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media/image58.jpg" ContentType="image/png"/>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3.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4.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9"/>
  </p:notesMasterIdLst>
  <p:sldIdLst>
    <p:sldId id="257" r:id="rId5"/>
    <p:sldId id="522" r:id="rId6"/>
    <p:sldId id="375" r:id="rId7"/>
    <p:sldId id="475" r:id="rId8"/>
    <p:sldId id="478" r:id="rId9"/>
    <p:sldId id="489" r:id="rId10"/>
    <p:sldId id="343" r:id="rId11"/>
    <p:sldId id="494" r:id="rId12"/>
    <p:sldId id="258" r:id="rId13"/>
    <p:sldId id="504" r:id="rId14"/>
    <p:sldId id="507" r:id="rId15"/>
    <p:sldId id="508" r:id="rId16"/>
    <p:sldId id="295" r:id="rId17"/>
    <p:sldId id="318" r:id="rId18"/>
    <p:sldId id="297" r:id="rId19"/>
    <p:sldId id="286" r:id="rId20"/>
    <p:sldId id="357" r:id="rId21"/>
    <p:sldId id="300" r:id="rId22"/>
    <p:sldId id="267" r:id="rId23"/>
    <p:sldId id="461" r:id="rId24"/>
    <p:sldId id="319" r:id="rId25"/>
    <p:sldId id="321" r:id="rId26"/>
    <p:sldId id="365" r:id="rId27"/>
    <p:sldId id="325" r:id="rId28"/>
    <p:sldId id="327" r:id="rId29"/>
    <p:sldId id="326" r:id="rId30"/>
    <p:sldId id="484" r:id="rId31"/>
    <p:sldId id="509" r:id="rId32"/>
    <p:sldId id="329" r:id="rId33"/>
    <p:sldId id="328" r:id="rId34"/>
    <p:sldId id="521" r:id="rId35"/>
    <p:sldId id="366" r:id="rId36"/>
    <p:sldId id="482" r:id="rId37"/>
    <p:sldId id="270" r:id="rId38"/>
    <p:sldId id="322" r:id="rId39"/>
    <p:sldId id="477" r:id="rId40"/>
    <p:sldId id="457" r:id="rId41"/>
    <p:sldId id="469" r:id="rId42"/>
    <p:sldId id="486" r:id="rId43"/>
    <p:sldId id="468" r:id="rId44"/>
    <p:sldId id="274" r:id="rId45"/>
    <p:sldId id="285" r:id="rId46"/>
    <p:sldId id="361" r:id="rId47"/>
    <p:sldId id="309" r:id="rId48"/>
    <p:sldId id="261" r:id="rId49"/>
    <p:sldId id="513" r:id="rId50"/>
    <p:sldId id="345" r:id="rId51"/>
    <p:sldId id="301" r:id="rId52"/>
    <p:sldId id="311" r:id="rId53"/>
    <p:sldId id="470" r:id="rId54"/>
    <p:sldId id="487" r:id="rId55"/>
    <p:sldId id="314" r:id="rId56"/>
    <p:sldId id="315" r:id="rId57"/>
    <p:sldId id="485" r:id="rId58"/>
    <p:sldId id="473" r:id="rId59"/>
    <p:sldId id="356" r:id="rId60"/>
    <p:sldId id="474" r:id="rId61"/>
    <p:sldId id="514" r:id="rId62"/>
    <p:sldId id="291" r:id="rId63"/>
    <p:sldId id="362" r:id="rId64"/>
    <p:sldId id="511" r:id="rId65"/>
    <p:sldId id="493" r:id="rId66"/>
    <p:sldId id="506" r:id="rId67"/>
    <p:sldId id="488" r:id="rId68"/>
    <p:sldId id="292" r:id="rId69"/>
    <p:sldId id="290" r:id="rId70"/>
    <p:sldId id="466" r:id="rId71"/>
    <p:sldId id="346" r:id="rId72"/>
    <p:sldId id="280" r:id="rId73"/>
    <p:sldId id="351" r:id="rId74"/>
    <p:sldId id="359" r:id="rId75"/>
    <p:sldId id="512" r:id="rId76"/>
    <p:sldId id="360" r:id="rId77"/>
    <p:sldId id="353" r:id="rId78"/>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3FB627-1D52-4D9C-8E52-D7DB26EF43FA}" v="9" dt="2025-03-21T06:34:43.8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4" autoAdjust="0"/>
    <p:restoredTop sz="83053" autoAdjust="0"/>
  </p:normalViewPr>
  <p:slideViewPr>
    <p:cSldViewPr snapToGrid="0">
      <p:cViewPr varScale="1">
        <p:scale>
          <a:sx n="84" d="100"/>
          <a:sy n="84" d="100"/>
        </p:scale>
        <p:origin x="762"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2" d="100"/>
          <a:sy n="72" d="100"/>
        </p:scale>
        <p:origin x="33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Langmore" userId="c835d1ff-9c8f-40fb-b553-4e7934496e23" providerId="ADAL" clId="{5F3FB627-1D52-4D9C-8E52-D7DB26EF43FA}"/>
    <pc:docChg chg="modSld">
      <pc:chgData name="Sarah Langmore" userId="c835d1ff-9c8f-40fb-b553-4e7934496e23" providerId="ADAL" clId="{5F3FB627-1D52-4D9C-8E52-D7DB26EF43FA}" dt="2025-03-21T06:34:50.348" v="15" actId="14100"/>
      <pc:docMkLst>
        <pc:docMk/>
      </pc:docMkLst>
      <pc:sldChg chg="modSp mod">
        <pc:chgData name="Sarah Langmore" userId="c835d1ff-9c8f-40fb-b553-4e7934496e23" providerId="ADAL" clId="{5F3FB627-1D52-4D9C-8E52-D7DB26EF43FA}" dt="2025-03-21T06:32:48.834" v="5" actId="14100"/>
        <pc:sldMkLst>
          <pc:docMk/>
          <pc:sldMk cId="3025184135" sldId="258"/>
        </pc:sldMkLst>
        <pc:spChg chg="mod">
          <ac:chgData name="Sarah Langmore" userId="c835d1ff-9c8f-40fb-b553-4e7934496e23" providerId="ADAL" clId="{5F3FB627-1D52-4D9C-8E52-D7DB26EF43FA}" dt="2025-03-21T06:32:48.834" v="5" actId="14100"/>
          <ac:spMkLst>
            <pc:docMk/>
            <pc:sldMk cId="3025184135" sldId="258"/>
            <ac:spMk id="9" creationId="{B37DEDBB-71AD-BC94-4D0A-2BEE0E08DDE6}"/>
          </ac:spMkLst>
        </pc:spChg>
      </pc:sldChg>
      <pc:sldChg chg="modSp">
        <pc:chgData name="Sarah Langmore" userId="c835d1ff-9c8f-40fb-b553-4e7934496e23" providerId="ADAL" clId="{5F3FB627-1D52-4D9C-8E52-D7DB26EF43FA}" dt="2025-03-21T06:34:12.374" v="13"/>
        <pc:sldMkLst>
          <pc:docMk/>
          <pc:sldMk cId="965273252" sldId="321"/>
        </pc:sldMkLst>
        <pc:graphicFrameChg chg="mod">
          <ac:chgData name="Sarah Langmore" userId="c835d1ff-9c8f-40fb-b553-4e7934496e23" providerId="ADAL" clId="{5F3FB627-1D52-4D9C-8E52-D7DB26EF43FA}" dt="2025-03-21T06:34:12.374" v="13"/>
          <ac:graphicFrameMkLst>
            <pc:docMk/>
            <pc:sldMk cId="965273252" sldId="321"/>
            <ac:graphicFrameMk id="16" creationId="{E201DECE-72A7-E6A9-7737-ABF1522C228C}"/>
          </ac:graphicFrameMkLst>
        </pc:graphicFrameChg>
      </pc:sldChg>
      <pc:sldChg chg="modSp mod">
        <pc:chgData name="Sarah Langmore" userId="c835d1ff-9c8f-40fb-b553-4e7934496e23" providerId="ADAL" clId="{5F3FB627-1D52-4D9C-8E52-D7DB26EF43FA}" dt="2025-03-21T06:34:50.348" v="15" actId="14100"/>
        <pc:sldMkLst>
          <pc:docMk/>
          <pc:sldMk cId="2951489098" sldId="322"/>
        </pc:sldMkLst>
        <pc:graphicFrameChg chg="mod">
          <ac:chgData name="Sarah Langmore" userId="c835d1ff-9c8f-40fb-b553-4e7934496e23" providerId="ADAL" clId="{5F3FB627-1D52-4D9C-8E52-D7DB26EF43FA}" dt="2025-03-21T06:34:50.348" v="15" actId="14100"/>
          <ac:graphicFrameMkLst>
            <pc:docMk/>
            <pc:sldMk cId="2951489098" sldId="322"/>
            <ac:graphicFrameMk id="93190" creationId="{5CC2D4D7-7980-4E5B-8F55-5E43C1F9C49B}"/>
          </ac:graphicFrameMkLst>
        </pc:graphicFrameChg>
      </pc:sldChg>
      <pc:sldChg chg="modSp mod">
        <pc:chgData name="Sarah Langmore" userId="c835d1ff-9c8f-40fb-b553-4e7934496e23" providerId="ADAL" clId="{5F3FB627-1D52-4D9C-8E52-D7DB26EF43FA}" dt="2025-03-21T06:33:25.288" v="6" actId="14100"/>
        <pc:sldMkLst>
          <pc:docMk/>
          <pc:sldMk cId="2227191424" sldId="357"/>
        </pc:sldMkLst>
        <pc:spChg chg="mod">
          <ac:chgData name="Sarah Langmore" userId="c835d1ff-9c8f-40fb-b553-4e7934496e23" providerId="ADAL" clId="{5F3FB627-1D52-4D9C-8E52-D7DB26EF43FA}" dt="2025-03-21T06:33:25.288" v="6" actId="14100"/>
          <ac:spMkLst>
            <pc:docMk/>
            <pc:sldMk cId="2227191424" sldId="357"/>
            <ac:spMk id="3" creationId="{3067346D-ED14-46CD-A1FD-AE85F5AE74BE}"/>
          </ac:spMkLst>
        </pc:spChg>
      </pc:sldChg>
      <pc:sldChg chg="modSp mod">
        <pc:chgData name="Sarah Langmore" userId="c835d1ff-9c8f-40fb-b553-4e7934496e23" providerId="ADAL" clId="{5F3FB627-1D52-4D9C-8E52-D7DB26EF43FA}" dt="2025-03-21T06:32:20.373" v="4" actId="20577"/>
        <pc:sldMkLst>
          <pc:docMk/>
          <pc:sldMk cId="1943177190" sldId="375"/>
        </pc:sldMkLst>
        <pc:spChg chg="mod">
          <ac:chgData name="Sarah Langmore" userId="c835d1ff-9c8f-40fb-b553-4e7934496e23" providerId="ADAL" clId="{5F3FB627-1D52-4D9C-8E52-D7DB26EF43FA}" dt="2025-03-21T06:32:20.373" v="4" actId="20577"/>
          <ac:spMkLst>
            <pc:docMk/>
            <pc:sldMk cId="1943177190" sldId="375"/>
            <ac:spMk id="10" creationId="{288FFCCE-0F6F-4CFC-8988-DC5E8AC0663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wombathss-my.sharepoint.com/personal/sarah_wombat_org_au/Documents/Desktop/2011%20to%202021%20Census%20west.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arah.WOMBAT\OneDrive%20-%20Wombat%20housing%20&amp;%20Support%20Services\Desktop\Western%20VHR%20locational%20preferences%20with%20social%20housing%20stock%20count%20at%2031%20December%202022_0.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2000" b="1" dirty="0">
                <a:solidFill>
                  <a:schemeClr val="bg1"/>
                </a:solidFill>
              </a:rPr>
              <a:t>Census</a:t>
            </a:r>
            <a:r>
              <a:rPr lang="en-AU" sz="2000" b="1" baseline="0" dirty="0">
                <a:solidFill>
                  <a:schemeClr val="bg1"/>
                </a:solidFill>
              </a:rPr>
              <a:t> 2021 Homelessness Enumeration,</a:t>
            </a:r>
            <a:br>
              <a:rPr lang="en-AU" sz="2000" b="1" baseline="0" dirty="0">
                <a:solidFill>
                  <a:schemeClr val="bg1"/>
                </a:solidFill>
              </a:rPr>
            </a:br>
            <a:r>
              <a:rPr lang="en-AU" sz="2000" b="1" baseline="0" dirty="0">
                <a:solidFill>
                  <a:schemeClr val="bg1"/>
                </a:solidFill>
              </a:rPr>
              <a:t>Melbourne's west</a:t>
            </a:r>
            <a:endParaRPr lang="en-AU" sz="2000" b="1" dirty="0">
              <a:solidFill>
                <a:schemeClr val="bg1"/>
              </a:solidFill>
            </a:endParaRPr>
          </a:p>
        </c:rich>
      </c:tx>
      <c:overlay val="0"/>
      <c:spPr>
        <a:solidFill>
          <a:schemeClr val="accent6"/>
        </a:solid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AU"/>
        </a:p>
      </c:txPr>
    </c:title>
    <c:autoTitleDeleted val="0"/>
    <c:plotArea>
      <c:layout>
        <c:manualLayout>
          <c:layoutTarget val="inner"/>
          <c:xMode val="edge"/>
          <c:yMode val="edge"/>
          <c:x val="0.15835429148250915"/>
          <c:y val="0.16374622020274038"/>
          <c:w val="0.8071067153559639"/>
          <c:h val="0.61051583305600754"/>
        </c:manualLayout>
      </c:layout>
      <c:barChart>
        <c:barDir val="bar"/>
        <c:grouping val="stacked"/>
        <c:varyColors val="0"/>
        <c:ser>
          <c:idx val="0"/>
          <c:order val="0"/>
          <c:tx>
            <c:strRef>
              <c:f>Table_6.2!$D$6</c:f>
              <c:strCache>
                <c:ptCount val="1"/>
                <c:pt idx="0">
                  <c:v>People living in improvised dwellings, tents, or sleeping out</c:v>
                </c:pt>
              </c:strCache>
            </c:strRef>
          </c:tx>
          <c:spPr>
            <a:solidFill>
              <a:schemeClr val="accent1"/>
            </a:solidFill>
            <a:ln>
              <a:noFill/>
            </a:ln>
            <a:effectLst/>
          </c:spPr>
          <c:invertIfNegative val="0"/>
          <c:cat>
            <c:strRef>
              <c:f>Table_6.2!$C$7:$C$13</c:f>
              <c:strCache>
                <c:ptCount val="7"/>
                <c:pt idx="0">
                  <c:v>Brimbank (C)</c:v>
                </c:pt>
                <c:pt idx="1">
                  <c:v>Hobsons Bay (C)</c:v>
                </c:pt>
                <c:pt idx="2">
                  <c:v>Maribyrnong (C)</c:v>
                </c:pt>
                <c:pt idx="3">
                  <c:v>Melbourne (C)</c:v>
                </c:pt>
                <c:pt idx="4">
                  <c:v>Melton (C)</c:v>
                </c:pt>
                <c:pt idx="5">
                  <c:v>Moonee Valley (C)</c:v>
                </c:pt>
                <c:pt idx="6">
                  <c:v>Wyndham (C)</c:v>
                </c:pt>
              </c:strCache>
            </c:strRef>
          </c:cat>
          <c:val>
            <c:numRef>
              <c:f>Table_6.2!$D$7:$D$13</c:f>
              <c:numCache>
                <c:formatCode>#,##0</c:formatCode>
                <c:ptCount val="7"/>
                <c:pt idx="0">
                  <c:v>0</c:v>
                </c:pt>
                <c:pt idx="1">
                  <c:v>4</c:v>
                </c:pt>
                <c:pt idx="2">
                  <c:v>15</c:v>
                </c:pt>
                <c:pt idx="3">
                  <c:v>353</c:v>
                </c:pt>
                <c:pt idx="4">
                  <c:v>3</c:v>
                </c:pt>
                <c:pt idx="5">
                  <c:v>0</c:v>
                </c:pt>
                <c:pt idx="6">
                  <c:v>20</c:v>
                </c:pt>
              </c:numCache>
            </c:numRef>
          </c:val>
          <c:extLst>
            <c:ext xmlns:c16="http://schemas.microsoft.com/office/drawing/2014/chart" uri="{C3380CC4-5D6E-409C-BE32-E72D297353CC}">
              <c16:uniqueId val="{00000000-8EF2-4BEE-8544-220D51805BE8}"/>
            </c:ext>
          </c:extLst>
        </c:ser>
        <c:ser>
          <c:idx val="1"/>
          <c:order val="1"/>
          <c:tx>
            <c:strRef>
              <c:f>Table_6.2!$E$6</c:f>
              <c:strCache>
                <c:ptCount val="1"/>
                <c:pt idx="0">
                  <c:v>People in supported accommodation for the homeless</c:v>
                </c:pt>
              </c:strCache>
            </c:strRef>
          </c:tx>
          <c:spPr>
            <a:solidFill>
              <a:schemeClr val="accent2"/>
            </a:solidFill>
            <a:ln>
              <a:noFill/>
            </a:ln>
            <a:effectLst/>
          </c:spPr>
          <c:invertIfNegative val="0"/>
          <c:cat>
            <c:strRef>
              <c:f>Table_6.2!$C$7:$C$13</c:f>
              <c:strCache>
                <c:ptCount val="7"/>
                <c:pt idx="0">
                  <c:v>Brimbank (C)</c:v>
                </c:pt>
                <c:pt idx="1">
                  <c:v>Hobsons Bay (C)</c:v>
                </c:pt>
                <c:pt idx="2">
                  <c:v>Maribyrnong (C)</c:v>
                </c:pt>
                <c:pt idx="3">
                  <c:v>Melbourne (C)</c:v>
                </c:pt>
                <c:pt idx="4">
                  <c:v>Melton (C)</c:v>
                </c:pt>
                <c:pt idx="5">
                  <c:v>Moonee Valley (C)</c:v>
                </c:pt>
                <c:pt idx="6">
                  <c:v>Wyndham (C)</c:v>
                </c:pt>
              </c:strCache>
            </c:strRef>
          </c:cat>
          <c:val>
            <c:numRef>
              <c:f>Table_6.2!$E$7:$E$13</c:f>
              <c:numCache>
                <c:formatCode>#,##0</c:formatCode>
                <c:ptCount val="7"/>
                <c:pt idx="0">
                  <c:v>324</c:v>
                </c:pt>
                <c:pt idx="1">
                  <c:v>126</c:v>
                </c:pt>
                <c:pt idx="2">
                  <c:v>254</c:v>
                </c:pt>
                <c:pt idx="3">
                  <c:v>246</c:v>
                </c:pt>
                <c:pt idx="4">
                  <c:v>64</c:v>
                </c:pt>
                <c:pt idx="5">
                  <c:v>148</c:v>
                </c:pt>
                <c:pt idx="6">
                  <c:v>97</c:v>
                </c:pt>
              </c:numCache>
            </c:numRef>
          </c:val>
          <c:extLst>
            <c:ext xmlns:c16="http://schemas.microsoft.com/office/drawing/2014/chart" uri="{C3380CC4-5D6E-409C-BE32-E72D297353CC}">
              <c16:uniqueId val="{00000001-8EF2-4BEE-8544-220D51805BE8}"/>
            </c:ext>
          </c:extLst>
        </c:ser>
        <c:ser>
          <c:idx val="2"/>
          <c:order val="2"/>
          <c:tx>
            <c:strRef>
              <c:f>Table_6.2!$F$6</c:f>
              <c:strCache>
                <c:ptCount val="1"/>
                <c:pt idx="0">
                  <c:v>People staying temporarily with other households(d)</c:v>
                </c:pt>
              </c:strCache>
            </c:strRef>
          </c:tx>
          <c:spPr>
            <a:solidFill>
              <a:schemeClr val="accent3"/>
            </a:solidFill>
            <a:ln>
              <a:noFill/>
            </a:ln>
            <a:effectLst/>
          </c:spPr>
          <c:invertIfNegative val="0"/>
          <c:cat>
            <c:strRef>
              <c:f>Table_6.2!$C$7:$C$13</c:f>
              <c:strCache>
                <c:ptCount val="7"/>
                <c:pt idx="0">
                  <c:v>Brimbank (C)</c:v>
                </c:pt>
                <c:pt idx="1">
                  <c:v>Hobsons Bay (C)</c:v>
                </c:pt>
                <c:pt idx="2">
                  <c:v>Maribyrnong (C)</c:v>
                </c:pt>
                <c:pt idx="3">
                  <c:v>Melbourne (C)</c:v>
                </c:pt>
                <c:pt idx="4">
                  <c:v>Melton (C)</c:v>
                </c:pt>
                <c:pt idx="5">
                  <c:v>Moonee Valley (C)</c:v>
                </c:pt>
                <c:pt idx="6">
                  <c:v>Wyndham (C)</c:v>
                </c:pt>
              </c:strCache>
            </c:strRef>
          </c:cat>
          <c:val>
            <c:numRef>
              <c:f>Table_6.2!$F$7:$F$13</c:f>
              <c:numCache>
                <c:formatCode>#,##0</c:formatCode>
                <c:ptCount val="7"/>
                <c:pt idx="0">
                  <c:v>102</c:v>
                </c:pt>
                <c:pt idx="1">
                  <c:v>41</c:v>
                </c:pt>
                <c:pt idx="2">
                  <c:v>38</c:v>
                </c:pt>
                <c:pt idx="3">
                  <c:v>141</c:v>
                </c:pt>
                <c:pt idx="4">
                  <c:v>47</c:v>
                </c:pt>
                <c:pt idx="5">
                  <c:v>57</c:v>
                </c:pt>
                <c:pt idx="6">
                  <c:v>102</c:v>
                </c:pt>
              </c:numCache>
            </c:numRef>
          </c:val>
          <c:extLst>
            <c:ext xmlns:c16="http://schemas.microsoft.com/office/drawing/2014/chart" uri="{C3380CC4-5D6E-409C-BE32-E72D297353CC}">
              <c16:uniqueId val="{00000002-8EF2-4BEE-8544-220D51805BE8}"/>
            </c:ext>
          </c:extLst>
        </c:ser>
        <c:ser>
          <c:idx val="3"/>
          <c:order val="3"/>
          <c:tx>
            <c:strRef>
              <c:f>Table_6.2!$G$6</c:f>
              <c:strCache>
                <c:ptCount val="1"/>
                <c:pt idx="0">
                  <c:v>People living in boarding houses(e)</c:v>
                </c:pt>
              </c:strCache>
            </c:strRef>
          </c:tx>
          <c:spPr>
            <a:solidFill>
              <a:schemeClr val="accent4"/>
            </a:solidFill>
            <a:ln>
              <a:noFill/>
            </a:ln>
            <a:effectLst/>
          </c:spPr>
          <c:invertIfNegative val="0"/>
          <c:cat>
            <c:strRef>
              <c:f>Table_6.2!$C$7:$C$13</c:f>
              <c:strCache>
                <c:ptCount val="7"/>
                <c:pt idx="0">
                  <c:v>Brimbank (C)</c:v>
                </c:pt>
                <c:pt idx="1">
                  <c:v>Hobsons Bay (C)</c:v>
                </c:pt>
                <c:pt idx="2">
                  <c:v>Maribyrnong (C)</c:v>
                </c:pt>
                <c:pt idx="3">
                  <c:v>Melbourne (C)</c:v>
                </c:pt>
                <c:pt idx="4">
                  <c:v>Melton (C)</c:v>
                </c:pt>
                <c:pt idx="5">
                  <c:v>Moonee Valley (C)</c:v>
                </c:pt>
                <c:pt idx="6">
                  <c:v>Wyndham (C)</c:v>
                </c:pt>
              </c:strCache>
            </c:strRef>
          </c:cat>
          <c:val>
            <c:numRef>
              <c:f>Table_6.2!$G$7:$G$13</c:f>
              <c:numCache>
                <c:formatCode>#,##0</c:formatCode>
                <c:ptCount val="7"/>
                <c:pt idx="0">
                  <c:v>52</c:v>
                </c:pt>
                <c:pt idx="1">
                  <c:v>35</c:v>
                </c:pt>
                <c:pt idx="2">
                  <c:v>143</c:v>
                </c:pt>
                <c:pt idx="3">
                  <c:v>459</c:v>
                </c:pt>
                <c:pt idx="4">
                  <c:v>0</c:v>
                </c:pt>
                <c:pt idx="5">
                  <c:v>71</c:v>
                </c:pt>
                <c:pt idx="6">
                  <c:v>6</c:v>
                </c:pt>
              </c:numCache>
            </c:numRef>
          </c:val>
          <c:extLst>
            <c:ext xmlns:c16="http://schemas.microsoft.com/office/drawing/2014/chart" uri="{C3380CC4-5D6E-409C-BE32-E72D297353CC}">
              <c16:uniqueId val="{00000003-8EF2-4BEE-8544-220D51805BE8}"/>
            </c:ext>
          </c:extLst>
        </c:ser>
        <c:ser>
          <c:idx val="4"/>
          <c:order val="4"/>
          <c:tx>
            <c:strRef>
              <c:f>Table_6.2!$H$6</c:f>
              <c:strCache>
                <c:ptCount val="1"/>
                <c:pt idx="0">
                  <c:v>People in other temporary lodgings(e)</c:v>
                </c:pt>
              </c:strCache>
            </c:strRef>
          </c:tx>
          <c:spPr>
            <a:solidFill>
              <a:schemeClr val="accent5"/>
            </a:solidFill>
            <a:ln>
              <a:noFill/>
            </a:ln>
            <a:effectLst/>
          </c:spPr>
          <c:invertIfNegative val="0"/>
          <c:cat>
            <c:strRef>
              <c:f>Table_6.2!$C$7:$C$13</c:f>
              <c:strCache>
                <c:ptCount val="7"/>
                <c:pt idx="0">
                  <c:v>Brimbank (C)</c:v>
                </c:pt>
                <c:pt idx="1">
                  <c:v>Hobsons Bay (C)</c:v>
                </c:pt>
                <c:pt idx="2">
                  <c:v>Maribyrnong (C)</c:v>
                </c:pt>
                <c:pt idx="3">
                  <c:v>Melbourne (C)</c:v>
                </c:pt>
                <c:pt idx="4">
                  <c:v>Melton (C)</c:v>
                </c:pt>
                <c:pt idx="5">
                  <c:v>Moonee Valley (C)</c:v>
                </c:pt>
                <c:pt idx="6">
                  <c:v>Wyndham (C)</c:v>
                </c:pt>
              </c:strCache>
            </c:strRef>
          </c:cat>
          <c:val>
            <c:numRef>
              <c:f>Table_6.2!$H$7:$H$13</c:f>
              <c:numCache>
                <c:formatCode>#,##0</c:formatCode>
                <c:ptCount val="7"/>
                <c:pt idx="0">
                  <c:v>0</c:v>
                </c:pt>
                <c:pt idx="1">
                  <c:v>0</c:v>
                </c:pt>
                <c:pt idx="2">
                  <c:v>0</c:v>
                </c:pt>
                <c:pt idx="3">
                  <c:v>30</c:v>
                </c:pt>
                <c:pt idx="4">
                  <c:v>0</c:v>
                </c:pt>
                <c:pt idx="5">
                  <c:v>3</c:v>
                </c:pt>
                <c:pt idx="6">
                  <c:v>3</c:v>
                </c:pt>
              </c:numCache>
            </c:numRef>
          </c:val>
          <c:extLst>
            <c:ext xmlns:c16="http://schemas.microsoft.com/office/drawing/2014/chart" uri="{C3380CC4-5D6E-409C-BE32-E72D297353CC}">
              <c16:uniqueId val="{00000004-8EF2-4BEE-8544-220D51805BE8}"/>
            </c:ext>
          </c:extLst>
        </c:ser>
        <c:ser>
          <c:idx val="5"/>
          <c:order val="5"/>
          <c:tx>
            <c:strRef>
              <c:f>Table_6.2!$I$6</c:f>
              <c:strCache>
                <c:ptCount val="1"/>
                <c:pt idx="0">
                  <c:v>People living in 'severely' crowded dwellings(f)</c:v>
                </c:pt>
              </c:strCache>
            </c:strRef>
          </c:tx>
          <c:spPr>
            <a:solidFill>
              <a:schemeClr val="accent6"/>
            </a:solidFill>
            <a:ln>
              <a:noFill/>
            </a:ln>
            <a:effectLst/>
          </c:spPr>
          <c:invertIfNegative val="0"/>
          <c:cat>
            <c:strRef>
              <c:f>Table_6.2!$C$7:$C$13</c:f>
              <c:strCache>
                <c:ptCount val="7"/>
                <c:pt idx="0">
                  <c:v>Brimbank (C)</c:v>
                </c:pt>
                <c:pt idx="1">
                  <c:v>Hobsons Bay (C)</c:v>
                </c:pt>
                <c:pt idx="2">
                  <c:v>Maribyrnong (C)</c:v>
                </c:pt>
                <c:pt idx="3">
                  <c:v>Melbourne (C)</c:v>
                </c:pt>
                <c:pt idx="4">
                  <c:v>Melton (C)</c:v>
                </c:pt>
                <c:pt idx="5">
                  <c:v>Moonee Valley (C)</c:v>
                </c:pt>
                <c:pt idx="6">
                  <c:v>Wyndham (C)</c:v>
                </c:pt>
              </c:strCache>
            </c:strRef>
          </c:cat>
          <c:val>
            <c:numRef>
              <c:f>Table_6.2!$I$7:$I$13</c:f>
              <c:numCache>
                <c:formatCode>#,##0</c:formatCode>
                <c:ptCount val="7"/>
                <c:pt idx="0">
                  <c:v>1006</c:v>
                </c:pt>
                <c:pt idx="1">
                  <c:v>134</c:v>
                </c:pt>
                <c:pt idx="2">
                  <c:v>265</c:v>
                </c:pt>
                <c:pt idx="3">
                  <c:v>499</c:v>
                </c:pt>
                <c:pt idx="4">
                  <c:v>217</c:v>
                </c:pt>
                <c:pt idx="5">
                  <c:v>123</c:v>
                </c:pt>
                <c:pt idx="6">
                  <c:v>503</c:v>
                </c:pt>
              </c:numCache>
            </c:numRef>
          </c:val>
          <c:extLst>
            <c:ext xmlns:c16="http://schemas.microsoft.com/office/drawing/2014/chart" uri="{C3380CC4-5D6E-409C-BE32-E72D297353CC}">
              <c16:uniqueId val="{00000005-8EF2-4BEE-8544-220D51805BE8}"/>
            </c:ext>
          </c:extLst>
        </c:ser>
        <c:dLbls>
          <c:showLegendKey val="0"/>
          <c:showVal val="0"/>
          <c:showCatName val="0"/>
          <c:showSerName val="0"/>
          <c:showPercent val="0"/>
          <c:showBubbleSize val="0"/>
        </c:dLbls>
        <c:gapWidth val="150"/>
        <c:overlap val="100"/>
        <c:axId val="831863551"/>
        <c:axId val="831864031"/>
      </c:barChart>
      <c:catAx>
        <c:axId val="8318635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31864031"/>
        <c:crosses val="autoZero"/>
        <c:auto val="1"/>
        <c:lblAlgn val="ctr"/>
        <c:lblOffset val="100"/>
        <c:noMultiLvlLbl val="0"/>
      </c:catAx>
      <c:valAx>
        <c:axId val="83186403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31863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b="1"/>
              <a:t>Proportion of all housing that is social housing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Sheet1!$A$4:$A$6</c:f>
              <c:strCache>
                <c:ptCount val="3"/>
                <c:pt idx="0">
                  <c:v>Singapore</c:v>
                </c:pt>
                <c:pt idx="1">
                  <c:v>Sweden</c:v>
                </c:pt>
                <c:pt idx="2">
                  <c:v>Victoria</c:v>
                </c:pt>
              </c:strCache>
            </c:strRef>
          </c:cat>
          <c:val>
            <c:numRef>
              <c:f>Sheet1!$B$4:$B$6</c:f>
              <c:numCache>
                <c:formatCode>General</c:formatCode>
                <c:ptCount val="3"/>
                <c:pt idx="0">
                  <c:v>80</c:v>
                </c:pt>
                <c:pt idx="1">
                  <c:v>20</c:v>
                </c:pt>
                <c:pt idx="2">
                  <c:v>3.7</c:v>
                </c:pt>
              </c:numCache>
            </c:numRef>
          </c:val>
          <c:extLst>
            <c:ext xmlns:c16="http://schemas.microsoft.com/office/drawing/2014/chart" uri="{C3380CC4-5D6E-409C-BE32-E72D297353CC}">
              <c16:uniqueId val="{00000000-C465-4AFB-8E18-0C3F34B2987E}"/>
            </c:ext>
          </c:extLst>
        </c:ser>
        <c:dLbls>
          <c:showLegendKey val="0"/>
          <c:showVal val="0"/>
          <c:showCatName val="0"/>
          <c:showSerName val="0"/>
          <c:showPercent val="0"/>
          <c:showBubbleSize val="0"/>
        </c:dLbls>
        <c:gapWidth val="219"/>
        <c:overlap val="-27"/>
        <c:axId val="2057899647"/>
        <c:axId val="2062428015"/>
      </c:barChart>
      <c:catAx>
        <c:axId val="2057899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2428015"/>
        <c:crosses val="autoZero"/>
        <c:auto val="1"/>
        <c:lblAlgn val="ctr"/>
        <c:lblOffset val="100"/>
        <c:noMultiLvlLbl val="0"/>
      </c:catAx>
      <c:valAx>
        <c:axId val="20624280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78996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'Applications vs stock'!$B$18</c:f>
              <c:strCache>
                <c:ptCount val="1"/>
                <c:pt idx="0">
                  <c:v>Current stock</c:v>
                </c:pt>
              </c:strCache>
            </c:strRef>
          </c:tx>
          <c:spPr>
            <a:solidFill>
              <a:schemeClr val="accent1"/>
            </a:solidFill>
            <a:ln>
              <a:noFill/>
            </a:ln>
            <a:effectLst/>
          </c:spPr>
          <c:invertIfNegative val="0"/>
          <c:cat>
            <c:strRef>
              <c:f>'Applications vs stock'!$A$19:$A$20</c:f>
              <c:strCache>
                <c:ptCount val="2"/>
                <c:pt idx="0">
                  <c:v>Brimbank Melton</c:v>
                </c:pt>
                <c:pt idx="1">
                  <c:v>Western Metro</c:v>
                </c:pt>
              </c:strCache>
            </c:strRef>
          </c:cat>
          <c:val>
            <c:numRef>
              <c:f>'Applications vs stock'!$B$19:$B$20</c:f>
              <c:numCache>
                <c:formatCode>General</c:formatCode>
                <c:ptCount val="2"/>
                <c:pt idx="0">
                  <c:v>2582</c:v>
                </c:pt>
                <c:pt idx="1">
                  <c:v>11271</c:v>
                </c:pt>
              </c:numCache>
            </c:numRef>
          </c:val>
          <c:extLst>
            <c:ext xmlns:c16="http://schemas.microsoft.com/office/drawing/2014/chart" uri="{C3380CC4-5D6E-409C-BE32-E72D297353CC}">
              <c16:uniqueId val="{00000000-3D2A-4A26-AAAC-C29E713DB49E}"/>
            </c:ext>
          </c:extLst>
        </c:ser>
        <c:ser>
          <c:idx val="1"/>
          <c:order val="1"/>
          <c:tx>
            <c:strRef>
              <c:f>'Applications vs stock'!$C$18</c:f>
              <c:strCache>
                <c:ptCount val="1"/>
                <c:pt idx="0">
                  <c:v>VHR applications</c:v>
                </c:pt>
              </c:strCache>
            </c:strRef>
          </c:tx>
          <c:spPr>
            <a:solidFill>
              <a:schemeClr val="accent6"/>
            </a:solidFill>
            <a:ln>
              <a:noFill/>
            </a:ln>
            <a:effectLst/>
          </c:spPr>
          <c:invertIfNegative val="0"/>
          <c:cat>
            <c:strRef>
              <c:f>'Applications vs stock'!$A$19:$A$20</c:f>
              <c:strCache>
                <c:ptCount val="2"/>
                <c:pt idx="0">
                  <c:v>Brimbank Melton</c:v>
                </c:pt>
                <c:pt idx="1">
                  <c:v>Western Metro</c:v>
                </c:pt>
              </c:strCache>
            </c:strRef>
          </c:cat>
          <c:val>
            <c:numRef>
              <c:f>'Applications vs stock'!$C$19:$C$20</c:f>
              <c:numCache>
                <c:formatCode>General</c:formatCode>
                <c:ptCount val="2"/>
                <c:pt idx="0">
                  <c:v>13359</c:v>
                </c:pt>
                <c:pt idx="1">
                  <c:v>17013</c:v>
                </c:pt>
              </c:numCache>
            </c:numRef>
          </c:val>
          <c:extLst>
            <c:ext xmlns:c16="http://schemas.microsoft.com/office/drawing/2014/chart" uri="{C3380CC4-5D6E-409C-BE32-E72D297353CC}">
              <c16:uniqueId val="{00000001-3D2A-4A26-AAAC-C29E713DB49E}"/>
            </c:ext>
          </c:extLst>
        </c:ser>
        <c:dLbls>
          <c:showLegendKey val="0"/>
          <c:showVal val="0"/>
          <c:showCatName val="0"/>
          <c:showSerName val="0"/>
          <c:showPercent val="0"/>
          <c:showBubbleSize val="0"/>
        </c:dLbls>
        <c:gapWidth val="219"/>
        <c:overlap val="-27"/>
        <c:axId val="897416528"/>
        <c:axId val="897404048"/>
      </c:barChart>
      <c:catAx>
        <c:axId val="897416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897404048"/>
        <c:crosses val="autoZero"/>
        <c:auto val="1"/>
        <c:lblAlgn val="ctr"/>
        <c:lblOffset val="100"/>
        <c:noMultiLvlLbl val="0"/>
      </c:catAx>
      <c:valAx>
        <c:axId val="897404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7416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ata4.xml.rels><?xml version="1.0" encoding="UTF-8" standalone="yes"?>
<Relationships xmlns="http://schemas.openxmlformats.org/package/2006/relationships"><Relationship Id="rId1" Type="http://schemas.openxmlformats.org/officeDocument/2006/relationships/hyperlink" Target="http://nwhn.net.au/network-projects-and-advocacy/crisis-in-crisis/"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4.xml.rels><?xml version="1.0" encoding="UTF-8" standalone="yes"?>
<Relationships xmlns="http://schemas.openxmlformats.org/package/2006/relationships"><Relationship Id="rId1" Type="http://schemas.openxmlformats.org/officeDocument/2006/relationships/hyperlink" Target="http://nwhn.net.au/network-projects-and-advocacy/crisis-in-crisi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F5BB16-F154-473F-AA0F-CD0D449DA22C}"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8ACFFF0-53C4-482A-91AE-4932872F1F20}">
      <dgm:prSet custT="1"/>
      <dgm:spPr/>
      <dgm:t>
        <a:bodyPr/>
        <a:lstStyle/>
        <a:p>
          <a:pPr>
            <a:lnSpc>
              <a:spcPct val="100000"/>
            </a:lnSpc>
          </a:pPr>
          <a:r>
            <a:rPr lang="en-US" sz="1800" dirty="0"/>
            <a:t>All programs are voluntary</a:t>
          </a:r>
        </a:p>
      </dgm:t>
    </dgm:pt>
    <dgm:pt modelId="{947B246F-7263-4695-BB1A-758C9CA8E0AF}" type="parTrans" cxnId="{AD7F5914-FB59-452C-B9AC-5ECC34F807A0}">
      <dgm:prSet/>
      <dgm:spPr/>
      <dgm:t>
        <a:bodyPr/>
        <a:lstStyle/>
        <a:p>
          <a:endParaRPr lang="en-US"/>
        </a:p>
      </dgm:t>
    </dgm:pt>
    <dgm:pt modelId="{B9771A9A-CFEC-4519-999A-F1BF051675B0}" type="sibTrans" cxnId="{AD7F5914-FB59-452C-B9AC-5ECC34F807A0}">
      <dgm:prSet/>
      <dgm:spPr/>
      <dgm:t>
        <a:bodyPr/>
        <a:lstStyle/>
        <a:p>
          <a:endParaRPr lang="en-US"/>
        </a:p>
      </dgm:t>
    </dgm:pt>
    <dgm:pt modelId="{E3FE99E7-79BD-44CE-B75F-1D19DE41142F}">
      <dgm:prSet custT="1"/>
      <dgm:spPr/>
      <dgm:t>
        <a:bodyPr/>
        <a:lstStyle/>
        <a:p>
          <a:pPr>
            <a:lnSpc>
              <a:spcPct val="100000"/>
            </a:lnSpc>
          </a:pPr>
          <a:r>
            <a:rPr lang="en-US" sz="1800" b="0" dirty="0"/>
            <a:t>Consumers choose geographic area and programs</a:t>
          </a:r>
        </a:p>
      </dgm:t>
    </dgm:pt>
    <dgm:pt modelId="{FB4B0716-699D-49D1-8073-A68F0BF6B10B}" type="parTrans" cxnId="{BCA7CB8D-A8A1-4B82-8140-8BEE7BE45E67}">
      <dgm:prSet/>
      <dgm:spPr/>
      <dgm:t>
        <a:bodyPr/>
        <a:lstStyle/>
        <a:p>
          <a:endParaRPr lang="en-US"/>
        </a:p>
      </dgm:t>
    </dgm:pt>
    <dgm:pt modelId="{51D655EB-7CE1-47D3-ABF4-415E3CEB2FB3}" type="sibTrans" cxnId="{BCA7CB8D-A8A1-4B82-8140-8BEE7BE45E67}">
      <dgm:prSet/>
      <dgm:spPr/>
      <dgm:t>
        <a:bodyPr/>
        <a:lstStyle/>
        <a:p>
          <a:endParaRPr lang="en-US"/>
        </a:p>
      </dgm:t>
    </dgm:pt>
    <dgm:pt modelId="{79D55D40-8356-41EB-870D-8507CDA0EA63}">
      <dgm:prSet custT="1"/>
      <dgm:spPr/>
      <dgm:t>
        <a:bodyPr/>
        <a:lstStyle/>
        <a:p>
          <a:pPr>
            <a:lnSpc>
              <a:spcPct val="100000"/>
            </a:lnSpc>
          </a:pPr>
          <a:r>
            <a:rPr lang="en-US" sz="1800" dirty="0"/>
            <a:t>Consumer charter guides client rights and responsibilities</a:t>
          </a:r>
        </a:p>
      </dgm:t>
    </dgm:pt>
    <dgm:pt modelId="{F55D55C5-A1FF-4884-8BBA-5E3432BAED91}" type="parTrans" cxnId="{B6D1AA85-D5F7-4AB0-916A-A0F14A065170}">
      <dgm:prSet/>
      <dgm:spPr/>
      <dgm:t>
        <a:bodyPr/>
        <a:lstStyle/>
        <a:p>
          <a:endParaRPr lang="en-US"/>
        </a:p>
      </dgm:t>
    </dgm:pt>
    <dgm:pt modelId="{5C964882-5CE3-43C1-9EFA-7D441D024A1C}" type="sibTrans" cxnId="{B6D1AA85-D5F7-4AB0-916A-A0F14A065170}">
      <dgm:prSet/>
      <dgm:spPr/>
      <dgm:t>
        <a:bodyPr/>
        <a:lstStyle/>
        <a:p>
          <a:endParaRPr lang="en-US"/>
        </a:p>
      </dgm:t>
    </dgm:pt>
    <dgm:pt modelId="{2BC9ED7A-470A-4E11-92DF-27B5364809BE}">
      <dgm:prSet custT="1"/>
      <dgm:spPr/>
      <dgm:t>
        <a:bodyPr/>
        <a:lstStyle/>
        <a:p>
          <a:pPr>
            <a:lnSpc>
              <a:spcPct val="100000"/>
            </a:lnSpc>
          </a:pPr>
          <a:r>
            <a:rPr lang="en-US" sz="1800" b="0" dirty="0"/>
            <a:t>Consumers consent to transfer of information across the homelessness system</a:t>
          </a:r>
        </a:p>
      </dgm:t>
    </dgm:pt>
    <dgm:pt modelId="{81936CBB-1C99-4358-A4C1-C8D3D014669E}" type="parTrans" cxnId="{F2EBF11A-8CF0-4511-B5F6-3C6144B8B1DD}">
      <dgm:prSet/>
      <dgm:spPr/>
      <dgm:t>
        <a:bodyPr/>
        <a:lstStyle/>
        <a:p>
          <a:endParaRPr lang="en-US"/>
        </a:p>
      </dgm:t>
    </dgm:pt>
    <dgm:pt modelId="{15684A82-8AA4-4C9F-9420-6F1E0558C830}" type="sibTrans" cxnId="{F2EBF11A-8CF0-4511-B5F6-3C6144B8B1DD}">
      <dgm:prSet/>
      <dgm:spPr/>
      <dgm:t>
        <a:bodyPr/>
        <a:lstStyle/>
        <a:p>
          <a:endParaRPr lang="en-US"/>
        </a:p>
      </dgm:t>
    </dgm:pt>
    <dgm:pt modelId="{823D2E7B-CDDA-4341-953F-8C333D5EAEE5}">
      <dgm:prSet/>
      <dgm:spPr/>
      <dgm:t>
        <a:bodyPr/>
        <a:lstStyle/>
        <a:p>
          <a:pPr>
            <a:lnSpc>
              <a:spcPct val="100000"/>
            </a:lnSpc>
          </a:pPr>
          <a:r>
            <a:rPr lang="en-US" dirty="0"/>
            <a:t>Consumers can identify if there are services that they don’t want to be referred to</a:t>
          </a:r>
        </a:p>
      </dgm:t>
    </dgm:pt>
    <dgm:pt modelId="{3FD4AA27-0F9B-4B70-8D49-24EFCA3A222B}" type="parTrans" cxnId="{CE278018-2A71-47AC-B8BE-8E75190A8C0E}">
      <dgm:prSet/>
      <dgm:spPr/>
      <dgm:t>
        <a:bodyPr/>
        <a:lstStyle/>
        <a:p>
          <a:endParaRPr lang="en-US"/>
        </a:p>
      </dgm:t>
    </dgm:pt>
    <dgm:pt modelId="{105C9FD7-CBB1-44BF-AB68-BAB8E3A9481D}" type="sibTrans" cxnId="{CE278018-2A71-47AC-B8BE-8E75190A8C0E}">
      <dgm:prSet/>
      <dgm:spPr/>
      <dgm:t>
        <a:bodyPr/>
        <a:lstStyle/>
        <a:p>
          <a:endParaRPr lang="en-US"/>
        </a:p>
      </dgm:t>
    </dgm:pt>
    <dgm:pt modelId="{F3FE673A-F58E-4E46-B777-0FF5254E8455}">
      <dgm:prSet custT="1"/>
      <dgm:spPr/>
      <dgm:t>
        <a:bodyPr/>
        <a:lstStyle/>
        <a:p>
          <a:pPr>
            <a:lnSpc>
              <a:spcPct val="100000"/>
            </a:lnSpc>
          </a:pPr>
          <a:r>
            <a:rPr lang="en-US" sz="1800" dirty="0"/>
            <a:t>Network collects and responds to consumer feedback</a:t>
          </a:r>
          <a:r>
            <a:rPr lang="en-US" sz="1600" dirty="0"/>
            <a:t>.</a:t>
          </a:r>
        </a:p>
      </dgm:t>
    </dgm:pt>
    <dgm:pt modelId="{F03F6D59-346F-4F92-8020-68F5F5736DE8}" type="parTrans" cxnId="{75AE1C39-3C47-400A-B7FF-B7AACC391A17}">
      <dgm:prSet/>
      <dgm:spPr/>
      <dgm:t>
        <a:bodyPr/>
        <a:lstStyle/>
        <a:p>
          <a:endParaRPr lang="en-US"/>
        </a:p>
      </dgm:t>
    </dgm:pt>
    <dgm:pt modelId="{58AF0CAD-E083-4E48-A233-51955B9FBC7E}" type="sibTrans" cxnId="{75AE1C39-3C47-400A-B7FF-B7AACC391A17}">
      <dgm:prSet/>
      <dgm:spPr/>
      <dgm:t>
        <a:bodyPr/>
        <a:lstStyle/>
        <a:p>
          <a:endParaRPr lang="en-US"/>
        </a:p>
      </dgm:t>
    </dgm:pt>
    <dgm:pt modelId="{4D91A49D-D3D2-4AE7-908C-9B2BAA05291E}" type="pres">
      <dgm:prSet presAssocID="{89F5BB16-F154-473F-AA0F-CD0D449DA22C}" presName="root" presStyleCnt="0">
        <dgm:presLayoutVars>
          <dgm:dir/>
          <dgm:resizeHandles val="exact"/>
        </dgm:presLayoutVars>
      </dgm:prSet>
      <dgm:spPr/>
    </dgm:pt>
    <dgm:pt modelId="{517A76F8-B2A2-445E-832F-22D4D598E82A}" type="pres">
      <dgm:prSet presAssocID="{E8ACFFF0-53C4-482A-91AE-4932872F1F20}" presName="compNode" presStyleCnt="0"/>
      <dgm:spPr/>
    </dgm:pt>
    <dgm:pt modelId="{20DC2BBA-9B88-4E55-A914-E5841984FB68}" type="pres">
      <dgm:prSet presAssocID="{E8ACFFF0-53C4-482A-91AE-4932872F1F2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33529764-62E1-497B-B281-678A3218B163}" type="pres">
      <dgm:prSet presAssocID="{E8ACFFF0-53C4-482A-91AE-4932872F1F20}" presName="spaceRect" presStyleCnt="0"/>
      <dgm:spPr/>
    </dgm:pt>
    <dgm:pt modelId="{FAE05E93-8374-4048-85F4-B1DA55163B1B}" type="pres">
      <dgm:prSet presAssocID="{E8ACFFF0-53C4-482A-91AE-4932872F1F20}" presName="textRect" presStyleLbl="revTx" presStyleIdx="0" presStyleCnt="6">
        <dgm:presLayoutVars>
          <dgm:chMax val="1"/>
          <dgm:chPref val="1"/>
        </dgm:presLayoutVars>
      </dgm:prSet>
      <dgm:spPr/>
    </dgm:pt>
    <dgm:pt modelId="{B0866E22-AFA8-4BD0-BE3A-17B68B101676}" type="pres">
      <dgm:prSet presAssocID="{B9771A9A-CFEC-4519-999A-F1BF051675B0}" presName="sibTrans" presStyleCnt="0"/>
      <dgm:spPr/>
    </dgm:pt>
    <dgm:pt modelId="{B64EA4FD-60CB-43A1-8557-169BE6E3B100}" type="pres">
      <dgm:prSet presAssocID="{E3FE99E7-79BD-44CE-B75F-1D19DE41142F}" presName="compNode" presStyleCnt="0"/>
      <dgm:spPr/>
    </dgm:pt>
    <dgm:pt modelId="{8D541BEF-FB4F-4EED-870E-B0D85364B07A}" type="pres">
      <dgm:prSet presAssocID="{E3FE99E7-79BD-44CE-B75F-1D19DE41142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ker"/>
        </a:ext>
      </dgm:extLst>
    </dgm:pt>
    <dgm:pt modelId="{076436CF-0B91-4656-8153-7C267706F220}" type="pres">
      <dgm:prSet presAssocID="{E3FE99E7-79BD-44CE-B75F-1D19DE41142F}" presName="spaceRect" presStyleCnt="0"/>
      <dgm:spPr/>
    </dgm:pt>
    <dgm:pt modelId="{C1FE66EA-2AFA-461B-AE75-EB9CDEAF661B}" type="pres">
      <dgm:prSet presAssocID="{E3FE99E7-79BD-44CE-B75F-1D19DE41142F}" presName="textRect" presStyleLbl="revTx" presStyleIdx="1" presStyleCnt="6">
        <dgm:presLayoutVars>
          <dgm:chMax val="1"/>
          <dgm:chPref val="1"/>
        </dgm:presLayoutVars>
      </dgm:prSet>
      <dgm:spPr/>
    </dgm:pt>
    <dgm:pt modelId="{A3128218-C9CD-4F3D-959D-496B1910F9D6}" type="pres">
      <dgm:prSet presAssocID="{51D655EB-7CE1-47D3-ABF4-415E3CEB2FB3}" presName="sibTrans" presStyleCnt="0"/>
      <dgm:spPr/>
    </dgm:pt>
    <dgm:pt modelId="{BB4A6633-7B0A-49A0-86A0-62F641D8BC65}" type="pres">
      <dgm:prSet presAssocID="{79D55D40-8356-41EB-870D-8507CDA0EA63}" presName="compNode" presStyleCnt="0"/>
      <dgm:spPr/>
    </dgm:pt>
    <dgm:pt modelId="{700E8579-018F-46F9-B7B9-E5427B4C5BFD}" type="pres">
      <dgm:prSet presAssocID="{79D55D40-8356-41EB-870D-8507CDA0EA6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 List"/>
        </a:ext>
      </dgm:extLst>
    </dgm:pt>
    <dgm:pt modelId="{FAE4F3C9-D926-4307-A3DD-73C66BB7C6A7}" type="pres">
      <dgm:prSet presAssocID="{79D55D40-8356-41EB-870D-8507CDA0EA63}" presName="spaceRect" presStyleCnt="0"/>
      <dgm:spPr/>
    </dgm:pt>
    <dgm:pt modelId="{409A789F-C179-4C6D-91FA-39A99C51C44C}" type="pres">
      <dgm:prSet presAssocID="{79D55D40-8356-41EB-870D-8507CDA0EA63}" presName="textRect" presStyleLbl="revTx" presStyleIdx="2" presStyleCnt="6">
        <dgm:presLayoutVars>
          <dgm:chMax val="1"/>
          <dgm:chPref val="1"/>
        </dgm:presLayoutVars>
      </dgm:prSet>
      <dgm:spPr/>
    </dgm:pt>
    <dgm:pt modelId="{1E3B382B-5034-439C-8D54-3217DEFDC16F}" type="pres">
      <dgm:prSet presAssocID="{5C964882-5CE3-43C1-9EFA-7D441D024A1C}" presName="sibTrans" presStyleCnt="0"/>
      <dgm:spPr/>
    </dgm:pt>
    <dgm:pt modelId="{FEF92B78-EA01-4B3F-81D5-DF068B643789}" type="pres">
      <dgm:prSet presAssocID="{2BC9ED7A-470A-4E11-92DF-27B5364809BE}" presName="compNode" presStyleCnt="0"/>
      <dgm:spPr/>
    </dgm:pt>
    <dgm:pt modelId="{1A2D5A77-AB84-4C26-90D3-F6C3300E707C}" type="pres">
      <dgm:prSet presAssocID="{2BC9ED7A-470A-4E11-92DF-27B5364809BE}" presName="iconRect" presStyleLbl="node1" presStyleIdx="3" presStyleCnt="6" custLinFactY="100000" custLinFactNeighborX="-28141" custLinFactNeighborY="17515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ock"/>
        </a:ext>
      </dgm:extLst>
    </dgm:pt>
    <dgm:pt modelId="{AED1FEBB-0986-4467-A22D-54E4DFE10493}" type="pres">
      <dgm:prSet presAssocID="{2BC9ED7A-470A-4E11-92DF-27B5364809BE}" presName="spaceRect" presStyleCnt="0"/>
      <dgm:spPr/>
    </dgm:pt>
    <dgm:pt modelId="{C84D09E0-9E15-4119-9AF4-4E35435DBB02}" type="pres">
      <dgm:prSet presAssocID="{2BC9ED7A-470A-4E11-92DF-27B5364809BE}" presName="textRect" presStyleLbl="revTx" presStyleIdx="3" presStyleCnt="6" custLinFactY="12054" custLinFactNeighborX="-7875" custLinFactNeighborY="100000">
        <dgm:presLayoutVars>
          <dgm:chMax val="1"/>
          <dgm:chPref val="1"/>
        </dgm:presLayoutVars>
      </dgm:prSet>
      <dgm:spPr/>
    </dgm:pt>
    <dgm:pt modelId="{B9990F1E-3695-4515-8B8D-5613C09949CE}" type="pres">
      <dgm:prSet presAssocID="{15684A82-8AA4-4C9F-9420-6F1E0558C830}" presName="sibTrans" presStyleCnt="0"/>
      <dgm:spPr/>
    </dgm:pt>
    <dgm:pt modelId="{5FCA25E2-FA93-48D7-BFDF-BB06A7BF4A35}" type="pres">
      <dgm:prSet presAssocID="{823D2E7B-CDDA-4341-953F-8C333D5EAEE5}" presName="compNode" presStyleCnt="0"/>
      <dgm:spPr/>
    </dgm:pt>
    <dgm:pt modelId="{FB37C9A7-4C07-461D-B151-4DCEA0FE8D7C}" type="pres">
      <dgm:prSet presAssocID="{823D2E7B-CDDA-4341-953F-8C333D5EAEE5}" presName="iconRect" presStyleLbl="node1" presStyleIdx="4" presStyleCnt="6" custLinFactX="-100000" custLinFactNeighborX="-112941" custLinFactNeighborY="-2246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agnifying glass"/>
        </a:ext>
      </dgm:extLst>
    </dgm:pt>
    <dgm:pt modelId="{D66DB2B3-8B75-4911-AAF8-8403E3E211DC}" type="pres">
      <dgm:prSet presAssocID="{823D2E7B-CDDA-4341-953F-8C333D5EAEE5}" presName="spaceRect" presStyleCnt="0"/>
      <dgm:spPr/>
    </dgm:pt>
    <dgm:pt modelId="{990F5D80-4E8D-453E-A30F-4CED46AFCAFD}" type="pres">
      <dgm:prSet presAssocID="{823D2E7B-CDDA-4341-953F-8C333D5EAEE5}" presName="textRect" presStyleLbl="revTx" presStyleIdx="4" presStyleCnt="6" custLinFactNeighborX="-85839" custLinFactNeighborY="-14361">
        <dgm:presLayoutVars>
          <dgm:chMax val="1"/>
          <dgm:chPref val="1"/>
        </dgm:presLayoutVars>
      </dgm:prSet>
      <dgm:spPr/>
    </dgm:pt>
    <dgm:pt modelId="{FFD99BF0-7938-4217-95FC-3FBE5975BAB9}" type="pres">
      <dgm:prSet presAssocID="{105C9FD7-CBB1-44BF-AB68-BAB8E3A9481D}" presName="sibTrans" presStyleCnt="0"/>
      <dgm:spPr/>
    </dgm:pt>
    <dgm:pt modelId="{D80EDD1C-F52F-45AF-9FFB-1C83D05316FE}" type="pres">
      <dgm:prSet presAssocID="{F3FE673A-F58E-4E46-B777-0FF5254E8455}" presName="compNode" presStyleCnt="0"/>
      <dgm:spPr/>
    </dgm:pt>
    <dgm:pt modelId="{DD6581B7-8052-41BA-B125-9A7423032C8F}" type="pres">
      <dgm:prSet presAssocID="{F3FE673A-F58E-4E46-B777-0FF5254E8455}" presName="iconRect" presStyleLbl="node1" presStyleIdx="5" presStyleCnt="6" custLinFactX="-41494" custLinFactNeighborX="-100000" custLinFactNeighborY="-2051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User Network"/>
        </a:ext>
      </dgm:extLst>
    </dgm:pt>
    <dgm:pt modelId="{48EB2344-80BF-46A5-BB54-FCF550594BD8}" type="pres">
      <dgm:prSet presAssocID="{F3FE673A-F58E-4E46-B777-0FF5254E8455}" presName="spaceRect" presStyleCnt="0"/>
      <dgm:spPr/>
    </dgm:pt>
    <dgm:pt modelId="{903A0EC1-FB38-4AB8-846B-4F8CA3982109}" type="pres">
      <dgm:prSet presAssocID="{F3FE673A-F58E-4E46-B777-0FF5254E8455}" presName="textRect" presStyleLbl="revTx" presStyleIdx="5" presStyleCnt="6" custScaleX="126073" custLinFactNeighborX="-55509" custLinFactNeighborY="-12529">
        <dgm:presLayoutVars>
          <dgm:chMax val="1"/>
          <dgm:chPref val="1"/>
        </dgm:presLayoutVars>
      </dgm:prSet>
      <dgm:spPr/>
    </dgm:pt>
  </dgm:ptLst>
  <dgm:cxnLst>
    <dgm:cxn modelId="{AB5D8F00-14FC-4FD6-B28C-97FD458E31CC}" type="presOf" srcId="{79D55D40-8356-41EB-870D-8507CDA0EA63}" destId="{409A789F-C179-4C6D-91FA-39A99C51C44C}" srcOrd="0" destOrd="0" presId="urn:microsoft.com/office/officeart/2018/2/layout/IconLabelList"/>
    <dgm:cxn modelId="{FBDCCA07-C43C-4D52-B734-C4837C8E3C91}" type="presOf" srcId="{823D2E7B-CDDA-4341-953F-8C333D5EAEE5}" destId="{990F5D80-4E8D-453E-A30F-4CED46AFCAFD}" srcOrd="0" destOrd="0" presId="urn:microsoft.com/office/officeart/2018/2/layout/IconLabelList"/>
    <dgm:cxn modelId="{AD7F5914-FB59-452C-B9AC-5ECC34F807A0}" srcId="{89F5BB16-F154-473F-AA0F-CD0D449DA22C}" destId="{E8ACFFF0-53C4-482A-91AE-4932872F1F20}" srcOrd="0" destOrd="0" parTransId="{947B246F-7263-4695-BB1A-758C9CA8E0AF}" sibTransId="{B9771A9A-CFEC-4519-999A-F1BF051675B0}"/>
    <dgm:cxn modelId="{CE278018-2A71-47AC-B8BE-8E75190A8C0E}" srcId="{89F5BB16-F154-473F-AA0F-CD0D449DA22C}" destId="{823D2E7B-CDDA-4341-953F-8C333D5EAEE5}" srcOrd="4" destOrd="0" parTransId="{3FD4AA27-0F9B-4B70-8D49-24EFCA3A222B}" sibTransId="{105C9FD7-CBB1-44BF-AB68-BAB8E3A9481D}"/>
    <dgm:cxn modelId="{F2EBF11A-8CF0-4511-B5F6-3C6144B8B1DD}" srcId="{89F5BB16-F154-473F-AA0F-CD0D449DA22C}" destId="{2BC9ED7A-470A-4E11-92DF-27B5364809BE}" srcOrd="3" destOrd="0" parTransId="{81936CBB-1C99-4358-A4C1-C8D3D014669E}" sibTransId="{15684A82-8AA4-4C9F-9420-6F1E0558C830}"/>
    <dgm:cxn modelId="{75AE1C39-3C47-400A-B7FF-B7AACC391A17}" srcId="{89F5BB16-F154-473F-AA0F-CD0D449DA22C}" destId="{F3FE673A-F58E-4E46-B777-0FF5254E8455}" srcOrd="5" destOrd="0" parTransId="{F03F6D59-346F-4F92-8020-68F5F5736DE8}" sibTransId="{58AF0CAD-E083-4E48-A233-51955B9FBC7E}"/>
    <dgm:cxn modelId="{3F53B346-ED28-47BF-8776-591C8AFAF073}" type="presOf" srcId="{E8ACFFF0-53C4-482A-91AE-4932872F1F20}" destId="{FAE05E93-8374-4048-85F4-B1DA55163B1B}" srcOrd="0" destOrd="0" presId="urn:microsoft.com/office/officeart/2018/2/layout/IconLabelList"/>
    <dgm:cxn modelId="{F02DE449-24B4-44FC-8A29-C813DAD83519}" type="presOf" srcId="{F3FE673A-F58E-4E46-B777-0FF5254E8455}" destId="{903A0EC1-FB38-4AB8-846B-4F8CA3982109}" srcOrd="0" destOrd="0" presId="urn:microsoft.com/office/officeart/2018/2/layout/IconLabelList"/>
    <dgm:cxn modelId="{B6D1AA85-D5F7-4AB0-916A-A0F14A065170}" srcId="{89F5BB16-F154-473F-AA0F-CD0D449DA22C}" destId="{79D55D40-8356-41EB-870D-8507CDA0EA63}" srcOrd="2" destOrd="0" parTransId="{F55D55C5-A1FF-4884-8BBA-5E3432BAED91}" sibTransId="{5C964882-5CE3-43C1-9EFA-7D441D024A1C}"/>
    <dgm:cxn modelId="{BCA7CB8D-A8A1-4B82-8140-8BEE7BE45E67}" srcId="{89F5BB16-F154-473F-AA0F-CD0D449DA22C}" destId="{E3FE99E7-79BD-44CE-B75F-1D19DE41142F}" srcOrd="1" destOrd="0" parTransId="{FB4B0716-699D-49D1-8073-A68F0BF6B10B}" sibTransId="{51D655EB-7CE1-47D3-ABF4-415E3CEB2FB3}"/>
    <dgm:cxn modelId="{39D14CBC-9AD3-4E05-A26C-EAD9B4E804CF}" type="presOf" srcId="{89F5BB16-F154-473F-AA0F-CD0D449DA22C}" destId="{4D91A49D-D3D2-4AE7-908C-9B2BAA05291E}" srcOrd="0" destOrd="0" presId="urn:microsoft.com/office/officeart/2018/2/layout/IconLabelList"/>
    <dgm:cxn modelId="{F1F81CE1-4583-4E98-99DD-7E9A65775919}" type="presOf" srcId="{2BC9ED7A-470A-4E11-92DF-27B5364809BE}" destId="{C84D09E0-9E15-4119-9AF4-4E35435DBB02}" srcOrd="0" destOrd="0" presId="urn:microsoft.com/office/officeart/2018/2/layout/IconLabelList"/>
    <dgm:cxn modelId="{8D6C39F4-45CB-429E-9EC8-5311ABBB04F3}" type="presOf" srcId="{E3FE99E7-79BD-44CE-B75F-1D19DE41142F}" destId="{C1FE66EA-2AFA-461B-AE75-EB9CDEAF661B}" srcOrd="0" destOrd="0" presId="urn:microsoft.com/office/officeart/2018/2/layout/IconLabelList"/>
    <dgm:cxn modelId="{DBB25D1A-BAF8-47C6-A04D-64A42B71AE3B}" type="presParOf" srcId="{4D91A49D-D3D2-4AE7-908C-9B2BAA05291E}" destId="{517A76F8-B2A2-445E-832F-22D4D598E82A}" srcOrd="0" destOrd="0" presId="urn:microsoft.com/office/officeart/2018/2/layout/IconLabelList"/>
    <dgm:cxn modelId="{59B60B2D-C472-435F-93A6-0E81CF5AE751}" type="presParOf" srcId="{517A76F8-B2A2-445E-832F-22D4D598E82A}" destId="{20DC2BBA-9B88-4E55-A914-E5841984FB68}" srcOrd="0" destOrd="0" presId="urn:microsoft.com/office/officeart/2018/2/layout/IconLabelList"/>
    <dgm:cxn modelId="{78E62218-5C2B-4B8B-A7B3-8068A1637B2E}" type="presParOf" srcId="{517A76F8-B2A2-445E-832F-22D4D598E82A}" destId="{33529764-62E1-497B-B281-678A3218B163}" srcOrd="1" destOrd="0" presId="urn:microsoft.com/office/officeart/2018/2/layout/IconLabelList"/>
    <dgm:cxn modelId="{465EA9D2-4712-46A4-9389-228A1E25CFFA}" type="presParOf" srcId="{517A76F8-B2A2-445E-832F-22D4D598E82A}" destId="{FAE05E93-8374-4048-85F4-B1DA55163B1B}" srcOrd="2" destOrd="0" presId="urn:microsoft.com/office/officeart/2018/2/layout/IconLabelList"/>
    <dgm:cxn modelId="{4351802E-EA87-47B2-8061-BF4847379AEA}" type="presParOf" srcId="{4D91A49D-D3D2-4AE7-908C-9B2BAA05291E}" destId="{B0866E22-AFA8-4BD0-BE3A-17B68B101676}" srcOrd="1" destOrd="0" presId="urn:microsoft.com/office/officeart/2018/2/layout/IconLabelList"/>
    <dgm:cxn modelId="{E63C025B-77ED-4CDB-9C86-E3BC3293C490}" type="presParOf" srcId="{4D91A49D-D3D2-4AE7-908C-9B2BAA05291E}" destId="{B64EA4FD-60CB-43A1-8557-169BE6E3B100}" srcOrd="2" destOrd="0" presId="urn:microsoft.com/office/officeart/2018/2/layout/IconLabelList"/>
    <dgm:cxn modelId="{0BF75954-DA15-49FF-BA2B-601028594DB2}" type="presParOf" srcId="{B64EA4FD-60CB-43A1-8557-169BE6E3B100}" destId="{8D541BEF-FB4F-4EED-870E-B0D85364B07A}" srcOrd="0" destOrd="0" presId="urn:microsoft.com/office/officeart/2018/2/layout/IconLabelList"/>
    <dgm:cxn modelId="{72AA4D50-B1C7-4983-A500-CF634C42853E}" type="presParOf" srcId="{B64EA4FD-60CB-43A1-8557-169BE6E3B100}" destId="{076436CF-0B91-4656-8153-7C267706F220}" srcOrd="1" destOrd="0" presId="urn:microsoft.com/office/officeart/2018/2/layout/IconLabelList"/>
    <dgm:cxn modelId="{17F92ED2-E66B-4DDB-972D-EB493401869D}" type="presParOf" srcId="{B64EA4FD-60CB-43A1-8557-169BE6E3B100}" destId="{C1FE66EA-2AFA-461B-AE75-EB9CDEAF661B}" srcOrd="2" destOrd="0" presId="urn:microsoft.com/office/officeart/2018/2/layout/IconLabelList"/>
    <dgm:cxn modelId="{B4F70CE7-FE97-4ABA-B893-A79F955C51A5}" type="presParOf" srcId="{4D91A49D-D3D2-4AE7-908C-9B2BAA05291E}" destId="{A3128218-C9CD-4F3D-959D-496B1910F9D6}" srcOrd="3" destOrd="0" presId="urn:microsoft.com/office/officeart/2018/2/layout/IconLabelList"/>
    <dgm:cxn modelId="{845CAB04-6985-474A-84F0-9ACCBF3D7D6A}" type="presParOf" srcId="{4D91A49D-D3D2-4AE7-908C-9B2BAA05291E}" destId="{BB4A6633-7B0A-49A0-86A0-62F641D8BC65}" srcOrd="4" destOrd="0" presId="urn:microsoft.com/office/officeart/2018/2/layout/IconLabelList"/>
    <dgm:cxn modelId="{D69DDE00-17DA-4BE3-8825-663881D8A3BA}" type="presParOf" srcId="{BB4A6633-7B0A-49A0-86A0-62F641D8BC65}" destId="{700E8579-018F-46F9-B7B9-E5427B4C5BFD}" srcOrd="0" destOrd="0" presId="urn:microsoft.com/office/officeart/2018/2/layout/IconLabelList"/>
    <dgm:cxn modelId="{73853B2B-A006-4BC0-B1FF-E6AC18D6E3A6}" type="presParOf" srcId="{BB4A6633-7B0A-49A0-86A0-62F641D8BC65}" destId="{FAE4F3C9-D926-4307-A3DD-73C66BB7C6A7}" srcOrd="1" destOrd="0" presId="urn:microsoft.com/office/officeart/2018/2/layout/IconLabelList"/>
    <dgm:cxn modelId="{0E82B44D-7404-49D6-908C-004B49ABAD1A}" type="presParOf" srcId="{BB4A6633-7B0A-49A0-86A0-62F641D8BC65}" destId="{409A789F-C179-4C6D-91FA-39A99C51C44C}" srcOrd="2" destOrd="0" presId="urn:microsoft.com/office/officeart/2018/2/layout/IconLabelList"/>
    <dgm:cxn modelId="{7D32BBDF-BF84-417D-8312-811D7D754368}" type="presParOf" srcId="{4D91A49D-D3D2-4AE7-908C-9B2BAA05291E}" destId="{1E3B382B-5034-439C-8D54-3217DEFDC16F}" srcOrd="5" destOrd="0" presId="urn:microsoft.com/office/officeart/2018/2/layout/IconLabelList"/>
    <dgm:cxn modelId="{7D9B5FE0-2D59-4290-988D-C9BFBF3CD94B}" type="presParOf" srcId="{4D91A49D-D3D2-4AE7-908C-9B2BAA05291E}" destId="{FEF92B78-EA01-4B3F-81D5-DF068B643789}" srcOrd="6" destOrd="0" presId="urn:microsoft.com/office/officeart/2018/2/layout/IconLabelList"/>
    <dgm:cxn modelId="{BDE0D51C-7155-4E78-AFDB-217E686E6614}" type="presParOf" srcId="{FEF92B78-EA01-4B3F-81D5-DF068B643789}" destId="{1A2D5A77-AB84-4C26-90D3-F6C3300E707C}" srcOrd="0" destOrd="0" presId="urn:microsoft.com/office/officeart/2018/2/layout/IconLabelList"/>
    <dgm:cxn modelId="{EE48A3EF-3EA1-47B3-9D04-12BFB0676F11}" type="presParOf" srcId="{FEF92B78-EA01-4B3F-81D5-DF068B643789}" destId="{AED1FEBB-0986-4467-A22D-54E4DFE10493}" srcOrd="1" destOrd="0" presId="urn:microsoft.com/office/officeart/2018/2/layout/IconLabelList"/>
    <dgm:cxn modelId="{BAEF00D9-AA97-4E2A-924B-061F4B9B546D}" type="presParOf" srcId="{FEF92B78-EA01-4B3F-81D5-DF068B643789}" destId="{C84D09E0-9E15-4119-9AF4-4E35435DBB02}" srcOrd="2" destOrd="0" presId="urn:microsoft.com/office/officeart/2018/2/layout/IconLabelList"/>
    <dgm:cxn modelId="{9DB87561-3724-405D-AE3D-E2ADDAD2C0C9}" type="presParOf" srcId="{4D91A49D-D3D2-4AE7-908C-9B2BAA05291E}" destId="{B9990F1E-3695-4515-8B8D-5613C09949CE}" srcOrd="7" destOrd="0" presId="urn:microsoft.com/office/officeart/2018/2/layout/IconLabelList"/>
    <dgm:cxn modelId="{C132ABA7-F5E4-40ED-94C9-77E8709FB8E8}" type="presParOf" srcId="{4D91A49D-D3D2-4AE7-908C-9B2BAA05291E}" destId="{5FCA25E2-FA93-48D7-BFDF-BB06A7BF4A35}" srcOrd="8" destOrd="0" presId="urn:microsoft.com/office/officeart/2018/2/layout/IconLabelList"/>
    <dgm:cxn modelId="{1AC366AC-0CE5-4694-B0AE-5388EEA7AEBE}" type="presParOf" srcId="{5FCA25E2-FA93-48D7-BFDF-BB06A7BF4A35}" destId="{FB37C9A7-4C07-461D-B151-4DCEA0FE8D7C}" srcOrd="0" destOrd="0" presId="urn:microsoft.com/office/officeart/2018/2/layout/IconLabelList"/>
    <dgm:cxn modelId="{FBAF5CF4-7FDA-435C-B5C5-75EAE31A54B6}" type="presParOf" srcId="{5FCA25E2-FA93-48D7-BFDF-BB06A7BF4A35}" destId="{D66DB2B3-8B75-4911-AAF8-8403E3E211DC}" srcOrd="1" destOrd="0" presId="urn:microsoft.com/office/officeart/2018/2/layout/IconLabelList"/>
    <dgm:cxn modelId="{E5E76DC3-5C62-45D2-B35A-480205D93421}" type="presParOf" srcId="{5FCA25E2-FA93-48D7-BFDF-BB06A7BF4A35}" destId="{990F5D80-4E8D-453E-A30F-4CED46AFCAFD}" srcOrd="2" destOrd="0" presId="urn:microsoft.com/office/officeart/2018/2/layout/IconLabelList"/>
    <dgm:cxn modelId="{237E508E-5F41-472A-943A-9A351ECB4EE0}" type="presParOf" srcId="{4D91A49D-D3D2-4AE7-908C-9B2BAA05291E}" destId="{FFD99BF0-7938-4217-95FC-3FBE5975BAB9}" srcOrd="9" destOrd="0" presId="urn:microsoft.com/office/officeart/2018/2/layout/IconLabelList"/>
    <dgm:cxn modelId="{64F94C42-2B63-41B7-B0FA-E722204F88EC}" type="presParOf" srcId="{4D91A49D-D3D2-4AE7-908C-9B2BAA05291E}" destId="{D80EDD1C-F52F-45AF-9FFB-1C83D05316FE}" srcOrd="10" destOrd="0" presId="urn:microsoft.com/office/officeart/2018/2/layout/IconLabelList"/>
    <dgm:cxn modelId="{97A0B1FA-7597-4A67-B10E-9E26804A3DF5}" type="presParOf" srcId="{D80EDD1C-F52F-45AF-9FFB-1C83D05316FE}" destId="{DD6581B7-8052-41BA-B125-9A7423032C8F}" srcOrd="0" destOrd="0" presId="urn:microsoft.com/office/officeart/2018/2/layout/IconLabelList"/>
    <dgm:cxn modelId="{456E7DEA-9DAA-4186-B9FF-CF662AE4DC23}" type="presParOf" srcId="{D80EDD1C-F52F-45AF-9FFB-1C83D05316FE}" destId="{48EB2344-80BF-46A5-BB54-FCF550594BD8}" srcOrd="1" destOrd="0" presId="urn:microsoft.com/office/officeart/2018/2/layout/IconLabelList"/>
    <dgm:cxn modelId="{60673EF7-E44C-4E07-99AB-DCB50B41081F}" type="presParOf" srcId="{D80EDD1C-F52F-45AF-9FFB-1C83D05316FE}" destId="{903A0EC1-FB38-4AB8-846B-4F8CA3982109}"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79D1D1-DE8D-4E3D-8823-5E8C1F3C337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8272F9F-B745-4525-9055-7C3AC955E9E9}">
      <dgm:prSet/>
      <dgm:spPr>
        <a:solidFill>
          <a:schemeClr val="accent5">
            <a:lumMod val="40000"/>
            <a:lumOff val="60000"/>
          </a:schemeClr>
        </a:solidFill>
      </dgm:spPr>
      <dgm:t>
        <a:bodyPr/>
        <a:lstStyle/>
        <a:p>
          <a:r>
            <a:rPr lang="en-AU" b="1" dirty="0">
              <a:solidFill>
                <a:schemeClr val="tx1"/>
              </a:solidFill>
            </a:rPr>
            <a:t>Women experiencing homelessness reported: </a:t>
          </a:r>
          <a:endParaRPr lang="en-US" dirty="0">
            <a:solidFill>
              <a:schemeClr val="tx1"/>
            </a:solidFill>
          </a:endParaRPr>
        </a:p>
      </dgm:t>
    </dgm:pt>
    <dgm:pt modelId="{114DCDCE-86CB-440C-8E61-F55A73EB2B45}" type="parTrans" cxnId="{ACE017A8-02C2-4CC6-8AA3-D64ED0F17A33}">
      <dgm:prSet/>
      <dgm:spPr/>
      <dgm:t>
        <a:bodyPr/>
        <a:lstStyle/>
        <a:p>
          <a:endParaRPr lang="en-US"/>
        </a:p>
      </dgm:t>
    </dgm:pt>
    <dgm:pt modelId="{0D540F18-45A2-4ACB-848F-8B7BF9D81D50}" type="sibTrans" cxnId="{ACE017A8-02C2-4CC6-8AA3-D64ED0F17A33}">
      <dgm:prSet/>
      <dgm:spPr/>
      <dgm:t>
        <a:bodyPr/>
        <a:lstStyle/>
        <a:p>
          <a:endParaRPr lang="en-US"/>
        </a:p>
      </dgm:t>
    </dgm:pt>
    <dgm:pt modelId="{81FFC6F9-5418-493E-B819-4E8E1E08A47C}">
      <dgm:prSet/>
      <dgm:spPr>
        <a:solidFill>
          <a:schemeClr val="accent5">
            <a:lumMod val="40000"/>
            <a:lumOff val="60000"/>
          </a:schemeClr>
        </a:solidFill>
      </dgm:spPr>
      <dgm:t>
        <a:bodyPr/>
        <a:lstStyle/>
        <a:p>
          <a:r>
            <a:rPr lang="en-AU" dirty="0">
              <a:solidFill>
                <a:schemeClr val="tx1"/>
              </a:solidFill>
              <a:latin typeface="Aptos" panose="020B0004020202020204" pitchFamily="34" charset="0"/>
            </a:rPr>
            <a:t>deterioration in their mental health</a:t>
          </a:r>
          <a:endParaRPr lang="en-US" dirty="0">
            <a:solidFill>
              <a:schemeClr val="tx1"/>
            </a:solidFill>
            <a:latin typeface="Aptos" panose="020B0004020202020204" pitchFamily="34" charset="0"/>
          </a:endParaRPr>
        </a:p>
      </dgm:t>
    </dgm:pt>
    <dgm:pt modelId="{98B4562B-1CCE-4D7D-BDDA-99C1ABA38EF5}" type="parTrans" cxnId="{0464A156-6366-42F4-89AD-DFD5B07F1AEC}">
      <dgm:prSet/>
      <dgm:spPr/>
      <dgm:t>
        <a:bodyPr/>
        <a:lstStyle/>
        <a:p>
          <a:endParaRPr lang="en-US"/>
        </a:p>
      </dgm:t>
    </dgm:pt>
    <dgm:pt modelId="{0A3D7842-B16C-4B86-AE23-159D42600349}" type="sibTrans" cxnId="{0464A156-6366-42F4-89AD-DFD5B07F1AEC}">
      <dgm:prSet/>
      <dgm:spPr/>
      <dgm:t>
        <a:bodyPr/>
        <a:lstStyle/>
        <a:p>
          <a:endParaRPr lang="en-US"/>
        </a:p>
      </dgm:t>
    </dgm:pt>
    <dgm:pt modelId="{90E74886-3CCD-44E5-B7C3-96DE86BDD838}">
      <dgm:prSet/>
      <dgm:spPr>
        <a:solidFill>
          <a:schemeClr val="accent5">
            <a:lumMod val="40000"/>
            <a:lumOff val="60000"/>
          </a:schemeClr>
        </a:solidFill>
      </dgm:spPr>
      <dgm:t>
        <a:bodyPr/>
        <a:lstStyle/>
        <a:p>
          <a:r>
            <a:rPr lang="en-AU" dirty="0">
              <a:solidFill>
                <a:schemeClr val="tx1"/>
              </a:solidFill>
              <a:latin typeface="Aptos" panose="020B0004020202020204" pitchFamily="34" charset="0"/>
            </a:rPr>
            <a:t>worry about their children</a:t>
          </a:r>
          <a:endParaRPr lang="en-US" dirty="0">
            <a:solidFill>
              <a:schemeClr val="tx1"/>
            </a:solidFill>
            <a:latin typeface="Aptos" panose="020B0004020202020204" pitchFamily="34" charset="0"/>
          </a:endParaRPr>
        </a:p>
      </dgm:t>
    </dgm:pt>
    <dgm:pt modelId="{49F44AA0-AF6F-49A7-A81E-8861EB0C199D}" type="parTrans" cxnId="{AB62EE08-3228-4D5A-B51A-8E384AF047C7}">
      <dgm:prSet/>
      <dgm:spPr/>
      <dgm:t>
        <a:bodyPr/>
        <a:lstStyle/>
        <a:p>
          <a:endParaRPr lang="en-US"/>
        </a:p>
      </dgm:t>
    </dgm:pt>
    <dgm:pt modelId="{AD50AB9F-D9E8-4E61-9185-E0E2AFCF921F}" type="sibTrans" cxnId="{AB62EE08-3228-4D5A-B51A-8E384AF047C7}">
      <dgm:prSet/>
      <dgm:spPr/>
      <dgm:t>
        <a:bodyPr/>
        <a:lstStyle/>
        <a:p>
          <a:endParaRPr lang="en-US"/>
        </a:p>
      </dgm:t>
    </dgm:pt>
    <dgm:pt modelId="{FFA5F73B-E24B-4BDB-A1E1-ACC30089C047}">
      <dgm:prSet/>
      <dgm:spPr>
        <a:solidFill>
          <a:schemeClr val="accent5">
            <a:lumMod val="40000"/>
            <a:lumOff val="60000"/>
          </a:schemeClr>
        </a:solidFill>
      </dgm:spPr>
      <dgm:t>
        <a:bodyPr/>
        <a:lstStyle/>
        <a:p>
          <a:r>
            <a:rPr lang="en-AU" dirty="0">
              <a:solidFill>
                <a:schemeClr val="tx1"/>
              </a:solidFill>
              <a:latin typeface="Aptos" panose="020B0004020202020204" pitchFamily="34" charset="0"/>
            </a:rPr>
            <a:t>family breakdown</a:t>
          </a:r>
          <a:endParaRPr lang="en-US" dirty="0">
            <a:solidFill>
              <a:schemeClr val="tx1"/>
            </a:solidFill>
            <a:latin typeface="Aptos" panose="020B0004020202020204" pitchFamily="34" charset="0"/>
          </a:endParaRPr>
        </a:p>
      </dgm:t>
    </dgm:pt>
    <dgm:pt modelId="{02F9A457-E9D3-4636-AC4F-B6F453711574}" type="parTrans" cxnId="{C75D8F17-00B2-41C6-9BB5-49B7A2D3329E}">
      <dgm:prSet/>
      <dgm:spPr/>
      <dgm:t>
        <a:bodyPr/>
        <a:lstStyle/>
        <a:p>
          <a:endParaRPr lang="en-US"/>
        </a:p>
      </dgm:t>
    </dgm:pt>
    <dgm:pt modelId="{A8677FFD-E30C-4431-9EBA-032E9F9A79DC}" type="sibTrans" cxnId="{C75D8F17-00B2-41C6-9BB5-49B7A2D3329E}">
      <dgm:prSet/>
      <dgm:spPr/>
      <dgm:t>
        <a:bodyPr/>
        <a:lstStyle/>
        <a:p>
          <a:endParaRPr lang="en-US"/>
        </a:p>
      </dgm:t>
    </dgm:pt>
    <dgm:pt modelId="{E57EE787-A4F3-4EF8-AC6E-DE58FD2BE587}">
      <dgm:prSet/>
      <dgm:spPr>
        <a:solidFill>
          <a:schemeClr val="accent5">
            <a:lumMod val="40000"/>
            <a:lumOff val="60000"/>
          </a:schemeClr>
        </a:solidFill>
      </dgm:spPr>
      <dgm:t>
        <a:bodyPr/>
        <a:lstStyle/>
        <a:p>
          <a:r>
            <a:rPr lang="en-AU" dirty="0">
              <a:solidFill>
                <a:schemeClr val="tx1"/>
              </a:solidFill>
              <a:latin typeface="Aptos" panose="020B0004020202020204" pitchFamily="34" charset="0"/>
            </a:rPr>
            <a:t>being raped whilst homeless </a:t>
          </a:r>
          <a:endParaRPr lang="en-US" dirty="0">
            <a:solidFill>
              <a:schemeClr val="tx1"/>
            </a:solidFill>
            <a:latin typeface="Aptos" panose="020B0004020202020204" pitchFamily="34" charset="0"/>
          </a:endParaRPr>
        </a:p>
      </dgm:t>
    </dgm:pt>
    <dgm:pt modelId="{3D0FD36B-EC08-4DC8-A4B2-0411F85E2506}" type="parTrans" cxnId="{481C3C79-0077-4626-9C72-0EBCFFBF7E39}">
      <dgm:prSet/>
      <dgm:spPr/>
      <dgm:t>
        <a:bodyPr/>
        <a:lstStyle/>
        <a:p>
          <a:endParaRPr lang="en-US"/>
        </a:p>
      </dgm:t>
    </dgm:pt>
    <dgm:pt modelId="{F0EAD73B-239B-4036-B529-C219D2CDD814}" type="sibTrans" cxnId="{481C3C79-0077-4626-9C72-0EBCFFBF7E39}">
      <dgm:prSet/>
      <dgm:spPr/>
      <dgm:t>
        <a:bodyPr/>
        <a:lstStyle/>
        <a:p>
          <a:endParaRPr lang="en-US"/>
        </a:p>
      </dgm:t>
    </dgm:pt>
    <dgm:pt modelId="{6ADC88CB-D02F-4091-A7A7-F6FAFA6F39CA}">
      <dgm:prSet/>
      <dgm:spPr>
        <a:solidFill>
          <a:schemeClr val="accent5">
            <a:lumMod val="40000"/>
            <a:lumOff val="60000"/>
          </a:schemeClr>
        </a:solidFill>
      </dgm:spPr>
      <dgm:t>
        <a:bodyPr/>
        <a:lstStyle/>
        <a:p>
          <a:r>
            <a:rPr lang="en-AU" dirty="0">
              <a:solidFill>
                <a:schemeClr val="tx1"/>
              </a:solidFill>
              <a:latin typeface="Aptos" panose="020B0004020202020204" pitchFamily="34" charset="0"/>
            </a:rPr>
            <a:t>being scared, unsafe, despairing, and </a:t>
          </a:r>
          <a:endParaRPr lang="en-US" dirty="0">
            <a:solidFill>
              <a:schemeClr val="tx1"/>
            </a:solidFill>
            <a:latin typeface="Aptos" panose="020B0004020202020204" pitchFamily="34" charset="0"/>
          </a:endParaRPr>
        </a:p>
      </dgm:t>
    </dgm:pt>
    <dgm:pt modelId="{61C2B88B-4D1C-469A-AB85-4D86C5108E8A}" type="parTrans" cxnId="{747E532A-5A9F-487F-ADBE-289B205D4C42}">
      <dgm:prSet/>
      <dgm:spPr/>
      <dgm:t>
        <a:bodyPr/>
        <a:lstStyle/>
        <a:p>
          <a:endParaRPr lang="en-US"/>
        </a:p>
      </dgm:t>
    </dgm:pt>
    <dgm:pt modelId="{9AF71B9C-015E-42FB-BEED-1000603C977B}" type="sibTrans" cxnId="{747E532A-5A9F-487F-ADBE-289B205D4C42}">
      <dgm:prSet/>
      <dgm:spPr/>
      <dgm:t>
        <a:bodyPr/>
        <a:lstStyle/>
        <a:p>
          <a:endParaRPr lang="en-US"/>
        </a:p>
      </dgm:t>
    </dgm:pt>
    <dgm:pt modelId="{3AE2ACC8-D0A4-4565-8EE3-3932723162BC}">
      <dgm:prSet/>
      <dgm:spPr>
        <a:solidFill>
          <a:schemeClr val="accent5">
            <a:lumMod val="40000"/>
            <a:lumOff val="60000"/>
          </a:schemeClr>
        </a:solidFill>
      </dgm:spPr>
      <dgm:t>
        <a:bodyPr/>
        <a:lstStyle/>
        <a:p>
          <a:r>
            <a:rPr lang="en-AU" dirty="0">
              <a:solidFill>
                <a:schemeClr val="tx1"/>
              </a:solidFill>
              <a:latin typeface="Aptos" panose="020B0004020202020204" pitchFamily="34" charset="0"/>
            </a:rPr>
            <a:t>loneliness</a:t>
          </a:r>
          <a:r>
            <a:rPr lang="en-AU" dirty="0">
              <a:latin typeface="Aptos" panose="020B0004020202020204" pitchFamily="34" charset="0"/>
            </a:rPr>
            <a:t>.</a:t>
          </a:r>
          <a:r>
            <a:rPr lang="en-AU" dirty="0"/>
            <a:t>	</a:t>
          </a:r>
          <a:endParaRPr lang="en-US" dirty="0"/>
        </a:p>
      </dgm:t>
    </dgm:pt>
    <dgm:pt modelId="{323F914D-836B-4306-8339-2062049B73EB}" type="parTrans" cxnId="{30ADAFE6-14C5-46D1-914A-5DD157365476}">
      <dgm:prSet/>
      <dgm:spPr/>
      <dgm:t>
        <a:bodyPr/>
        <a:lstStyle/>
        <a:p>
          <a:endParaRPr lang="en-US"/>
        </a:p>
      </dgm:t>
    </dgm:pt>
    <dgm:pt modelId="{2AF01F07-6070-4535-9C50-E3AC3EC6FE56}" type="sibTrans" cxnId="{30ADAFE6-14C5-46D1-914A-5DD157365476}">
      <dgm:prSet/>
      <dgm:spPr/>
      <dgm:t>
        <a:bodyPr/>
        <a:lstStyle/>
        <a:p>
          <a:endParaRPr lang="en-US"/>
        </a:p>
      </dgm:t>
    </dgm:pt>
    <dgm:pt modelId="{3990529C-FD22-4B2B-B957-298A348C4B34}" type="pres">
      <dgm:prSet presAssocID="{0179D1D1-DE8D-4E3D-8823-5E8C1F3C337C}" presName="diagram" presStyleCnt="0">
        <dgm:presLayoutVars>
          <dgm:dir/>
          <dgm:resizeHandles val="exact"/>
        </dgm:presLayoutVars>
      </dgm:prSet>
      <dgm:spPr/>
    </dgm:pt>
    <dgm:pt modelId="{DA54EB3D-2029-4F00-BB89-F73D47E752ED}" type="pres">
      <dgm:prSet presAssocID="{78272F9F-B745-4525-9055-7C3AC955E9E9}" presName="node" presStyleLbl="node1" presStyleIdx="0" presStyleCnt="1" custScaleX="108475" custLinFactNeighborX="-652" custLinFactNeighborY="-3345">
        <dgm:presLayoutVars>
          <dgm:bulletEnabled val="1"/>
        </dgm:presLayoutVars>
      </dgm:prSet>
      <dgm:spPr/>
    </dgm:pt>
  </dgm:ptLst>
  <dgm:cxnLst>
    <dgm:cxn modelId="{92384B05-EC88-4439-AF93-D6310BD42EED}" type="presOf" srcId="{0179D1D1-DE8D-4E3D-8823-5E8C1F3C337C}" destId="{3990529C-FD22-4B2B-B957-298A348C4B34}" srcOrd="0" destOrd="0" presId="urn:microsoft.com/office/officeart/2005/8/layout/default"/>
    <dgm:cxn modelId="{AB62EE08-3228-4D5A-B51A-8E384AF047C7}" srcId="{78272F9F-B745-4525-9055-7C3AC955E9E9}" destId="{90E74886-3CCD-44E5-B7C3-96DE86BDD838}" srcOrd="1" destOrd="0" parTransId="{49F44AA0-AF6F-49A7-A81E-8861EB0C199D}" sibTransId="{AD50AB9F-D9E8-4E61-9185-E0E2AFCF921F}"/>
    <dgm:cxn modelId="{C75D8F17-00B2-41C6-9BB5-49B7A2D3329E}" srcId="{78272F9F-B745-4525-9055-7C3AC955E9E9}" destId="{FFA5F73B-E24B-4BDB-A1E1-ACC30089C047}" srcOrd="2" destOrd="0" parTransId="{02F9A457-E9D3-4636-AC4F-B6F453711574}" sibTransId="{A8677FFD-E30C-4431-9EBA-032E9F9A79DC}"/>
    <dgm:cxn modelId="{747E532A-5A9F-487F-ADBE-289B205D4C42}" srcId="{78272F9F-B745-4525-9055-7C3AC955E9E9}" destId="{6ADC88CB-D02F-4091-A7A7-F6FAFA6F39CA}" srcOrd="4" destOrd="0" parTransId="{61C2B88B-4D1C-469A-AB85-4D86C5108E8A}" sibTransId="{9AF71B9C-015E-42FB-BEED-1000603C977B}"/>
    <dgm:cxn modelId="{F587FC46-5B56-4D90-BC8B-FCE4262FD78F}" type="presOf" srcId="{E57EE787-A4F3-4EF8-AC6E-DE58FD2BE587}" destId="{DA54EB3D-2029-4F00-BB89-F73D47E752ED}" srcOrd="0" destOrd="4" presId="urn:microsoft.com/office/officeart/2005/8/layout/default"/>
    <dgm:cxn modelId="{6F90BB6E-9B28-4130-9032-6E368B83D8DB}" type="presOf" srcId="{3AE2ACC8-D0A4-4565-8EE3-3932723162BC}" destId="{DA54EB3D-2029-4F00-BB89-F73D47E752ED}" srcOrd="0" destOrd="6" presId="urn:microsoft.com/office/officeart/2005/8/layout/default"/>
    <dgm:cxn modelId="{0464A156-6366-42F4-89AD-DFD5B07F1AEC}" srcId="{78272F9F-B745-4525-9055-7C3AC955E9E9}" destId="{81FFC6F9-5418-493E-B819-4E8E1E08A47C}" srcOrd="0" destOrd="0" parTransId="{98B4562B-1CCE-4D7D-BDDA-99C1ABA38EF5}" sibTransId="{0A3D7842-B16C-4B86-AE23-159D42600349}"/>
    <dgm:cxn modelId="{481C3C79-0077-4626-9C72-0EBCFFBF7E39}" srcId="{78272F9F-B745-4525-9055-7C3AC955E9E9}" destId="{E57EE787-A4F3-4EF8-AC6E-DE58FD2BE587}" srcOrd="3" destOrd="0" parTransId="{3D0FD36B-EC08-4DC8-A4B2-0411F85E2506}" sibTransId="{F0EAD73B-239B-4036-B529-C219D2CDD814}"/>
    <dgm:cxn modelId="{7E4C7C8B-054D-47EE-BC46-CADF46F5E1C2}" type="presOf" srcId="{90E74886-3CCD-44E5-B7C3-96DE86BDD838}" destId="{DA54EB3D-2029-4F00-BB89-F73D47E752ED}" srcOrd="0" destOrd="2" presId="urn:microsoft.com/office/officeart/2005/8/layout/default"/>
    <dgm:cxn modelId="{239B2A8C-D99B-4D0D-8A60-2B5BC404A40D}" type="presOf" srcId="{78272F9F-B745-4525-9055-7C3AC955E9E9}" destId="{DA54EB3D-2029-4F00-BB89-F73D47E752ED}" srcOrd="0" destOrd="0" presId="urn:microsoft.com/office/officeart/2005/8/layout/default"/>
    <dgm:cxn modelId="{3DC5F69E-D430-43E1-AA70-06A249309419}" type="presOf" srcId="{FFA5F73B-E24B-4BDB-A1E1-ACC30089C047}" destId="{DA54EB3D-2029-4F00-BB89-F73D47E752ED}" srcOrd="0" destOrd="3" presId="urn:microsoft.com/office/officeart/2005/8/layout/default"/>
    <dgm:cxn modelId="{ACE017A8-02C2-4CC6-8AA3-D64ED0F17A33}" srcId="{0179D1D1-DE8D-4E3D-8823-5E8C1F3C337C}" destId="{78272F9F-B745-4525-9055-7C3AC955E9E9}" srcOrd="0" destOrd="0" parTransId="{114DCDCE-86CB-440C-8E61-F55A73EB2B45}" sibTransId="{0D540F18-45A2-4ACB-848F-8B7BF9D81D50}"/>
    <dgm:cxn modelId="{D68598B2-4294-46B4-8BCE-5156CAAEBF86}" type="presOf" srcId="{81FFC6F9-5418-493E-B819-4E8E1E08A47C}" destId="{DA54EB3D-2029-4F00-BB89-F73D47E752ED}" srcOrd="0" destOrd="1" presId="urn:microsoft.com/office/officeart/2005/8/layout/default"/>
    <dgm:cxn modelId="{0F5FCFB2-189E-4604-A76C-7E579282D8D2}" type="presOf" srcId="{6ADC88CB-D02F-4091-A7A7-F6FAFA6F39CA}" destId="{DA54EB3D-2029-4F00-BB89-F73D47E752ED}" srcOrd="0" destOrd="5" presId="urn:microsoft.com/office/officeart/2005/8/layout/default"/>
    <dgm:cxn modelId="{30ADAFE6-14C5-46D1-914A-5DD157365476}" srcId="{78272F9F-B745-4525-9055-7C3AC955E9E9}" destId="{3AE2ACC8-D0A4-4565-8EE3-3932723162BC}" srcOrd="5" destOrd="0" parTransId="{323F914D-836B-4306-8339-2062049B73EB}" sibTransId="{2AF01F07-6070-4535-9C50-E3AC3EC6FE56}"/>
    <dgm:cxn modelId="{5D012E33-F87C-40A6-BC5F-7847F35893B0}" type="presParOf" srcId="{3990529C-FD22-4B2B-B957-298A348C4B34}" destId="{DA54EB3D-2029-4F00-BB89-F73D47E752ED}"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29F5E6-6D9D-44EA-AFDD-C2C194687F57}"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3977A4BB-F0D0-4F18-9311-7CD1AC404122}">
      <dgm:prSet/>
      <dgm:spPr/>
      <dgm:t>
        <a:bodyPr/>
        <a:lstStyle/>
        <a:p>
          <a:r>
            <a:rPr lang="en-US" dirty="0"/>
            <a:t>Ascertain</a:t>
          </a:r>
        </a:p>
      </dgm:t>
    </dgm:pt>
    <dgm:pt modelId="{C7CFF8EB-C637-472B-8AD0-B77BE7AE55E6}" type="parTrans" cxnId="{1805DE38-5193-4478-8C2E-B83A40E11D5C}">
      <dgm:prSet/>
      <dgm:spPr/>
      <dgm:t>
        <a:bodyPr/>
        <a:lstStyle/>
        <a:p>
          <a:endParaRPr lang="en-US"/>
        </a:p>
      </dgm:t>
    </dgm:pt>
    <dgm:pt modelId="{D8825C11-43B0-4F5F-A7FB-CB27E3254CDC}" type="sibTrans" cxnId="{1805DE38-5193-4478-8C2E-B83A40E11D5C}">
      <dgm:prSet/>
      <dgm:spPr/>
      <dgm:t>
        <a:bodyPr/>
        <a:lstStyle/>
        <a:p>
          <a:endParaRPr lang="en-US"/>
        </a:p>
      </dgm:t>
    </dgm:pt>
    <dgm:pt modelId="{BCAF0CD1-F5CC-46CE-AC6D-413FFC66CE3B}">
      <dgm:prSet custT="1"/>
      <dgm:spPr/>
      <dgm:t>
        <a:bodyPr/>
        <a:lstStyle/>
        <a:p>
          <a:pPr marL="0" indent="0">
            <a:buFont typeface="Arial" panose="020B0604020202020204" pitchFamily="34" charset="0"/>
            <a:buChar char="•"/>
          </a:pPr>
          <a:r>
            <a:rPr lang="en-US" sz="2400"/>
            <a:t>Ascertain need for emergency accom</a:t>
          </a:r>
          <a:endParaRPr lang="en-US" sz="2400" dirty="0"/>
        </a:p>
      </dgm:t>
    </dgm:pt>
    <dgm:pt modelId="{07ABB0EE-4693-47BD-9CD6-B3E99C991C2A}" type="parTrans" cxnId="{588A39F5-83DF-46D6-9394-A23DD8551323}">
      <dgm:prSet/>
      <dgm:spPr/>
      <dgm:t>
        <a:bodyPr/>
        <a:lstStyle/>
        <a:p>
          <a:endParaRPr lang="en-US"/>
        </a:p>
      </dgm:t>
    </dgm:pt>
    <dgm:pt modelId="{A2202A3B-E1FB-437E-B667-0E56CD704ABD}" type="sibTrans" cxnId="{588A39F5-83DF-46D6-9394-A23DD8551323}">
      <dgm:prSet/>
      <dgm:spPr/>
      <dgm:t>
        <a:bodyPr/>
        <a:lstStyle/>
        <a:p>
          <a:endParaRPr lang="en-US"/>
        </a:p>
      </dgm:t>
    </dgm:pt>
    <dgm:pt modelId="{C9EDF16C-D906-4DF1-B10A-02450EC7F0D4}">
      <dgm:prSet custT="1"/>
      <dgm:spPr/>
      <dgm:t>
        <a:bodyPr/>
        <a:lstStyle/>
        <a:p>
          <a:pPr marL="446088" indent="-268288">
            <a:buFont typeface="Courier New" panose="02070309020205020404" pitchFamily="49" charset="0"/>
            <a:buChar char="o"/>
          </a:pPr>
          <a:r>
            <a:rPr lang="en-US" sz="1600"/>
            <a:t>Co-contribution system</a:t>
          </a:r>
          <a:endParaRPr lang="en-US" sz="1600" dirty="0"/>
        </a:p>
      </dgm:t>
    </dgm:pt>
    <dgm:pt modelId="{5A2B013A-FB6A-4229-A9FA-CD7552491A23}" type="parTrans" cxnId="{65E249CC-48B7-4293-9766-1DDF116A06C1}">
      <dgm:prSet/>
      <dgm:spPr/>
      <dgm:t>
        <a:bodyPr/>
        <a:lstStyle/>
        <a:p>
          <a:endParaRPr lang="en-US"/>
        </a:p>
      </dgm:t>
    </dgm:pt>
    <dgm:pt modelId="{034D328D-6EA7-4A96-B366-C9D97777F4D0}" type="sibTrans" cxnId="{65E249CC-48B7-4293-9766-1DDF116A06C1}">
      <dgm:prSet/>
      <dgm:spPr/>
      <dgm:t>
        <a:bodyPr/>
        <a:lstStyle/>
        <a:p>
          <a:endParaRPr lang="en-US"/>
        </a:p>
      </dgm:t>
    </dgm:pt>
    <dgm:pt modelId="{3FB495B8-4157-47A0-8694-B6D14300CBD1}">
      <dgm:prSet/>
      <dgm:spPr/>
      <dgm:t>
        <a:bodyPr/>
        <a:lstStyle/>
        <a:p>
          <a:r>
            <a:rPr lang="en-US" dirty="0"/>
            <a:t>Identify</a:t>
          </a:r>
        </a:p>
      </dgm:t>
    </dgm:pt>
    <dgm:pt modelId="{99FA65EE-7923-4B49-AB01-5E5D4EC91DBE}" type="parTrans" cxnId="{1E945BAF-D154-419D-9DBC-1E9938DEEF8C}">
      <dgm:prSet/>
      <dgm:spPr/>
      <dgm:t>
        <a:bodyPr/>
        <a:lstStyle/>
        <a:p>
          <a:endParaRPr lang="en-US"/>
        </a:p>
      </dgm:t>
    </dgm:pt>
    <dgm:pt modelId="{C89AB4EF-0006-4172-9DD9-7826FEB3205A}" type="sibTrans" cxnId="{1E945BAF-D154-419D-9DBC-1E9938DEEF8C}">
      <dgm:prSet/>
      <dgm:spPr/>
      <dgm:t>
        <a:bodyPr/>
        <a:lstStyle/>
        <a:p>
          <a:endParaRPr lang="en-US"/>
        </a:p>
      </dgm:t>
    </dgm:pt>
    <dgm:pt modelId="{914DE52C-F8C9-43EF-A4EC-6D5497EBBFDD}">
      <dgm:prSet custT="1"/>
      <dgm:spPr/>
      <dgm:t>
        <a:bodyPr/>
        <a:lstStyle/>
        <a:p>
          <a:r>
            <a:rPr lang="en-US" sz="2400"/>
            <a:t>Identify short term goals and develop a plan in response</a:t>
          </a:r>
          <a:endParaRPr lang="en-US" sz="2400" dirty="0"/>
        </a:p>
      </dgm:t>
    </dgm:pt>
    <dgm:pt modelId="{66550466-42B8-44A5-B656-ECA2189C72B2}" type="parTrans" cxnId="{0A5AEBE5-8C25-49DD-BCFD-28F3E671C30E}">
      <dgm:prSet/>
      <dgm:spPr/>
      <dgm:t>
        <a:bodyPr/>
        <a:lstStyle/>
        <a:p>
          <a:endParaRPr lang="en-US"/>
        </a:p>
      </dgm:t>
    </dgm:pt>
    <dgm:pt modelId="{52F3BDEE-F2AE-4C6D-A752-56326F3262C0}" type="sibTrans" cxnId="{0A5AEBE5-8C25-49DD-BCFD-28F3E671C30E}">
      <dgm:prSet/>
      <dgm:spPr/>
      <dgm:t>
        <a:bodyPr/>
        <a:lstStyle/>
        <a:p>
          <a:endParaRPr lang="en-US"/>
        </a:p>
      </dgm:t>
    </dgm:pt>
    <dgm:pt modelId="{A270CF37-B0E8-4E60-B950-99E0CE0A6A55}">
      <dgm:prSet/>
      <dgm:spPr/>
      <dgm:t>
        <a:bodyPr/>
        <a:lstStyle/>
        <a:p>
          <a:r>
            <a:rPr lang="en-US" dirty="0"/>
            <a:t>Undertake</a:t>
          </a:r>
        </a:p>
      </dgm:t>
    </dgm:pt>
    <dgm:pt modelId="{37B62C9F-4B73-434E-B708-8F28368C4FF3}" type="parTrans" cxnId="{2FCD3C5F-FB05-4061-975F-0DC1D753962D}">
      <dgm:prSet/>
      <dgm:spPr/>
      <dgm:t>
        <a:bodyPr/>
        <a:lstStyle/>
        <a:p>
          <a:endParaRPr lang="en-US"/>
        </a:p>
      </dgm:t>
    </dgm:pt>
    <dgm:pt modelId="{04D85203-51B6-4EA5-A57F-5ED5C407C33D}" type="sibTrans" cxnId="{2FCD3C5F-FB05-4061-975F-0DC1D753962D}">
      <dgm:prSet/>
      <dgm:spPr/>
      <dgm:t>
        <a:bodyPr/>
        <a:lstStyle/>
        <a:p>
          <a:endParaRPr lang="en-US"/>
        </a:p>
      </dgm:t>
    </dgm:pt>
    <dgm:pt modelId="{FC6EA31E-900D-465E-A631-D85E58899AE1}">
      <dgm:prSet custT="1"/>
      <dgm:spPr/>
      <dgm:t>
        <a:bodyPr/>
        <a:lstStyle/>
        <a:p>
          <a:r>
            <a:rPr lang="en-US" sz="2400"/>
            <a:t>Undertake a risk assessment</a:t>
          </a:r>
          <a:endParaRPr lang="en-US" sz="2400" dirty="0"/>
        </a:p>
      </dgm:t>
    </dgm:pt>
    <dgm:pt modelId="{D4EEC30B-5CC4-437F-BB64-C9C8CFAEC332}" type="parTrans" cxnId="{C567F8FA-A3FA-40E1-9428-E5D7629F740D}">
      <dgm:prSet/>
      <dgm:spPr/>
      <dgm:t>
        <a:bodyPr/>
        <a:lstStyle/>
        <a:p>
          <a:endParaRPr lang="en-US"/>
        </a:p>
      </dgm:t>
    </dgm:pt>
    <dgm:pt modelId="{5755FD7A-E151-4A72-93F9-D2AE15A5F116}" type="sibTrans" cxnId="{C567F8FA-A3FA-40E1-9428-E5D7629F740D}">
      <dgm:prSet/>
      <dgm:spPr/>
      <dgm:t>
        <a:bodyPr/>
        <a:lstStyle/>
        <a:p>
          <a:endParaRPr lang="en-US"/>
        </a:p>
      </dgm:t>
    </dgm:pt>
    <dgm:pt modelId="{D8E7F1CC-56B2-45D3-83AE-8218FD891441}">
      <dgm:prSet/>
      <dgm:spPr/>
      <dgm:t>
        <a:bodyPr/>
        <a:lstStyle/>
        <a:p>
          <a:r>
            <a:rPr lang="en-US"/>
            <a:t>Place on</a:t>
          </a:r>
        </a:p>
      </dgm:t>
    </dgm:pt>
    <dgm:pt modelId="{61C60DD9-BB9B-484C-9A0B-0FCC13C4A172}" type="parTrans" cxnId="{52DF8A3D-61ED-4497-A7C6-4886DFD2EFB9}">
      <dgm:prSet/>
      <dgm:spPr/>
      <dgm:t>
        <a:bodyPr/>
        <a:lstStyle/>
        <a:p>
          <a:endParaRPr lang="en-US"/>
        </a:p>
      </dgm:t>
    </dgm:pt>
    <dgm:pt modelId="{2AD97606-9EF7-4F1F-9D1B-6D3B2E192FF5}" type="sibTrans" cxnId="{52DF8A3D-61ED-4497-A7C6-4886DFD2EFB9}">
      <dgm:prSet/>
      <dgm:spPr/>
      <dgm:t>
        <a:bodyPr/>
        <a:lstStyle/>
        <a:p>
          <a:endParaRPr lang="en-US"/>
        </a:p>
      </dgm:t>
    </dgm:pt>
    <dgm:pt modelId="{AA717F6E-F34E-4AF8-9063-6CD5D06A824B}">
      <dgm:prSet custT="1"/>
      <dgm:spPr/>
      <dgm:t>
        <a:bodyPr/>
        <a:lstStyle/>
        <a:p>
          <a:r>
            <a:rPr lang="en-US" sz="2400"/>
            <a:t>Place on prioritisation list for referral to support and accommodation</a:t>
          </a:r>
          <a:endParaRPr lang="en-US" sz="2400" dirty="0"/>
        </a:p>
      </dgm:t>
    </dgm:pt>
    <dgm:pt modelId="{8893A050-19A0-4497-99C0-C1628B769AE5}" type="parTrans" cxnId="{C871F0C4-EB4C-477F-901B-6E6E062A1411}">
      <dgm:prSet/>
      <dgm:spPr/>
      <dgm:t>
        <a:bodyPr/>
        <a:lstStyle/>
        <a:p>
          <a:endParaRPr lang="en-US"/>
        </a:p>
      </dgm:t>
    </dgm:pt>
    <dgm:pt modelId="{D1DD2AA2-814F-4497-B491-1258A5804AB3}" type="sibTrans" cxnId="{C871F0C4-EB4C-477F-901B-6E6E062A1411}">
      <dgm:prSet/>
      <dgm:spPr/>
      <dgm:t>
        <a:bodyPr/>
        <a:lstStyle/>
        <a:p>
          <a:endParaRPr lang="en-US"/>
        </a:p>
      </dgm:t>
    </dgm:pt>
    <dgm:pt modelId="{F43E57AB-151A-4EA8-972B-59FCFFCC7AA7}">
      <dgm:prSet/>
      <dgm:spPr/>
      <dgm:t>
        <a:bodyPr/>
        <a:lstStyle/>
        <a:p>
          <a:r>
            <a:rPr lang="en-US" dirty="0"/>
            <a:t>Make</a:t>
          </a:r>
        </a:p>
      </dgm:t>
    </dgm:pt>
    <dgm:pt modelId="{F24A776F-5879-49D8-808E-D9526EEF546E}" type="parTrans" cxnId="{FD858E9F-E92B-415E-B9FB-1B8C605205DE}">
      <dgm:prSet/>
      <dgm:spPr/>
      <dgm:t>
        <a:bodyPr/>
        <a:lstStyle/>
        <a:p>
          <a:endParaRPr lang="en-US"/>
        </a:p>
      </dgm:t>
    </dgm:pt>
    <dgm:pt modelId="{D9360F85-FF7D-4C13-A35D-46211B031CC2}" type="sibTrans" cxnId="{FD858E9F-E92B-415E-B9FB-1B8C605205DE}">
      <dgm:prSet/>
      <dgm:spPr/>
      <dgm:t>
        <a:bodyPr/>
        <a:lstStyle/>
        <a:p>
          <a:endParaRPr lang="en-US"/>
        </a:p>
      </dgm:t>
    </dgm:pt>
    <dgm:pt modelId="{1BCDA3BF-CFA5-42F3-969B-C5DF0BD10757}">
      <dgm:prSet custT="1"/>
      <dgm:spPr/>
      <dgm:t>
        <a:bodyPr/>
        <a:lstStyle/>
        <a:p>
          <a:r>
            <a:rPr lang="en-US" sz="2400"/>
            <a:t>Make referrals if possible  (PRAP, support)</a:t>
          </a:r>
          <a:endParaRPr lang="en-US" sz="2400" dirty="0"/>
        </a:p>
      </dgm:t>
    </dgm:pt>
    <dgm:pt modelId="{F19FB6B6-E662-479C-AC2C-9495731C246F}" type="parTrans" cxnId="{D2D56248-76A2-4C2A-BD7B-A7EB1A5681C4}">
      <dgm:prSet/>
      <dgm:spPr/>
      <dgm:t>
        <a:bodyPr/>
        <a:lstStyle/>
        <a:p>
          <a:endParaRPr lang="en-US"/>
        </a:p>
      </dgm:t>
    </dgm:pt>
    <dgm:pt modelId="{AE9EFD2A-06CA-413A-B7D9-DDD2FAD389BD}" type="sibTrans" cxnId="{D2D56248-76A2-4C2A-BD7B-A7EB1A5681C4}">
      <dgm:prSet/>
      <dgm:spPr/>
      <dgm:t>
        <a:bodyPr/>
        <a:lstStyle/>
        <a:p>
          <a:endParaRPr lang="en-US"/>
        </a:p>
      </dgm:t>
    </dgm:pt>
    <dgm:pt modelId="{9DF916E6-FDCE-4D44-B541-9A9D926E1F3B}">
      <dgm:prSet custT="1"/>
      <dgm:spPr/>
      <dgm:t>
        <a:bodyPr/>
        <a:lstStyle/>
        <a:p>
          <a:pPr marL="446088" indent="-268288">
            <a:buFont typeface="Courier New" panose="02070309020205020404" pitchFamily="49" charset="0"/>
            <a:buChar char="o"/>
          </a:pPr>
          <a:r>
            <a:rPr lang="en-US" sz="1600"/>
            <a:t>HEF, referral to hotels and rooming houses</a:t>
          </a:r>
          <a:endParaRPr lang="en-US" sz="2400" dirty="0"/>
        </a:p>
      </dgm:t>
    </dgm:pt>
    <dgm:pt modelId="{382482B9-0B85-4364-AED2-5FA68743A593}" type="parTrans" cxnId="{91559D91-834D-4E5A-B2FD-B950CB6E872D}">
      <dgm:prSet/>
      <dgm:spPr/>
      <dgm:t>
        <a:bodyPr/>
        <a:lstStyle/>
        <a:p>
          <a:endParaRPr lang="en-AU"/>
        </a:p>
      </dgm:t>
    </dgm:pt>
    <dgm:pt modelId="{A13C1FDA-1CB6-49F9-91EF-B217AA713C39}" type="sibTrans" cxnId="{91559D91-834D-4E5A-B2FD-B950CB6E872D}">
      <dgm:prSet/>
      <dgm:spPr/>
      <dgm:t>
        <a:bodyPr/>
        <a:lstStyle/>
        <a:p>
          <a:endParaRPr lang="en-AU"/>
        </a:p>
      </dgm:t>
    </dgm:pt>
    <dgm:pt modelId="{D29FE717-48AC-4CE6-ACF5-D2A47169256E}" type="pres">
      <dgm:prSet presAssocID="{7829F5E6-6D9D-44EA-AFDD-C2C194687F57}" presName="Name0" presStyleCnt="0">
        <dgm:presLayoutVars>
          <dgm:dir/>
          <dgm:animLvl val="lvl"/>
          <dgm:resizeHandles val="exact"/>
        </dgm:presLayoutVars>
      </dgm:prSet>
      <dgm:spPr/>
    </dgm:pt>
    <dgm:pt modelId="{E020B5C1-EDED-4102-A4AE-64EBE0977041}" type="pres">
      <dgm:prSet presAssocID="{3977A4BB-F0D0-4F18-9311-7CD1AC404122}" presName="linNode" presStyleCnt="0"/>
      <dgm:spPr/>
    </dgm:pt>
    <dgm:pt modelId="{B461E37E-DB04-401C-BB1D-1C36CFF71F5E}" type="pres">
      <dgm:prSet presAssocID="{3977A4BB-F0D0-4F18-9311-7CD1AC404122}" presName="parentText" presStyleLbl="node1" presStyleIdx="0" presStyleCnt="5" custScaleX="55886">
        <dgm:presLayoutVars>
          <dgm:chMax val="1"/>
          <dgm:bulletEnabled val="1"/>
        </dgm:presLayoutVars>
      </dgm:prSet>
      <dgm:spPr/>
    </dgm:pt>
    <dgm:pt modelId="{D1704AF7-57A9-46DF-A388-CE286866C47D}" type="pres">
      <dgm:prSet presAssocID="{3977A4BB-F0D0-4F18-9311-7CD1AC404122}" presName="descendantText" presStyleLbl="alignAccFollowNode1" presStyleIdx="0" presStyleCnt="5" custScaleX="111817" custScaleY="126819" custLinFactNeighborX="8180" custLinFactNeighborY="-914">
        <dgm:presLayoutVars>
          <dgm:bulletEnabled val="1"/>
        </dgm:presLayoutVars>
      </dgm:prSet>
      <dgm:spPr>
        <a:prstGeom prst="roundRect">
          <a:avLst/>
        </a:prstGeom>
      </dgm:spPr>
    </dgm:pt>
    <dgm:pt modelId="{D7901CE1-C8FE-4927-AB56-ED70F75342FE}" type="pres">
      <dgm:prSet presAssocID="{D8825C11-43B0-4F5F-A7FB-CB27E3254CDC}" presName="sp" presStyleCnt="0"/>
      <dgm:spPr/>
    </dgm:pt>
    <dgm:pt modelId="{1D53B154-B848-4AAB-8014-734048F755AB}" type="pres">
      <dgm:prSet presAssocID="{3FB495B8-4157-47A0-8694-B6D14300CBD1}" presName="linNode" presStyleCnt="0"/>
      <dgm:spPr/>
    </dgm:pt>
    <dgm:pt modelId="{6648F303-1264-441C-A7F8-145EE9358047}" type="pres">
      <dgm:prSet presAssocID="{3FB495B8-4157-47A0-8694-B6D14300CBD1}" presName="parentText" presStyleLbl="node1" presStyleIdx="1" presStyleCnt="5" custScaleX="55755">
        <dgm:presLayoutVars>
          <dgm:chMax val="1"/>
          <dgm:bulletEnabled val="1"/>
        </dgm:presLayoutVars>
      </dgm:prSet>
      <dgm:spPr/>
    </dgm:pt>
    <dgm:pt modelId="{38E12535-946B-4413-87D4-8B74726102EA}" type="pres">
      <dgm:prSet presAssocID="{3FB495B8-4157-47A0-8694-B6D14300CBD1}" presName="descendantText" presStyleLbl="alignAccFollowNode1" presStyleIdx="1" presStyleCnt="5" custScaleX="112608" custScaleY="112510" custLinFactNeighborX="6474" custLinFactNeighborY="-4386">
        <dgm:presLayoutVars>
          <dgm:bulletEnabled val="1"/>
        </dgm:presLayoutVars>
      </dgm:prSet>
      <dgm:spPr>
        <a:prstGeom prst="roundRect">
          <a:avLst/>
        </a:prstGeom>
      </dgm:spPr>
    </dgm:pt>
    <dgm:pt modelId="{9561E44D-5596-4480-B58C-060E824C658C}" type="pres">
      <dgm:prSet presAssocID="{C89AB4EF-0006-4172-9DD9-7826FEB3205A}" presName="sp" presStyleCnt="0"/>
      <dgm:spPr/>
    </dgm:pt>
    <dgm:pt modelId="{60903FFE-BA22-4426-B0F0-DD1469F3174C}" type="pres">
      <dgm:prSet presAssocID="{A270CF37-B0E8-4E60-B950-99E0CE0A6A55}" presName="linNode" presStyleCnt="0"/>
      <dgm:spPr/>
    </dgm:pt>
    <dgm:pt modelId="{D870FF60-DC22-446E-B799-6D233910483C}" type="pres">
      <dgm:prSet presAssocID="{A270CF37-B0E8-4E60-B950-99E0CE0A6A55}" presName="parentText" presStyleLbl="node1" presStyleIdx="2" presStyleCnt="5" custScaleX="54535" custLinFactNeighborX="-2" custLinFactNeighborY="-863">
        <dgm:presLayoutVars>
          <dgm:chMax val="1"/>
          <dgm:bulletEnabled val="1"/>
        </dgm:presLayoutVars>
      </dgm:prSet>
      <dgm:spPr/>
    </dgm:pt>
    <dgm:pt modelId="{193C4812-CDCC-4BA6-AC3C-AEA735048848}" type="pres">
      <dgm:prSet presAssocID="{A270CF37-B0E8-4E60-B950-99E0CE0A6A55}" presName="descendantText" presStyleLbl="alignAccFollowNode1" presStyleIdx="2" presStyleCnt="5" custScaleX="114011" custScaleY="119912" custLinFactNeighborX="7363" custLinFactNeighborY="-5087">
        <dgm:presLayoutVars>
          <dgm:bulletEnabled val="1"/>
        </dgm:presLayoutVars>
      </dgm:prSet>
      <dgm:spPr>
        <a:prstGeom prst="roundRect">
          <a:avLst/>
        </a:prstGeom>
      </dgm:spPr>
    </dgm:pt>
    <dgm:pt modelId="{C45D6870-584E-4911-BC9F-2D3B831AA309}" type="pres">
      <dgm:prSet presAssocID="{04D85203-51B6-4EA5-A57F-5ED5C407C33D}" presName="sp" presStyleCnt="0"/>
      <dgm:spPr/>
    </dgm:pt>
    <dgm:pt modelId="{441FECA5-72D6-4BFE-B047-CD751CAB546A}" type="pres">
      <dgm:prSet presAssocID="{D8E7F1CC-56B2-45D3-83AE-8218FD891441}" presName="linNode" presStyleCnt="0"/>
      <dgm:spPr/>
    </dgm:pt>
    <dgm:pt modelId="{0FE2E4E1-0F17-4EE0-9FF5-BCA1B75BD913}" type="pres">
      <dgm:prSet presAssocID="{D8E7F1CC-56B2-45D3-83AE-8218FD891441}" presName="parentText" presStyleLbl="node1" presStyleIdx="3" presStyleCnt="5" custScaleX="54512">
        <dgm:presLayoutVars>
          <dgm:chMax val="1"/>
          <dgm:bulletEnabled val="1"/>
        </dgm:presLayoutVars>
      </dgm:prSet>
      <dgm:spPr/>
    </dgm:pt>
    <dgm:pt modelId="{9C8BB7D0-EA1D-4BAE-BE5B-2077039452A8}" type="pres">
      <dgm:prSet presAssocID="{D8E7F1CC-56B2-45D3-83AE-8218FD891441}" presName="descendantText" presStyleLbl="alignAccFollowNode1" presStyleIdx="3" presStyleCnt="5" custScaleX="114920" custScaleY="124499" custLinFactNeighborX="4533" custLinFactNeighborY="1597">
        <dgm:presLayoutVars>
          <dgm:bulletEnabled val="1"/>
        </dgm:presLayoutVars>
      </dgm:prSet>
      <dgm:spPr>
        <a:prstGeom prst="roundRect">
          <a:avLst/>
        </a:prstGeom>
      </dgm:spPr>
    </dgm:pt>
    <dgm:pt modelId="{EA38FF17-44B2-47E9-82E7-52C6F2E70773}" type="pres">
      <dgm:prSet presAssocID="{2AD97606-9EF7-4F1F-9D1B-6D3B2E192FF5}" presName="sp" presStyleCnt="0"/>
      <dgm:spPr/>
    </dgm:pt>
    <dgm:pt modelId="{BF41F8D2-75C6-4A45-8606-334195F334D8}" type="pres">
      <dgm:prSet presAssocID="{F43E57AB-151A-4EA8-972B-59FCFFCC7AA7}" presName="linNode" presStyleCnt="0"/>
      <dgm:spPr/>
    </dgm:pt>
    <dgm:pt modelId="{05F805E1-F5B1-4E16-ACFC-4C8E7FBD7682}" type="pres">
      <dgm:prSet presAssocID="{F43E57AB-151A-4EA8-972B-59FCFFCC7AA7}" presName="parentText" presStyleLbl="node1" presStyleIdx="4" presStyleCnt="5" custScaleX="53930">
        <dgm:presLayoutVars>
          <dgm:chMax val="1"/>
          <dgm:bulletEnabled val="1"/>
        </dgm:presLayoutVars>
      </dgm:prSet>
      <dgm:spPr/>
    </dgm:pt>
    <dgm:pt modelId="{2F7DF3B7-7E0E-4A7B-B22C-7036D3104E70}" type="pres">
      <dgm:prSet presAssocID="{F43E57AB-151A-4EA8-972B-59FCFFCC7AA7}" presName="descendantText" presStyleLbl="alignAccFollowNode1" presStyleIdx="4" presStyleCnt="5" custScaleX="116577" custScaleY="87493" custLinFactNeighborX="13519" custLinFactNeighborY="-4282">
        <dgm:presLayoutVars>
          <dgm:bulletEnabled val="1"/>
        </dgm:presLayoutVars>
      </dgm:prSet>
      <dgm:spPr>
        <a:prstGeom prst="roundRect">
          <a:avLst/>
        </a:prstGeom>
      </dgm:spPr>
    </dgm:pt>
  </dgm:ptLst>
  <dgm:cxnLst>
    <dgm:cxn modelId="{68A34B0F-A260-43DA-ADB8-3A0E40F4D2BA}" type="presOf" srcId="{9DF916E6-FDCE-4D44-B541-9A9D926E1F3B}" destId="{D1704AF7-57A9-46DF-A388-CE286866C47D}" srcOrd="0" destOrd="1" presId="urn:microsoft.com/office/officeart/2005/8/layout/vList5"/>
    <dgm:cxn modelId="{18F66B1A-3713-458C-9F15-9FE7B237D21C}" type="presOf" srcId="{F43E57AB-151A-4EA8-972B-59FCFFCC7AA7}" destId="{05F805E1-F5B1-4E16-ACFC-4C8E7FBD7682}" srcOrd="0" destOrd="0" presId="urn:microsoft.com/office/officeart/2005/8/layout/vList5"/>
    <dgm:cxn modelId="{3319451D-F188-4BA0-AB61-31C31F5FE5FA}" type="presOf" srcId="{BCAF0CD1-F5CC-46CE-AC6D-413FFC66CE3B}" destId="{D1704AF7-57A9-46DF-A388-CE286866C47D}" srcOrd="0" destOrd="0" presId="urn:microsoft.com/office/officeart/2005/8/layout/vList5"/>
    <dgm:cxn modelId="{3A365632-E683-4C3D-BD8D-395FB51BB85F}" type="presOf" srcId="{914DE52C-F8C9-43EF-A4EC-6D5497EBBFDD}" destId="{38E12535-946B-4413-87D4-8B74726102EA}" srcOrd="0" destOrd="0" presId="urn:microsoft.com/office/officeart/2005/8/layout/vList5"/>
    <dgm:cxn modelId="{1805DE38-5193-4478-8C2E-B83A40E11D5C}" srcId="{7829F5E6-6D9D-44EA-AFDD-C2C194687F57}" destId="{3977A4BB-F0D0-4F18-9311-7CD1AC404122}" srcOrd="0" destOrd="0" parTransId="{C7CFF8EB-C637-472B-8AD0-B77BE7AE55E6}" sibTransId="{D8825C11-43B0-4F5F-A7FB-CB27E3254CDC}"/>
    <dgm:cxn modelId="{52DF8A3D-61ED-4497-A7C6-4886DFD2EFB9}" srcId="{7829F5E6-6D9D-44EA-AFDD-C2C194687F57}" destId="{D8E7F1CC-56B2-45D3-83AE-8218FD891441}" srcOrd="3" destOrd="0" parTransId="{61C60DD9-BB9B-484C-9A0B-0FCC13C4A172}" sibTransId="{2AD97606-9EF7-4F1F-9D1B-6D3B2E192FF5}"/>
    <dgm:cxn modelId="{2FCD3C5F-FB05-4061-975F-0DC1D753962D}" srcId="{7829F5E6-6D9D-44EA-AFDD-C2C194687F57}" destId="{A270CF37-B0E8-4E60-B950-99E0CE0A6A55}" srcOrd="2" destOrd="0" parTransId="{37B62C9F-4B73-434E-B708-8F28368C4FF3}" sibTransId="{04D85203-51B6-4EA5-A57F-5ED5C407C33D}"/>
    <dgm:cxn modelId="{0BBD4442-B875-4FE6-AB9E-6DD3E0006596}" type="presOf" srcId="{D8E7F1CC-56B2-45D3-83AE-8218FD891441}" destId="{0FE2E4E1-0F17-4EE0-9FF5-BCA1B75BD913}" srcOrd="0" destOrd="0" presId="urn:microsoft.com/office/officeart/2005/8/layout/vList5"/>
    <dgm:cxn modelId="{D2D56248-76A2-4C2A-BD7B-A7EB1A5681C4}" srcId="{F43E57AB-151A-4EA8-972B-59FCFFCC7AA7}" destId="{1BCDA3BF-CFA5-42F3-969B-C5DF0BD10757}" srcOrd="0" destOrd="0" parTransId="{F19FB6B6-E662-479C-AC2C-9495731C246F}" sibTransId="{AE9EFD2A-06CA-413A-B7D9-DDD2FAD389BD}"/>
    <dgm:cxn modelId="{0758064A-D230-4E04-83A4-8D4717C72735}" type="presOf" srcId="{7829F5E6-6D9D-44EA-AFDD-C2C194687F57}" destId="{D29FE717-48AC-4CE6-ACF5-D2A47169256E}" srcOrd="0" destOrd="0" presId="urn:microsoft.com/office/officeart/2005/8/layout/vList5"/>
    <dgm:cxn modelId="{A6F66E71-1636-413B-BB77-333361805C9F}" type="presOf" srcId="{A270CF37-B0E8-4E60-B950-99E0CE0A6A55}" destId="{D870FF60-DC22-446E-B799-6D233910483C}" srcOrd="0" destOrd="0" presId="urn:microsoft.com/office/officeart/2005/8/layout/vList5"/>
    <dgm:cxn modelId="{B11FE076-FCF9-47E9-9C05-1743F4E1EE82}" type="presOf" srcId="{FC6EA31E-900D-465E-A631-D85E58899AE1}" destId="{193C4812-CDCC-4BA6-AC3C-AEA735048848}" srcOrd="0" destOrd="0" presId="urn:microsoft.com/office/officeart/2005/8/layout/vList5"/>
    <dgm:cxn modelId="{91559D91-834D-4E5A-B2FD-B950CB6E872D}" srcId="{BCAF0CD1-F5CC-46CE-AC6D-413FFC66CE3B}" destId="{9DF916E6-FDCE-4D44-B541-9A9D926E1F3B}" srcOrd="0" destOrd="0" parTransId="{382482B9-0B85-4364-AED2-5FA68743A593}" sibTransId="{A13C1FDA-1CB6-49F9-91EF-B217AA713C39}"/>
    <dgm:cxn modelId="{670DD198-3BD0-4C7B-92EF-6ABA7F0DB7E2}" type="presOf" srcId="{3FB495B8-4157-47A0-8694-B6D14300CBD1}" destId="{6648F303-1264-441C-A7F8-145EE9358047}" srcOrd="0" destOrd="0" presId="urn:microsoft.com/office/officeart/2005/8/layout/vList5"/>
    <dgm:cxn modelId="{FD858E9F-E92B-415E-B9FB-1B8C605205DE}" srcId="{7829F5E6-6D9D-44EA-AFDD-C2C194687F57}" destId="{F43E57AB-151A-4EA8-972B-59FCFFCC7AA7}" srcOrd="4" destOrd="0" parTransId="{F24A776F-5879-49D8-808E-D9526EEF546E}" sibTransId="{D9360F85-FF7D-4C13-A35D-46211B031CC2}"/>
    <dgm:cxn modelId="{1E945BAF-D154-419D-9DBC-1E9938DEEF8C}" srcId="{7829F5E6-6D9D-44EA-AFDD-C2C194687F57}" destId="{3FB495B8-4157-47A0-8694-B6D14300CBD1}" srcOrd="1" destOrd="0" parTransId="{99FA65EE-7923-4B49-AB01-5E5D4EC91DBE}" sibTransId="{C89AB4EF-0006-4172-9DD9-7826FEB3205A}"/>
    <dgm:cxn modelId="{C871F0C4-EB4C-477F-901B-6E6E062A1411}" srcId="{D8E7F1CC-56B2-45D3-83AE-8218FD891441}" destId="{AA717F6E-F34E-4AF8-9063-6CD5D06A824B}" srcOrd="0" destOrd="0" parTransId="{8893A050-19A0-4497-99C0-C1628B769AE5}" sibTransId="{D1DD2AA2-814F-4497-B491-1258A5804AB3}"/>
    <dgm:cxn modelId="{65E249CC-48B7-4293-9766-1DDF116A06C1}" srcId="{BCAF0CD1-F5CC-46CE-AC6D-413FFC66CE3B}" destId="{C9EDF16C-D906-4DF1-B10A-02450EC7F0D4}" srcOrd="1" destOrd="0" parTransId="{5A2B013A-FB6A-4229-A9FA-CD7552491A23}" sibTransId="{034D328D-6EA7-4A96-B366-C9D97777F4D0}"/>
    <dgm:cxn modelId="{4A8791E4-6A3B-4BA1-99D7-CB15F9B51B8E}" type="presOf" srcId="{3977A4BB-F0D0-4F18-9311-7CD1AC404122}" destId="{B461E37E-DB04-401C-BB1D-1C36CFF71F5E}" srcOrd="0" destOrd="0" presId="urn:microsoft.com/office/officeart/2005/8/layout/vList5"/>
    <dgm:cxn modelId="{D378C5E5-B213-4431-9323-B19451AD660E}" type="presOf" srcId="{C9EDF16C-D906-4DF1-B10A-02450EC7F0D4}" destId="{D1704AF7-57A9-46DF-A388-CE286866C47D}" srcOrd="0" destOrd="2" presId="urn:microsoft.com/office/officeart/2005/8/layout/vList5"/>
    <dgm:cxn modelId="{0A5AEBE5-8C25-49DD-BCFD-28F3E671C30E}" srcId="{3FB495B8-4157-47A0-8694-B6D14300CBD1}" destId="{914DE52C-F8C9-43EF-A4EC-6D5497EBBFDD}" srcOrd="0" destOrd="0" parTransId="{66550466-42B8-44A5-B656-ECA2189C72B2}" sibTransId="{52F3BDEE-F2AE-4C6D-A752-56326F3262C0}"/>
    <dgm:cxn modelId="{92C692EE-CF35-40FA-BEA5-96581AA4E8ED}" type="presOf" srcId="{AA717F6E-F34E-4AF8-9063-6CD5D06A824B}" destId="{9C8BB7D0-EA1D-4BAE-BE5B-2077039452A8}" srcOrd="0" destOrd="0" presId="urn:microsoft.com/office/officeart/2005/8/layout/vList5"/>
    <dgm:cxn modelId="{588A39F5-83DF-46D6-9394-A23DD8551323}" srcId="{3977A4BB-F0D0-4F18-9311-7CD1AC404122}" destId="{BCAF0CD1-F5CC-46CE-AC6D-413FFC66CE3B}" srcOrd="0" destOrd="0" parTransId="{07ABB0EE-4693-47BD-9CD6-B3E99C991C2A}" sibTransId="{A2202A3B-E1FB-437E-B667-0E56CD704ABD}"/>
    <dgm:cxn modelId="{2B974EF8-79C9-4BB7-B3BF-4761553C8F87}" type="presOf" srcId="{1BCDA3BF-CFA5-42F3-969B-C5DF0BD10757}" destId="{2F7DF3B7-7E0E-4A7B-B22C-7036D3104E70}" srcOrd="0" destOrd="0" presId="urn:microsoft.com/office/officeart/2005/8/layout/vList5"/>
    <dgm:cxn modelId="{C567F8FA-A3FA-40E1-9428-E5D7629F740D}" srcId="{A270CF37-B0E8-4E60-B950-99E0CE0A6A55}" destId="{FC6EA31E-900D-465E-A631-D85E58899AE1}" srcOrd="0" destOrd="0" parTransId="{D4EEC30B-5CC4-437F-BB64-C9C8CFAEC332}" sibTransId="{5755FD7A-E151-4A72-93F9-D2AE15A5F116}"/>
    <dgm:cxn modelId="{FFF02B63-77CD-4F31-B765-77BA3226ACD9}" type="presParOf" srcId="{D29FE717-48AC-4CE6-ACF5-D2A47169256E}" destId="{E020B5C1-EDED-4102-A4AE-64EBE0977041}" srcOrd="0" destOrd="0" presId="urn:microsoft.com/office/officeart/2005/8/layout/vList5"/>
    <dgm:cxn modelId="{08C34BFE-67B5-4896-9DF3-12FD727CD9A7}" type="presParOf" srcId="{E020B5C1-EDED-4102-A4AE-64EBE0977041}" destId="{B461E37E-DB04-401C-BB1D-1C36CFF71F5E}" srcOrd="0" destOrd="0" presId="urn:microsoft.com/office/officeart/2005/8/layout/vList5"/>
    <dgm:cxn modelId="{86BA0E36-9B59-4673-94C2-027E755326E9}" type="presParOf" srcId="{E020B5C1-EDED-4102-A4AE-64EBE0977041}" destId="{D1704AF7-57A9-46DF-A388-CE286866C47D}" srcOrd="1" destOrd="0" presId="urn:microsoft.com/office/officeart/2005/8/layout/vList5"/>
    <dgm:cxn modelId="{3D64B498-0C90-420D-B3DC-2035C2C898BD}" type="presParOf" srcId="{D29FE717-48AC-4CE6-ACF5-D2A47169256E}" destId="{D7901CE1-C8FE-4927-AB56-ED70F75342FE}" srcOrd="1" destOrd="0" presId="urn:microsoft.com/office/officeart/2005/8/layout/vList5"/>
    <dgm:cxn modelId="{3F6C4FBD-17DE-4FB1-BB6F-7611062BF5AE}" type="presParOf" srcId="{D29FE717-48AC-4CE6-ACF5-D2A47169256E}" destId="{1D53B154-B848-4AAB-8014-734048F755AB}" srcOrd="2" destOrd="0" presId="urn:microsoft.com/office/officeart/2005/8/layout/vList5"/>
    <dgm:cxn modelId="{9FDD15AA-176F-4B4F-8E02-1C07835B37DC}" type="presParOf" srcId="{1D53B154-B848-4AAB-8014-734048F755AB}" destId="{6648F303-1264-441C-A7F8-145EE9358047}" srcOrd="0" destOrd="0" presId="urn:microsoft.com/office/officeart/2005/8/layout/vList5"/>
    <dgm:cxn modelId="{2E58228A-70C7-4E5F-9300-4FF5EBF523C7}" type="presParOf" srcId="{1D53B154-B848-4AAB-8014-734048F755AB}" destId="{38E12535-946B-4413-87D4-8B74726102EA}" srcOrd="1" destOrd="0" presId="urn:microsoft.com/office/officeart/2005/8/layout/vList5"/>
    <dgm:cxn modelId="{F66C84E2-AC27-411D-93BA-C18EC8D499A0}" type="presParOf" srcId="{D29FE717-48AC-4CE6-ACF5-D2A47169256E}" destId="{9561E44D-5596-4480-B58C-060E824C658C}" srcOrd="3" destOrd="0" presId="urn:microsoft.com/office/officeart/2005/8/layout/vList5"/>
    <dgm:cxn modelId="{B84CFDFA-3906-4920-BEA4-89B7EB06D173}" type="presParOf" srcId="{D29FE717-48AC-4CE6-ACF5-D2A47169256E}" destId="{60903FFE-BA22-4426-B0F0-DD1469F3174C}" srcOrd="4" destOrd="0" presId="urn:microsoft.com/office/officeart/2005/8/layout/vList5"/>
    <dgm:cxn modelId="{818DAF7C-1EDC-4391-A462-1575432F318D}" type="presParOf" srcId="{60903FFE-BA22-4426-B0F0-DD1469F3174C}" destId="{D870FF60-DC22-446E-B799-6D233910483C}" srcOrd="0" destOrd="0" presId="urn:microsoft.com/office/officeart/2005/8/layout/vList5"/>
    <dgm:cxn modelId="{B02D529F-9A42-4451-8387-4881DCF6C953}" type="presParOf" srcId="{60903FFE-BA22-4426-B0F0-DD1469F3174C}" destId="{193C4812-CDCC-4BA6-AC3C-AEA735048848}" srcOrd="1" destOrd="0" presId="urn:microsoft.com/office/officeart/2005/8/layout/vList5"/>
    <dgm:cxn modelId="{3054C12B-75F3-45F8-B35F-1FB1F858CD43}" type="presParOf" srcId="{D29FE717-48AC-4CE6-ACF5-D2A47169256E}" destId="{C45D6870-584E-4911-BC9F-2D3B831AA309}" srcOrd="5" destOrd="0" presId="urn:microsoft.com/office/officeart/2005/8/layout/vList5"/>
    <dgm:cxn modelId="{8432AD54-DEF4-428D-A38F-2F4F84141E70}" type="presParOf" srcId="{D29FE717-48AC-4CE6-ACF5-D2A47169256E}" destId="{441FECA5-72D6-4BFE-B047-CD751CAB546A}" srcOrd="6" destOrd="0" presId="urn:microsoft.com/office/officeart/2005/8/layout/vList5"/>
    <dgm:cxn modelId="{78131136-18E6-4AC6-BF78-AE181DB65760}" type="presParOf" srcId="{441FECA5-72D6-4BFE-B047-CD751CAB546A}" destId="{0FE2E4E1-0F17-4EE0-9FF5-BCA1B75BD913}" srcOrd="0" destOrd="0" presId="urn:microsoft.com/office/officeart/2005/8/layout/vList5"/>
    <dgm:cxn modelId="{7DAB380E-A341-42D2-83AD-73FDB5CF7D4D}" type="presParOf" srcId="{441FECA5-72D6-4BFE-B047-CD751CAB546A}" destId="{9C8BB7D0-EA1D-4BAE-BE5B-2077039452A8}" srcOrd="1" destOrd="0" presId="urn:microsoft.com/office/officeart/2005/8/layout/vList5"/>
    <dgm:cxn modelId="{78F953C8-C405-45C1-9503-A68BE81C40B5}" type="presParOf" srcId="{D29FE717-48AC-4CE6-ACF5-D2A47169256E}" destId="{EA38FF17-44B2-47E9-82E7-52C6F2E70773}" srcOrd="7" destOrd="0" presId="urn:microsoft.com/office/officeart/2005/8/layout/vList5"/>
    <dgm:cxn modelId="{CB0512E9-320E-4EFF-8FA0-31670EF5FBAF}" type="presParOf" srcId="{D29FE717-48AC-4CE6-ACF5-D2A47169256E}" destId="{BF41F8D2-75C6-4A45-8606-334195F334D8}" srcOrd="8" destOrd="0" presId="urn:microsoft.com/office/officeart/2005/8/layout/vList5"/>
    <dgm:cxn modelId="{042356DF-36D6-4D90-9024-354CCEEDADE7}" type="presParOf" srcId="{BF41F8D2-75C6-4A45-8606-334195F334D8}" destId="{05F805E1-F5B1-4E16-ACFC-4C8E7FBD7682}" srcOrd="0" destOrd="0" presId="urn:microsoft.com/office/officeart/2005/8/layout/vList5"/>
    <dgm:cxn modelId="{600A139F-161B-428B-A127-C45469CA26B9}" type="presParOf" srcId="{BF41F8D2-75C6-4A45-8606-334195F334D8}" destId="{2F7DF3B7-7E0E-4A7B-B22C-7036D3104E70}"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721468-5F76-4A15-ACC6-799864C17B20}"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8E1D57D8-1A67-40D1-84FC-7CF97C5B3D0F}">
      <dgm:prSet custT="1"/>
      <dgm:spPr/>
      <dgm:t>
        <a:bodyPr/>
        <a:lstStyle/>
        <a:p>
          <a:pPr marL="176213" indent="0" algn="l"/>
          <a:r>
            <a:rPr lang="en-US" sz="1600" dirty="0">
              <a:latin typeface="Aptos" panose="020B0004020202020204" pitchFamily="34" charset="0"/>
            </a:rPr>
            <a:t>During the pandemic over 3,000 households were accommodated in hotels – largely with poor amenity.</a:t>
          </a:r>
        </a:p>
        <a:p>
          <a:pPr marL="176213" indent="0" algn="l"/>
          <a:endParaRPr lang="en-US" sz="1600" dirty="0">
            <a:latin typeface="Aptos" panose="020B0004020202020204" pitchFamily="34" charset="0"/>
          </a:endParaRPr>
        </a:p>
        <a:p>
          <a:pPr marL="176213" indent="0" algn="l"/>
          <a:r>
            <a:rPr lang="en-US" sz="1600" dirty="0">
              <a:latin typeface="Aptos" panose="020B0004020202020204" pitchFamily="34" charset="0"/>
            </a:rPr>
            <a:t>Sector has developed a ‘script’ for consumers.</a:t>
          </a:r>
        </a:p>
      </dgm:t>
    </dgm:pt>
    <dgm:pt modelId="{F36843C6-B804-402E-B21C-89FAEBB463FB}" type="parTrans" cxnId="{91923249-D7AA-4B05-87B8-7227E3EF8791}">
      <dgm:prSet/>
      <dgm:spPr/>
      <dgm:t>
        <a:bodyPr/>
        <a:lstStyle/>
        <a:p>
          <a:endParaRPr lang="en-US"/>
        </a:p>
      </dgm:t>
    </dgm:pt>
    <dgm:pt modelId="{E4E2F08F-A6CF-4283-9889-473F59B6177E}" type="sibTrans" cxnId="{91923249-D7AA-4B05-87B8-7227E3EF8791}">
      <dgm:prSet/>
      <dgm:spPr/>
      <dgm:t>
        <a:bodyPr/>
        <a:lstStyle/>
        <a:p>
          <a:endParaRPr lang="en-US"/>
        </a:p>
      </dgm:t>
    </dgm:pt>
    <dgm:pt modelId="{3D035CC1-8256-4323-840E-8D1D4F9C2204}">
      <dgm:prSet custT="1"/>
      <dgm:spPr/>
      <dgm:t>
        <a:bodyPr/>
        <a:lstStyle/>
        <a:p>
          <a:pPr algn="l"/>
          <a:r>
            <a:rPr lang="en-US" sz="1600" dirty="0">
              <a:latin typeface="Aptos" panose="020B0004020202020204" pitchFamily="34" charset="0"/>
            </a:rPr>
            <a:t>For more information on crisis accommodation, see “</a:t>
          </a:r>
          <a:r>
            <a:rPr lang="en-US" sz="1600" i="1" dirty="0">
              <a:latin typeface="Aptos" panose="020B0004020202020204" pitchFamily="34" charset="0"/>
            </a:rPr>
            <a:t>A Crisis in </a:t>
          </a:r>
          <a:r>
            <a:rPr lang="en-US" sz="1600" i="1" dirty="0">
              <a:solidFill>
                <a:schemeClr val="bg1"/>
              </a:solidFill>
              <a:latin typeface="Aptos" panose="020B0004020202020204" pitchFamily="34" charset="0"/>
            </a:rPr>
            <a:t>Crisis</a:t>
          </a:r>
          <a:r>
            <a:rPr lang="en-US" sz="1600" dirty="0">
              <a:solidFill>
                <a:schemeClr val="bg1"/>
              </a:solidFill>
              <a:latin typeface="Aptos" panose="020B0004020202020204" pitchFamily="34" charset="0"/>
            </a:rPr>
            <a:t>” </a:t>
          </a:r>
          <a:r>
            <a:rPr lang="en-US" sz="1600" dirty="0">
              <a:solidFill>
                <a:schemeClr val="bg1"/>
              </a:solidFill>
              <a:latin typeface="Aptos" panose="020B00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Crisis in Crisis: The Appalling State of Emergency Accommodation in Melbourne's north and west (nwhn.net.au)</a:t>
          </a:r>
          <a:endParaRPr lang="en-US" sz="1600" dirty="0">
            <a:solidFill>
              <a:schemeClr val="bg1"/>
            </a:solidFill>
            <a:latin typeface="Aptos" panose="020B0004020202020204" pitchFamily="34" charset="0"/>
          </a:endParaRPr>
        </a:p>
      </dgm:t>
    </dgm:pt>
    <dgm:pt modelId="{685DE013-9916-484C-9EFD-8FEDD02CDFFB}" type="parTrans" cxnId="{C3186EB9-8685-467C-BE8D-08C1681AD92B}">
      <dgm:prSet/>
      <dgm:spPr/>
      <dgm:t>
        <a:bodyPr/>
        <a:lstStyle/>
        <a:p>
          <a:endParaRPr lang="en-US"/>
        </a:p>
      </dgm:t>
    </dgm:pt>
    <dgm:pt modelId="{89611412-A120-4403-AEB0-309E51090233}" type="sibTrans" cxnId="{C3186EB9-8685-467C-BE8D-08C1681AD92B}">
      <dgm:prSet/>
      <dgm:spPr/>
      <dgm:t>
        <a:bodyPr/>
        <a:lstStyle/>
        <a:p>
          <a:endParaRPr lang="en-US"/>
        </a:p>
      </dgm:t>
    </dgm:pt>
    <dgm:pt modelId="{F0B89087-9FD7-4D64-992A-F523026F044D}" type="pres">
      <dgm:prSet presAssocID="{53721468-5F76-4A15-ACC6-799864C17B20}" presName="compositeShape" presStyleCnt="0">
        <dgm:presLayoutVars>
          <dgm:chMax val="7"/>
          <dgm:dir/>
          <dgm:resizeHandles val="exact"/>
        </dgm:presLayoutVars>
      </dgm:prSet>
      <dgm:spPr/>
    </dgm:pt>
    <dgm:pt modelId="{ECA3B1F4-74F6-48ED-93C2-35BF8A223684}" type="pres">
      <dgm:prSet presAssocID="{53721468-5F76-4A15-ACC6-799864C17B20}" presName="wedge1" presStyleLbl="node1" presStyleIdx="0" presStyleCnt="2" custScaleY="132468" custLinFactNeighborY="13125"/>
      <dgm:spPr/>
    </dgm:pt>
    <dgm:pt modelId="{C10255C6-C8F6-496D-980C-E7C6BA98E9AD}" type="pres">
      <dgm:prSet presAssocID="{53721468-5F76-4A15-ACC6-799864C17B20}" presName="wedge1Tx" presStyleLbl="node1" presStyleIdx="0" presStyleCnt="2">
        <dgm:presLayoutVars>
          <dgm:chMax val="0"/>
          <dgm:chPref val="0"/>
          <dgm:bulletEnabled val="1"/>
        </dgm:presLayoutVars>
      </dgm:prSet>
      <dgm:spPr/>
    </dgm:pt>
    <dgm:pt modelId="{AB3D1A75-7B78-4476-AA1F-98B2352773F8}" type="pres">
      <dgm:prSet presAssocID="{53721468-5F76-4A15-ACC6-799864C17B20}" presName="wedge2" presStyleLbl="node1" presStyleIdx="1" presStyleCnt="2" custScaleY="125142" custLinFactNeighborX="-359" custLinFactNeighborY="4100"/>
      <dgm:spPr/>
    </dgm:pt>
    <dgm:pt modelId="{B95760B8-3175-41F4-9239-98F93FAA31B9}" type="pres">
      <dgm:prSet presAssocID="{53721468-5F76-4A15-ACC6-799864C17B20}" presName="wedge2Tx" presStyleLbl="node1" presStyleIdx="1" presStyleCnt="2">
        <dgm:presLayoutVars>
          <dgm:chMax val="0"/>
          <dgm:chPref val="0"/>
          <dgm:bulletEnabled val="1"/>
        </dgm:presLayoutVars>
      </dgm:prSet>
      <dgm:spPr/>
    </dgm:pt>
  </dgm:ptLst>
  <dgm:cxnLst>
    <dgm:cxn modelId="{051CA632-05EC-431E-8008-38F5345B4308}" type="presOf" srcId="{3D035CC1-8256-4323-840E-8D1D4F9C2204}" destId="{B95760B8-3175-41F4-9239-98F93FAA31B9}" srcOrd="1" destOrd="0" presId="urn:microsoft.com/office/officeart/2005/8/layout/chart3"/>
    <dgm:cxn modelId="{973BE364-0B22-4AED-A6EA-8752700E55FF}" type="presOf" srcId="{8E1D57D8-1A67-40D1-84FC-7CF97C5B3D0F}" destId="{ECA3B1F4-74F6-48ED-93C2-35BF8A223684}" srcOrd="0" destOrd="0" presId="urn:microsoft.com/office/officeart/2005/8/layout/chart3"/>
    <dgm:cxn modelId="{91923249-D7AA-4B05-87B8-7227E3EF8791}" srcId="{53721468-5F76-4A15-ACC6-799864C17B20}" destId="{8E1D57D8-1A67-40D1-84FC-7CF97C5B3D0F}" srcOrd="0" destOrd="0" parTransId="{F36843C6-B804-402E-B21C-89FAEBB463FB}" sibTransId="{E4E2F08F-A6CF-4283-9889-473F59B6177E}"/>
    <dgm:cxn modelId="{58E2538C-A70E-4755-BAA7-B5C818F505E0}" type="presOf" srcId="{3D035CC1-8256-4323-840E-8D1D4F9C2204}" destId="{AB3D1A75-7B78-4476-AA1F-98B2352773F8}" srcOrd="0" destOrd="0" presId="urn:microsoft.com/office/officeart/2005/8/layout/chart3"/>
    <dgm:cxn modelId="{3B79299D-16F6-4EE1-8070-B6EEEE843A2D}" type="presOf" srcId="{53721468-5F76-4A15-ACC6-799864C17B20}" destId="{F0B89087-9FD7-4D64-992A-F523026F044D}" srcOrd="0" destOrd="0" presId="urn:microsoft.com/office/officeart/2005/8/layout/chart3"/>
    <dgm:cxn modelId="{C3186EB9-8685-467C-BE8D-08C1681AD92B}" srcId="{53721468-5F76-4A15-ACC6-799864C17B20}" destId="{3D035CC1-8256-4323-840E-8D1D4F9C2204}" srcOrd="1" destOrd="0" parTransId="{685DE013-9916-484C-9EFD-8FEDD02CDFFB}" sibTransId="{89611412-A120-4403-AEB0-309E51090233}"/>
    <dgm:cxn modelId="{49A099F0-F49E-4B50-BCC5-4B8D6A118380}" type="presOf" srcId="{8E1D57D8-1A67-40D1-84FC-7CF97C5B3D0F}" destId="{C10255C6-C8F6-496D-980C-E7C6BA98E9AD}" srcOrd="1" destOrd="0" presId="urn:microsoft.com/office/officeart/2005/8/layout/chart3"/>
    <dgm:cxn modelId="{F1E922A4-9601-4AA6-8F14-0756690E96CF}" type="presParOf" srcId="{F0B89087-9FD7-4D64-992A-F523026F044D}" destId="{ECA3B1F4-74F6-48ED-93C2-35BF8A223684}" srcOrd="0" destOrd="0" presId="urn:microsoft.com/office/officeart/2005/8/layout/chart3"/>
    <dgm:cxn modelId="{44BCBC6F-D351-4124-AEA8-DCF8FB1BC1C9}" type="presParOf" srcId="{F0B89087-9FD7-4D64-992A-F523026F044D}" destId="{C10255C6-C8F6-496D-980C-E7C6BA98E9AD}" srcOrd="1" destOrd="0" presId="urn:microsoft.com/office/officeart/2005/8/layout/chart3"/>
    <dgm:cxn modelId="{859758E0-C988-4E4F-AB96-8FE35DEDC3D6}" type="presParOf" srcId="{F0B89087-9FD7-4D64-992A-F523026F044D}" destId="{AB3D1A75-7B78-4476-AA1F-98B2352773F8}" srcOrd="2" destOrd="0" presId="urn:microsoft.com/office/officeart/2005/8/layout/chart3"/>
    <dgm:cxn modelId="{728A8C4A-56F3-4A50-B9BD-9DE1EE225D93}" type="presParOf" srcId="{F0B89087-9FD7-4D64-992A-F523026F044D}" destId="{B95760B8-3175-41F4-9239-98F93FAA31B9}" srcOrd="3" destOrd="0" presId="urn:microsoft.com/office/officeart/2005/8/layout/char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471D59-2951-4CB7-AA60-411B75EEFC32}"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76C23A5-D3D5-4D66-93C7-896A452EA287}">
      <dgm:prSet/>
      <dgm:spPr/>
      <dgm:t>
        <a:bodyPr/>
        <a:lstStyle/>
        <a:p>
          <a:r>
            <a:rPr lang="en-US" dirty="0">
              <a:solidFill>
                <a:schemeClr val="tx1"/>
              </a:solidFill>
              <a:latin typeface="Aptos" panose="020B0004020202020204" pitchFamily="34" charset="0"/>
            </a:rPr>
            <a:t>All resources listed on VMS</a:t>
          </a:r>
        </a:p>
      </dgm:t>
    </dgm:pt>
    <dgm:pt modelId="{BE628803-7708-4C8F-A32D-B71293A0EC36}" type="parTrans" cxnId="{12DD0CC9-6627-4901-9738-5A6C776917D7}">
      <dgm:prSet/>
      <dgm:spPr/>
      <dgm:t>
        <a:bodyPr/>
        <a:lstStyle/>
        <a:p>
          <a:endParaRPr lang="en-US"/>
        </a:p>
      </dgm:t>
    </dgm:pt>
    <dgm:pt modelId="{E3BD6A0F-4281-4423-A6F7-B33914B377B9}" type="sibTrans" cxnId="{12DD0CC9-6627-4901-9738-5A6C776917D7}">
      <dgm:prSet/>
      <dgm:spPr>
        <a:solidFill>
          <a:schemeClr val="accent6"/>
        </a:solidFill>
      </dgm:spPr>
      <dgm:t>
        <a:bodyPr/>
        <a:lstStyle/>
        <a:p>
          <a:endParaRPr lang="en-US"/>
        </a:p>
      </dgm:t>
    </dgm:pt>
    <dgm:pt modelId="{BCA7ACF3-D9D7-4440-BFFD-48A237B328AB}">
      <dgm:prSet custT="1"/>
      <dgm:spPr/>
      <dgm:t>
        <a:bodyPr/>
        <a:lstStyle/>
        <a:p>
          <a:r>
            <a:rPr lang="en-US" sz="2000" dirty="0">
              <a:solidFill>
                <a:schemeClr val="tx1"/>
              </a:solidFill>
              <a:latin typeface="Aptos" panose="020B0004020202020204" pitchFamily="34" charset="0"/>
            </a:rPr>
            <a:t>Holder of resource responsible for </a:t>
          </a:r>
          <a:r>
            <a:rPr lang="ja-JP" sz="2000" dirty="0">
              <a:solidFill>
                <a:schemeClr val="tx1"/>
              </a:solidFill>
              <a:latin typeface="Aptos" panose="020B0004020202020204" pitchFamily="34" charset="0"/>
            </a:rPr>
            <a:t>‘</a:t>
          </a:r>
          <a:r>
            <a:rPr lang="en-US" sz="2000" dirty="0">
              <a:solidFill>
                <a:schemeClr val="tx1"/>
              </a:solidFill>
              <a:latin typeface="Aptos" panose="020B0004020202020204" pitchFamily="34" charset="0"/>
            </a:rPr>
            <a:t>publishing</a:t>
          </a:r>
          <a:r>
            <a:rPr lang="ja-JP" sz="2000" dirty="0">
              <a:solidFill>
                <a:schemeClr val="tx1"/>
              </a:solidFill>
              <a:latin typeface="Aptos" panose="020B0004020202020204" pitchFamily="34" charset="0"/>
            </a:rPr>
            <a:t>’</a:t>
          </a:r>
          <a:r>
            <a:rPr lang="en-US" sz="2000" dirty="0">
              <a:solidFill>
                <a:schemeClr val="tx1"/>
              </a:solidFill>
              <a:latin typeface="Aptos" panose="020B0004020202020204" pitchFamily="34" charset="0"/>
            </a:rPr>
            <a:t> and describing resource</a:t>
          </a:r>
          <a:endParaRPr lang="en-US" sz="1800" dirty="0">
            <a:solidFill>
              <a:schemeClr val="tx1"/>
            </a:solidFill>
            <a:latin typeface="Aptos" panose="020B0004020202020204" pitchFamily="34" charset="0"/>
          </a:endParaRPr>
        </a:p>
      </dgm:t>
    </dgm:pt>
    <dgm:pt modelId="{A512C698-027E-4369-A199-7AA8D6DEE87B}" type="parTrans" cxnId="{0BA6F72A-CB41-4632-9482-8CCD99CD6794}">
      <dgm:prSet/>
      <dgm:spPr/>
      <dgm:t>
        <a:bodyPr/>
        <a:lstStyle/>
        <a:p>
          <a:endParaRPr lang="en-US"/>
        </a:p>
      </dgm:t>
    </dgm:pt>
    <dgm:pt modelId="{7CB25F2A-22A0-4700-91B0-F9C4C638CC80}" type="sibTrans" cxnId="{0BA6F72A-CB41-4632-9482-8CCD99CD6794}">
      <dgm:prSet/>
      <dgm:spPr>
        <a:solidFill>
          <a:schemeClr val="accent6"/>
        </a:solidFill>
      </dgm:spPr>
      <dgm:t>
        <a:bodyPr/>
        <a:lstStyle/>
        <a:p>
          <a:endParaRPr lang="en-US"/>
        </a:p>
      </dgm:t>
    </dgm:pt>
    <dgm:pt modelId="{BE84FC00-9913-46F8-9ADF-819C37DA2BA3}">
      <dgm:prSet/>
      <dgm:spPr/>
      <dgm:t>
        <a:bodyPr/>
        <a:lstStyle/>
        <a:p>
          <a:r>
            <a:rPr lang="en-US" dirty="0">
              <a:solidFill>
                <a:schemeClr val="tx1"/>
              </a:solidFill>
              <a:latin typeface="Aptos" panose="020B0004020202020204" pitchFamily="34" charset="0"/>
            </a:rPr>
            <a:t>Access Points </a:t>
          </a:r>
          <a:r>
            <a:rPr lang="ja-JP" dirty="0">
              <a:solidFill>
                <a:schemeClr val="tx1"/>
              </a:solidFill>
              <a:latin typeface="Aptos" panose="020B0004020202020204" pitchFamily="34" charset="0"/>
            </a:rPr>
            <a:t>‘</a:t>
          </a:r>
          <a:r>
            <a:rPr lang="en-US" dirty="0">
              <a:solidFill>
                <a:schemeClr val="tx1"/>
              </a:solidFill>
              <a:latin typeface="Aptos" panose="020B0004020202020204" pitchFamily="34" charset="0"/>
            </a:rPr>
            <a:t>best matches</a:t>
          </a:r>
          <a:r>
            <a:rPr lang="ja-JP" dirty="0">
              <a:solidFill>
                <a:schemeClr val="tx1"/>
              </a:solidFill>
              <a:latin typeface="Aptos" panose="020B0004020202020204" pitchFamily="34" charset="0"/>
            </a:rPr>
            <a:t>’</a:t>
          </a:r>
          <a:r>
            <a:rPr lang="en-US" dirty="0">
              <a:solidFill>
                <a:schemeClr val="tx1"/>
              </a:solidFill>
              <a:latin typeface="Aptos" panose="020B0004020202020204" pitchFamily="34" charset="0"/>
            </a:rPr>
            <a:t> to available resources from prioritisation list</a:t>
          </a:r>
        </a:p>
      </dgm:t>
    </dgm:pt>
    <dgm:pt modelId="{CBD2DF1C-9CD5-4B4F-9DF2-026E7564659F}" type="parTrans" cxnId="{4CD5C1D5-9E90-4FF9-BD74-4429CC61F664}">
      <dgm:prSet/>
      <dgm:spPr/>
      <dgm:t>
        <a:bodyPr/>
        <a:lstStyle/>
        <a:p>
          <a:endParaRPr lang="en-US"/>
        </a:p>
      </dgm:t>
    </dgm:pt>
    <dgm:pt modelId="{F3870F6D-D497-4E3B-8B35-EC881A57D33B}" type="sibTrans" cxnId="{4CD5C1D5-9E90-4FF9-BD74-4429CC61F664}">
      <dgm:prSet/>
      <dgm:spPr>
        <a:solidFill>
          <a:schemeClr val="accent6"/>
        </a:solidFill>
      </dgm:spPr>
      <dgm:t>
        <a:bodyPr/>
        <a:lstStyle/>
        <a:p>
          <a:endParaRPr lang="en-US"/>
        </a:p>
      </dgm:t>
    </dgm:pt>
    <dgm:pt modelId="{C0D3417E-1D09-49C2-85FA-11B21D2FD8BD}">
      <dgm:prSet/>
      <dgm:spPr/>
      <dgm:t>
        <a:bodyPr/>
        <a:lstStyle/>
        <a:p>
          <a:r>
            <a:rPr lang="en-US" dirty="0">
              <a:solidFill>
                <a:schemeClr val="tx1"/>
              </a:solidFill>
            </a:rPr>
            <a:t>Resources are </a:t>
          </a:r>
          <a:r>
            <a:rPr lang="en-US" dirty="0">
              <a:solidFill>
                <a:schemeClr val="tx1"/>
              </a:solidFill>
              <a:latin typeface="Aptos" panose="020B0004020202020204" pitchFamily="34" charset="0"/>
            </a:rPr>
            <a:t>allocated</a:t>
          </a:r>
          <a:r>
            <a:rPr lang="en-US" dirty="0">
              <a:solidFill>
                <a:schemeClr val="tx1"/>
              </a:solidFill>
            </a:rPr>
            <a:t>:</a:t>
          </a:r>
        </a:p>
      </dgm:t>
    </dgm:pt>
    <dgm:pt modelId="{C371E8AA-12CC-4ED3-B473-E73D113A77A0}" type="parTrans" cxnId="{0FDCC016-E559-40FF-8316-6F8738EB0F4A}">
      <dgm:prSet/>
      <dgm:spPr/>
      <dgm:t>
        <a:bodyPr/>
        <a:lstStyle/>
        <a:p>
          <a:endParaRPr lang="en-US"/>
        </a:p>
      </dgm:t>
    </dgm:pt>
    <dgm:pt modelId="{372E4190-1E3A-4E93-AFCA-BDA177C5AC94}" type="sibTrans" cxnId="{0FDCC016-E559-40FF-8316-6F8738EB0F4A}">
      <dgm:prSet/>
      <dgm:spPr>
        <a:solidFill>
          <a:schemeClr val="accent6"/>
        </a:solidFill>
      </dgm:spPr>
      <dgm:t>
        <a:bodyPr/>
        <a:lstStyle/>
        <a:p>
          <a:endParaRPr lang="en-US"/>
        </a:p>
      </dgm:t>
    </dgm:pt>
    <dgm:pt modelId="{032DFAD5-E111-40EF-8D32-658690AF90C4}">
      <dgm:prSet/>
      <dgm:spPr/>
      <dgm:t>
        <a:bodyPr/>
        <a:lstStyle/>
        <a:p>
          <a:r>
            <a:rPr lang="en-US" dirty="0">
              <a:solidFill>
                <a:schemeClr val="tx1"/>
              </a:solidFill>
            </a:rPr>
            <a:t>To those in greatest need</a:t>
          </a:r>
        </a:p>
      </dgm:t>
    </dgm:pt>
    <dgm:pt modelId="{0EC8612A-C82F-45B0-87E9-03A9BA291B21}" type="parTrans" cxnId="{05D33101-F472-48F0-8082-4CA9EEA67603}">
      <dgm:prSet/>
      <dgm:spPr/>
      <dgm:t>
        <a:bodyPr/>
        <a:lstStyle/>
        <a:p>
          <a:endParaRPr lang="en-US"/>
        </a:p>
      </dgm:t>
    </dgm:pt>
    <dgm:pt modelId="{41EE9A93-800A-4C9F-93D7-433E8D387D76}" type="sibTrans" cxnId="{05D33101-F472-48F0-8082-4CA9EEA67603}">
      <dgm:prSet/>
      <dgm:spPr/>
      <dgm:t>
        <a:bodyPr/>
        <a:lstStyle/>
        <a:p>
          <a:endParaRPr lang="en-US"/>
        </a:p>
      </dgm:t>
    </dgm:pt>
    <dgm:pt modelId="{572E6536-B98E-45DB-9A0B-E6D2D0FD715A}">
      <dgm:prSet/>
      <dgm:spPr/>
      <dgm:t>
        <a:bodyPr/>
        <a:lstStyle/>
        <a:p>
          <a:r>
            <a:rPr lang="en-US" dirty="0">
              <a:solidFill>
                <a:schemeClr val="tx1"/>
              </a:solidFill>
            </a:rPr>
            <a:t>Matched to available resources</a:t>
          </a:r>
        </a:p>
      </dgm:t>
    </dgm:pt>
    <dgm:pt modelId="{6E07852E-5252-42A7-9723-FD9B897B4F36}" type="parTrans" cxnId="{D9F2156D-2828-4BC8-BBC8-1AA8F92476E5}">
      <dgm:prSet/>
      <dgm:spPr/>
      <dgm:t>
        <a:bodyPr/>
        <a:lstStyle/>
        <a:p>
          <a:endParaRPr lang="en-US"/>
        </a:p>
      </dgm:t>
    </dgm:pt>
    <dgm:pt modelId="{1CBAB57D-2871-4368-9FD8-74DE39DFF854}" type="sibTrans" cxnId="{D9F2156D-2828-4BC8-BBC8-1AA8F92476E5}">
      <dgm:prSet/>
      <dgm:spPr/>
      <dgm:t>
        <a:bodyPr/>
        <a:lstStyle/>
        <a:p>
          <a:endParaRPr lang="en-US"/>
        </a:p>
      </dgm:t>
    </dgm:pt>
    <dgm:pt modelId="{DDB681E4-CDD4-4D41-81E2-5212C6A14033}">
      <dgm:prSet/>
      <dgm:spPr/>
      <dgm:t>
        <a:bodyPr/>
        <a:lstStyle/>
        <a:p>
          <a:r>
            <a:rPr lang="en-US" dirty="0">
              <a:solidFill>
                <a:schemeClr val="tx1"/>
              </a:solidFill>
            </a:rPr>
            <a:t>For those who have been waiting longest</a:t>
          </a:r>
        </a:p>
      </dgm:t>
    </dgm:pt>
    <dgm:pt modelId="{E0021314-9269-4771-BE67-9FA2328DAC09}" type="parTrans" cxnId="{0405F418-71AF-4D52-BEE7-CEAA0B68693F}">
      <dgm:prSet/>
      <dgm:spPr/>
      <dgm:t>
        <a:bodyPr/>
        <a:lstStyle/>
        <a:p>
          <a:endParaRPr lang="en-US"/>
        </a:p>
      </dgm:t>
    </dgm:pt>
    <dgm:pt modelId="{95F12E57-D350-45DC-BF74-9BAF388EDE06}" type="sibTrans" cxnId="{0405F418-71AF-4D52-BEE7-CEAA0B68693F}">
      <dgm:prSet/>
      <dgm:spPr/>
      <dgm:t>
        <a:bodyPr/>
        <a:lstStyle/>
        <a:p>
          <a:endParaRPr lang="en-US"/>
        </a:p>
      </dgm:t>
    </dgm:pt>
    <dgm:pt modelId="{17419BB3-B45A-4A74-B45C-7D7C2822FD1E}" type="pres">
      <dgm:prSet presAssocID="{2E471D59-2951-4CB7-AA60-411B75EEFC32}" presName="cycle" presStyleCnt="0">
        <dgm:presLayoutVars>
          <dgm:dir/>
          <dgm:resizeHandles val="exact"/>
        </dgm:presLayoutVars>
      </dgm:prSet>
      <dgm:spPr/>
    </dgm:pt>
    <dgm:pt modelId="{DA6E6FBD-0FCF-4834-B5CB-9DC577D76BA0}" type="pres">
      <dgm:prSet presAssocID="{576C23A5-D3D5-4D66-93C7-896A452EA287}" presName="dummy" presStyleCnt="0"/>
      <dgm:spPr/>
    </dgm:pt>
    <dgm:pt modelId="{8786BBEB-35E2-4DD8-ADE4-63DC270475EE}" type="pres">
      <dgm:prSet presAssocID="{576C23A5-D3D5-4D66-93C7-896A452EA287}" presName="node" presStyleLbl="revTx" presStyleIdx="0" presStyleCnt="4">
        <dgm:presLayoutVars>
          <dgm:bulletEnabled val="1"/>
        </dgm:presLayoutVars>
      </dgm:prSet>
      <dgm:spPr/>
    </dgm:pt>
    <dgm:pt modelId="{99D37A8A-362A-4776-B2DE-FC77FE324E98}" type="pres">
      <dgm:prSet presAssocID="{E3BD6A0F-4281-4423-A6F7-B33914B377B9}" presName="sibTrans" presStyleLbl="node1" presStyleIdx="0" presStyleCnt="4" custLinFactNeighborX="-2914" custLinFactNeighborY="-6846"/>
      <dgm:spPr/>
    </dgm:pt>
    <dgm:pt modelId="{181D0055-886C-408F-8474-734994BF8769}" type="pres">
      <dgm:prSet presAssocID="{BCA7ACF3-D9D7-4440-BFFD-48A237B328AB}" presName="dummy" presStyleCnt="0"/>
      <dgm:spPr/>
    </dgm:pt>
    <dgm:pt modelId="{8888F133-77C4-4C19-874D-D8544849A3CE}" type="pres">
      <dgm:prSet presAssocID="{BCA7ACF3-D9D7-4440-BFFD-48A237B328AB}" presName="node" presStyleLbl="revTx" presStyleIdx="1" presStyleCnt="4" custScaleY="92152">
        <dgm:presLayoutVars>
          <dgm:bulletEnabled val="1"/>
        </dgm:presLayoutVars>
      </dgm:prSet>
      <dgm:spPr/>
    </dgm:pt>
    <dgm:pt modelId="{D5FBB507-1BEA-4E84-88BC-54F68DF611C0}" type="pres">
      <dgm:prSet presAssocID="{7CB25F2A-22A0-4700-91B0-F9C4C638CC80}" presName="sibTrans" presStyleLbl="node1" presStyleIdx="1" presStyleCnt="4"/>
      <dgm:spPr/>
    </dgm:pt>
    <dgm:pt modelId="{45472088-3E72-4184-AE80-262654AE7829}" type="pres">
      <dgm:prSet presAssocID="{BE84FC00-9913-46F8-9ADF-819C37DA2BA3}" presName="dummy" presStyleCnt="0"/>
      <dgm:spPr/>
    </dgm:pt>
    <dgm:pt modelId="{9E978C79-020F-45BD-A186-AA4320F3ABFB}" type="pres">
      <dgm:prSet presAssocID="{BE84FC00-9913-46F8-9ADF-819C37DA2BA3}" presName="node" presStyleLbl="revTx" presStyleIdx="2" presStyleCnt="4">
        <dgm:presLayoutVars>
          <dgm:bulletEnabled val="1"/>
        </dgm:presLayoutVars>
      </dgm:prSet>
      <dgm:spPr/>
    </dgm:pt>
    <dgm:pt modelId="{DF12B930-137C-4B80-AD5E-021A7831B7B5}" type="pres">
      <dgm:prSet presAssocID="{F3870F6D-D497-4E3B-8B35-EC881A57D33B}" presName="sibTrans" presStyleLbl="node1" presStyleIdx="2" presStyleCnt="4"/>
      <dgm:spPr/>
    </dgm:pt>
    <dgm:pt modelId="{ACD7EB32-EA46-4592-976F-326027A6D563}" type="pres">
      <dgm:prSet presAssocID="{C0D3417E-1D09-49C2-85FA-11B21D2FD8BD}" presName="dummy" presStyleCnt="0"/>
      <dgm:spPr/>
    </dgm:pt>
    <dgm:pt modelId="{3C3AC88F-500C-4C5F-A0F6-19E4F8B7F4E1}" type="pres">
      <dgm:prSet presAssocID="{C0D3417E-1D09-49C2-85FA-11B21D2FD8BD}" presName="node" presStyleLbl="revTx" presStyleIdx="3" presStyleCnt="4" custRadScaleRad="124743" custRadScaleInc="8550">
        <dgm:presLayoutVars>
          <dgm:bulletEnabled val="1"/>
        </dgm:presLayoutVars>
      </dgm:prSet>
      <dgm:spPr/>
    </dgm:pt>
    <dgm:pt modelId="{BAC80241-58AD-413A-B97F-510DEB444D59}" type="pres">
      <dgm:prSet presAssocID="{372E4190-1E3A-4E93-AFCA-BDA177C5AC94}" presName="sibTrans" presStyleLbl="node1" presStyleIdx="3" presStyleCnt="4"/>
      <dgm:spPr/>
    </dgm:pt>
  </dgm:ptLst>
  <dgm:cxnLst>
    <dgm:cxn modelId="{05D33101-F472-48F0-8082-4CA9EEA67603}" srcId="{C0D3417E-1D09-49C2-85FA-11B21D2FD8BD}" destId="{032DFAD5-E111-40EF-8D32-658690AF90C4}" srcOrd="0" destOrd="0" parTransId="{0EC8612A-C82F-45B0-87E9-03A9BA291B21}" sibTransId="{41EE9A93-800A-4C9F-93D7-433E8D387D76}"/>
    <dgm:cxn modelId="{9583A110-5F64-4BC4-ADFE-55467B804A3D}" type="presOf" srcId="{BCA7ACF3-D9D7-4440-BFFD-48A237B328AB}" destId="{8888F133-77C4-4C19-874D-D8544849A3CE}" srcOrd="0" destOrd="0" presId="urn:microsoft.com/office/officeart/2005/8/layout/cycle1"/>
    <dgm:cxn modelId="{0FDCC016-E559-40FF-8316-6F8738EB0F4A}" srcId="{2E471D59-2951-4CB7-AA60-411B75EEFC32}" destId="{C0D3417E-1D09-49C2-85FA-11B21D2FD8BD}" srcOrd="3" destOrd="0" parTransId="{C371E8AA-12CC-4ED3-B473-E73D113A77A0}" sibTransId="{372E4190-1E3A-4E93-AFCA-BDA177C5AC94}"/>
    <dgm:cxn modelId="{43998B17-538B-4C38-9B95-28114E82CC86}" type="presOf" srcId="{BE84FC00-9913-46F8-9ADF-819C37DA2BA3}" destId="{9E978C79-020F-45BD-A186-AA4320F3ABFB}" srcOrd="0" destOrd="0" presId="urn:microsoft.com/office/officeart/2005/8/layout/cycle1"/>
    <dgm:cxn modelId="{0405F418-71AF-4D52-BEE7-CEAA0B68693F}" srcId="{C0D3417E-1D09-49C2-85FA-11B21D2FD8BD}" destId="{DDB681E4-CDD4-4D41-81E2-5212C6A14033}" srcOrd="2" destOrd="0" parTransId="{E0021314-9269-4771-BE67-9FA2328DAC09}" sibTransId="{95F12E57-D350-45DC-BF74-9BAF388EDE06}"/>
    <dgm:cxn modelId="{0BA6F72A-CB41-4632-9482-8CCD99CD6794}" srcId="{2E471D59-2951-4CB7-AA60-411B75EEFC32}" destId="{BCA7ACF3-D9D7-4440-BFFD-48A237B328AB}" srcOrd="1" destOrd="0" parTransId="{A512C698-027E-4369-A199-7AA8D6DEE87B}" sibTransId="{7CB25F2A-22A0-4700-91B0-F9C4C638CC80}"/>
    <dgm:cxn modelId="{D9F2156D-2828-4BC8-BBC8-1AA8F92476E5}" srcId="{C0D3417E-1D09-49C2-85FA-11B21D2FD8BD}" destId="{572E6536-B98E-45DB-9A0B-E6D2D0FD715A}" srcOrd="1" destOrd="0" parTransId="{6E07852E-5252-42A7-9723-FD9B897B4F36}" sibTransId="{1CBAB57D-2871-4368-9FD8-74DE39DFF854}"/>
    <dgm:cxn modelId="{8A90B071-DCBC-445D-A156-9E3039E2E386}" type="presOf" srcId="{C0D3417E-1D09-49C2-85FA-11B21D2FD8BD}" destId="{3C3AC88F-500C-4C5F-A0F6-19E4F8B7F4E1}" srcOrd="0" destOrd="0" presId="urn:microsoft.com/office/officeart/2005/8/layout/cycle1"/>
    <dgm:cxn modelId="{E6236F77-3FDE-4259-975A-EE501BE6C5E6}" type="presOf" srcId="{572E6536-B98E-45DB-9A0B-E6D2D0FD715A}" destId="{3C3AC88F-500C-4C5F-A0F6-19E4F8B7F4E1}" srcOrd="0" destOrd="2" presId="urn:microsoft.com/office/officeart/2005/8/layout/cycle1"/>
    <dgm:cxn modelId="{3AACE192-D90C-445D-B23E-52CEAEC82836}" type="presOf" srcId="{576C23A5-D3D5-4D66-93C7-896A452EA287}" destId="{8786BBEB-35E2-4DD8-ADE4-63DC270475EE}" srcOrd="0" destOrd="0" presId="urn:microsoft.com/office/officeart/2005/8/layout/cycle1"/>
    <dgm:cxn modelId="{456AD5B2-E7F3-48F1-A814-26F5A49DA8C0}" type="presOf" srcId="{2E471D59-2951-4CB7-AA60-411B75EEFC32}" destId="{17419BB3-B45A-4A74-B45C-7D7C2822FD1E}" srcOrd="0" destOrd="0" presId="urn:microsoft.com/office/officeart/2005/8/layout/cycle1"/>
    <dgm:cxn modelId="{603033B6-4061-4139-95C8-275A58A7D7CC}" type="presOf" srcId="{7CB25F2A-22A0-4700-91B0-F9C4C638CC80}" destId="{D5FBB507-1BEA-4E84-88BC-54F68DF611C0}" srcOrd="0" destOrd="0" presId="urn:microsoft.com/office/officeart/2005/8/layout/cycle1"/>
    <dgm:cxn modelId="{F642B6B8-10EA-4FCC-919F-979FAD61C744}" type="presOf" srcId="{F3870F6D-D497-4E3B-8B35-EC881A57D33B}" destId="{DF12B930-137C-4B80-AD5E-021A7831B7B5}" srcOrd="0" destOrd="0" presId="urn:microsoft.com/office/officeart/2005/8/layout/cycle1"/>
    <dgm:cxn modelId="{D71F68BC-31BB-41CD-BCFB-93A4AF991A19}" type="presOf" srcId="{DDB681E4-CDD4-4D41-81E2-5212C6A14033}" destId="{3C3AC88F-500C-4C5F-A0F6-19E4F8B7F4E1}" srcOrd="0" destOrd="3" presId="urn:microsoft.com/office/officeart/2005/8/layout/cycle1"/>
    <dgm:cxn modelId="{BADD55C3-03D0-4454-9194-0956A234536B}" type="presOf" srcId="{032DFAD5-E111-40EF-8D32-658690AF90C4}" destId="{3C3AC88F-500C-4C5F-A0F6-19E4F8B7F4E1}" srcOrd="0" destOrd="1" presId="urn:microsoft.com/office/officeart/2005/8/layout/cycle1"/>
    <dgm:cxn modelId="{12DD0CC9-6627-4901-9738-5A6C776917D7}" srcId="{2E471D59-2951-4CB7-AA60-411B75EEFC32}" destId="{576C23A5-D3D5-4D66-93C7-896A452EA287}" srcOrd="0" destOrd="0" parTransId="{BE628803-7708-4C8F-A32D-B71293A0EC36}" sibTransId="{E3BD6A0F-4281-4423-A6F7-B33914B377B9}"/>
    <dgm:cxn modelId="{9F4A74CA-8013-41AD-B592-51C195CDECB3}" type="presOf" srcId="{E3BD6A0F-4281-4423-A6F7-B33914B377B9}" destId="{99D37A8A-362A-4776-B2DE-FC77FE324E98}" srcOrd="0" destOrd="0" presId="urn:microsoft.com/office/officeart/2005/8/layout/cycle1"/>
    <dgm:cxn modelId="{4CD5C1D5-9E90-4FF9-BD74-4429CC61F664}" srcId="{2E471D59-2951-4CB7-AA60-411B75EEFC32}" destId="{BE84FC00-9913-46F8-9ADF-819C37DA2BA3}" srcOrd="2" destOrd="0" parTransId="{CBD2DF1C-9CD5-4B4F-9DF2-026E7564659F}" sibTransId="{F3870F6D-D497-4E3B-8B35-EC881A57D33B}"/>
    <dgm:cxn modelId="{4CA039E7-B8CE-45D8-85F7-DAE49B05B963}" type="presOf" srcId="{372E4190-1E3A-4E93-AFCA-BDA177C5AC94}" destId="{BAC80241-58AD-413A-B97F-510DEB444D59}" srcOrd="0" destOrd="0" presId="urn:microsoft.com/office/officeart/2005/8/layout/cycle1"/>
    <dgm:cxn modelId="{13F539F7-9D0E-4097-97DA-D4A3134714AF}" type="presParOf" srcId="{17419BB3-B45A-4A74-B45C-7D7C2822FD1E}" destId="{DA6E6FBD-0FCF-4834-B5CB-9DC577D76BA0}" srcOrd="0" destOrd="0" presId="urn:microsoft.com/office/officeart/2005/8/layout/cycle1"/>
    <dgm:cxn modelId="{95B2B783-DD12-4D6C-9A50-F7F19AE66368}" type="presParOf" srcId="{17419BB3-B45A-4A74-B45C-7D7C2822FD1E}" destId="{8786BBEB-35E2-4DD8-ADE4-63DC270475EE}" srcOrd="1" destOrd="0" presId="urn:microsoft.com/office/officeart/2005/8/layout/cycle1"/>
    <dgm:cxn modelId="{469DE75F-FD24-4BDE-BF45-23C705660475}" type="presParOf" srcId="{17419BB3-B45A-4A74-B45C-7D7C2822FD1E}" destId="{99D37A8A-362A-4776-B2DE-FC77FE324E98}" srcOrd="2" destOrd="0" presId="urn:microsoft.com/office/officeart/2005/8/layout/cycle1"/>
    <dgm:cxn modelId="{9B3D266F-70C9-4543-BB59-843BA3FEAF18}" type="presParOf" srcId="{17419BB3-B45A-4A74-B45C-7D7C2822FD1E}" destId="{181D0055-886C-408F-8474-734994BF8769}" srcOrd="3" destOrd="0" presId="urn:microsoft.com/office/officeart/2005/8/layout/cycle1"/>
    <dgm:cxn modelId="{44CC6201-70D2-4196-8198-6523DDD2182C}" type="presParOf" srcId="{17419BB3-B45A-4A74-B45C-7D7C2822FD1E}" destId="{8888F133-77C4-4C19-874D-D8544849A3CE}" srcOrd="4" destOrd="0" presId="urn:microsoft.com/office/officeart/2005/8/layout/cycle1"/>
    <dgm:cxn modelId="{FF94F840-A3B7-4293-A941-3F9D70D6067A}" type="presParOf" srcId="{17419BB3-B45A-4A74-B45C-7D7C2822FD1E}" destId="{D5FBB507-1BEA-4E84-88BC-54F68DF611C0}" srcOrd="5" destOrd="0" presId="urn:microsoft.com/office/officeart/2005/8/layout/cycle1"/>
    <dgm:cxn modelId="{F03D6A40-DD99-409D-8809-282E16CDBF1B}" type="presParOf" srcId="{17419BB3-B45A-4A74-B45C-7D7C2822FD1E}" destId="{45472088-3E72-4184-AE80-262654AE7829}" srcOrd="6" destOrd="0" presId="urn:microsoft.com/office/officeart/2005/8/layout/cycle1"/>
    <dgm:cxn modelId="{384F873E-2EBC-47B0-9492-100A166D1DFB}" type="presParOf" srcId="{17419BB3-B45A-4A74-B45C-7D7C2822FD1E}" destId="{9E978C79-020F-45BD-A186-AA4320F3ABFB}" srcOrd="7" destOrd="0" presId="urn:microsoft.com/office/officeart/2005/8/layout/cycle1"/>
    <dgm:cxn modelId="{64AD65C8-4300-4690-8E9F-BC97E33C11A8}" type="presParOf" srcId="{17419BB3-B45A-4A74-B45C-7D7C2822FD1E}" destId="{DF12B930-137C-4B80-AD5E-021A7831B7B5}" srcOrd="8" destOrd="0" presId="urn:microsoft.com/office/officeart/2005/8/layout/cycle1"/>
    <dgm:cxn modelId="{8DC120A7-1BB1-4AE0-B8C8-D830BE174CC5}" type="presParOf" srcId="{17419BB3-B45A-4A74-B45C-7D7C2822FD1E}" destId="{ACD7EB32-EA46-4592-976F-326027A6D563}" srcOrd="9" destOrd="0" presId="urn:microsoft.com/office/officeart/2005/8/layout/cycle1"/>
    <dgm:cxn modelId="{7F7B390E-A64A-4EF4-96A5-0A09DC4FF0EA}" type="presParOf" srcId="{17419BB3-B45A-4A74-B45C-7D7C2822FD1E}" destId="{3C3AC88F-500C-4C5F-A0F6-19E4F8B7F4E1}" srcOrd="10" destOrd="0" presId="urn:microsoft.com/office/officeart/2005/8/layout/cycle1"/>
    <dgm:cxn modelId="{8E53084C-B5B9-4F3A-8764-3D0A0ECE2A6D}" type="presParOf" srcId="{17419BB3-B45A-4A74-B45C-7D7C2822FD1E}" destId="{BAC80241-58AD-413A-B97F-510DEB444D59}"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C3FE43-7038-4985-B81E-EF031D1B14D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1167D85-94DB-470C-A2FB-B6FCEF0B5D39}">
      <dgm:prSet custT="1"/>
      <dgm:spPr/>
      <dgm:t>
        <a:bodyPr/>
        <a:lstStyle/>
        <a:p>
          <a:r>
            <a:rPr lang="en-AU" sz="2400" dirty="0">
              <a:latin typeface="Aptos" panose="020B0004020202020204" pitchFamily="34" charset="0"/>
            </a:rPr>
            <a:t>SHIP informed consent approach utilised</a:t>
          </a:r>
          <a:endParaRPr lang="en-US" sz="2400" dirty="0">
            <a:latin typeface="Aptos" panose="020B0004020202020204" pitchFamily="34" charset="0"/>
          </a:endParaRPr>
        </a:p>
      </dgm:t>
    </dgm:pt>
    <dgm:pt modelId="{E3B72D0F-F5C2-4597-A13F-3011E8E75E82}" type="parTrans" cxnId="{A65E1E5D-ACDC-4463-99B1-3D76C0172AA5}">
      <dgm:prSet/>
      <dgm:spPr/>
      <dgm:t>
        <a:bodyPr/>
        <a:lstStyle/>
        <a:p>
          <a:endParaRPr lang="en-US"/>
        </a:p>
      </dgm:t>
    </dgm:pt>
    <dgm:pt modelId="{100E9557-F479-4DE3-885F-51BA8F01638F}" type="sibTrans" cxnId="{A65E1E5D-ACDC-4463-99B1-3D76C0172AA5}">
      <dgm:prSet/>
      <dgm:spPr/>
      <dgm:t>
        <a:bodyPr/>
        <a:lstStyle/>
        <a:p>
          <a:endParaRPr lang="en-US"/>
        </a:p>
      </dgm:t>
    </dgm:pt>
    <dgm:pt modelId="{7CE1A927-DBDF-4EAF-A3AB-8655AFCCF594}">
      <dgm:prSet custT="1"/>
      <dgm:spPr/>
      <dgm:t>
        <a:bodyPr/>
        <a:lstStyle/>
        <a:p>
          <a:pPr marL="179388" indent="-179388" algn="l">
            <a:spcBef>
              <a:spcPts val="0"/>
            </a:spcBef>
            <a:spcAft>
              <a:spcPts val="300"/>
            </a:spcAft>
            <a:tabLst/>
          </a:pPr>
          <a:r>
            <a:rPr lang="en-AU" sz="2000" dirty="0">
              <a:latin typeface="Aptos" panose="020B0004020202020204" pitchFamily="34" charset="0"/>
            </a:rPr>
            <a:t>Access point services ask for client consent to transfer information across the HSS.</a:t>
          </a:r>
          <a:br>
            <a:rPr lang="en-AU" sz="2000" dirty="0">
              <a:latin typeface="Aptos" panose="020B0004020202020204" pitchFamily="34" charset="0"/>
            </a:rPr>
          </a:br>
          <a:endParaRPr lang="en-US" sz="2000" dirty="0">
            <a:latin typeface="Aptos" panose="020B0004020202020204" pitchFamily="34" charset="0"/>
          </a:endParaRPr>
        </a:p>
      </dgm:t>
    </dgm:pt>
    <dgm:pt modelId="{20E32AC1-466F-4445-8EE5-71B6214B84AF}" type="parTrans" cxnId="{F10246F5-F725-4994-ACEB-62425F1C2716}">
      <dgm:prSet/>
      <dgm:spPr/>
      <dgm:t>
        <a:bodyPr/>
        <a:lstStyle/>
        <a:p>
          <a:endParaRPr lang="en-US"/>
        </a:p>
      </dgm:t>
    </dgm:pt>
    <dgm:pt modelId="{D9436018-DB88-4557-B1A4-828F72C24C3E}" type="sibTrans" cxnId="{F10246F5-F725-4994-ACEB-62425F1C2716}">
      <dgm:prSet/>
      <dgm:spPr/>
      <dgm:t>
        <a:bodyPr/>
        <a:lstStyle/>
        <a:p>
          <a:endParaRPr lang="en-US"/>
        </a:p>
      </dgm:t>
    </dgm:pt>
    <dgm:pt modelId="{DA505AE4-8E89-4E5C-9A63-747BC52211B6}">
      <dgm:prSet custT="1"/>
      <dgm:spPr/>
      <dgm:t>
        <a:bodyPr/>
        <a:lstStyle/>
        <a:p>
          <a:pPr marL="179388" indent="-179388" algn="l">
            <a:spcBef>
              <a:spcPts val="0"/>
            </a:spcBef>
            <a:spcAft>
              <a:spcPts val="300"/>
            </a:spcAft>
            <a:tabLst/>
          </a:pPr>
          <a:r>
            <a:rPr lang="en-AU" sz="2000" dirty="0">
              <a:latin typeface="Aptos" panose="020B0004020202020204" pitchFamily="34" charset="0"/>
            </a:rPr>
            <a:t>DFFH advised that consent wording to clients is: you will share their information as needed, to achieve the client's primary goal. If they do not want you to share their information, then they should not provide it to you.</a:t>
          </a:r>
          <a:br>
            <a:rPr lang="en-AU" sz="2000" dirty="0">
              <a:latin typeface="Aptos" panose="020B0004020202020204" pitchFamily="34" charset="0"/>
            </a:rPr>
          </a:br>
          <a:endParaRPr lang="en-US" sz="2000" dirty="0">
            <a:latin typeface="Aptos" panose="020B0004020202020204" pitchFamily="34" charset="0"/>
          </a:endParaRPr>
        </a:p>
      </dgm:t>
    </dgm:pt>
    <dgm:pt modelId="{75DD8DDE-EBE1-48C2-8462-B03447D75730}" type="parTrans" cxnId="{10990B29-F581-498D-8C68-81E4667E2C23}">
      <dgm:prSet/>
      <dgm:spPr/>
      <dgm:t>
        <a:bodyPr/>
        <a:lstStyle/>
        <a:p>
          <a:endParaRPr lang="en-US"/>
        </a:p>
      </dgm:t>
    </dgm:pt>
    <dgm:pt modelId="{3B678D68-5208-4694-A7AE-9AC618CA890C}" type="sibTrans" cxnId="{10990B29-F581-498D-8C68-81E4667E2C23}">
      <dgm:prSet/>
      <dgm:spPr/>
      <dgm:t>
        <a:bodyPr/>
        <a:lstStyle/>
        <a:p>
          <a:endParaRPr lang="en-US"/>
        </a:p>
      </dgm:t>
    </dgm:pt>
    <dgm:pt modelId="{A4270BAD-0692-4CA2-8D5B-609D09C0AA31}">
      <dgm:prSet custT="1"/>
      <dgm:spPr/>
      <dgm:t>
        <a:bodyPr/>
        <a:lstStyle/>
        <a:p>
          <a:pPr marL="179388" indent="-179388" algn="l">
            <a:spcBef>
              <a:spcPts val="0"/>
            </a:spcBef>
            <a:spcAft>
              <a:spcPts val="300"/>
            </a:spcAft>
            <a:tabLst/>
          </a:pPr>
          <a:r>
            <a:rPr lang="en-AU" sz="2000" dirty="0">
              <a:latin typeface="Aptos" panose="020B0004020202020204" pitchFamily="34" charset="0"/>
            </a:rPr>
            <a:t>If the agency has obtained consent has a copy of the consent at the service, then a copy of the consent does not need to be transferred with the referral.  </a:t>
          </a:r>
          <a:br>
            <a:rPr lang="en-AU" sz="2000" dirty="0">
              <a:latin typeface="Aptos" panose="020B0004020202020204" pitchFamily="34" charset="0"/>
            </a:rPr>
          </a:br>
          <a:endParaRPr lang="en-US" sz="2000" dirty="0">
            <a:latin typeface="Aptos" panose="020B0004020202020204" pitchFamily="34" charset="0"/>
          </a:endParaRPr>
        </a:p>
      </dgm:t>
    </dgm:pt>
    <dgm:pt modelId="{9880797E-D79E-41B9-8A4F-A075CFECE89C}" type="parTrans" cxnId="{30BA0FA1-B608-4637-B9A6-12C82F8137D0}">
      <dgm:prSet/>
      <dgm:spPr/>
      <dgm:t>
        <a:bodyPr/>
        <a:lstStyle/>
        <a:p>
          <a:endParaRPr lang="en-US"/>
        </a:p>
      </dgm:t>
    </dgm:pt>
    <dgm:pt modelId="{367AAC4E-153C-4EF7-8FB5-58385CD9C97A}" type="sibTrans" cxnId="{30BA0FA1-B608-4637-B9A6-12C82F8137D0}">
      <dgm:prSet/>
      <dgm:spPr/>
      <dgm:t>
        <a:bodyPr/>
        <a:lstStyle/>
        <a:p>
          <a:endParaRPr lang="en-US"/>
        </a:p>
      </dgm:t>
    </dgm:pt>
    <dgm:pt modelId="{79CAE332-D403-4CDF-A5D4-9677A7DCFBC7}">
      <dgm:prSet custT="1"/>
      <dgm:spPr/>
      <dgm:t>
        <a:bodyPr/>
        <a:lstStyle/>
        <a:p>
          <a:pPr marL="179388" indent="-179388" algn="l">
            <a:spcBef>
              <a:spcPts val="0"/>
            </a:spcBef>
            <a:spcAft>
              <a:spcPts val="300"/>
            </a:spcAft>
            <a:tabLst/>
          </a:pPr>
          <a:r>
            <a:rPr lang="en-AU" sz="2000" dirty="0">
              <a:latin typeface="Aptos" panose="020B0004020202020204" pitchFamily="34" charset="0"/>
            </a:rPr>
            <a:t>Consumers identify any services that they don’t wish for information to be transferred to</a:t>
          </a:r>
          <a:br>
            <a:rPr lang="en-AU" sz="2000" dirty="0">
              <a:latin typeface="Aptos" panose="020B0004020202020204" pitchFamily="34" charset="0"/>
            </a:rPr>
          </a:br>
          <a:endParaRPr lang="en-US" sz="2000" dirty="0">
            <a:latin typeface="Aptos" panose="020B0004020202020204" pitchFamily="34" charset="0"/>
          </a:endParaRPr>
        </a:p>
      </dgm:t>
    </dgm:pt>
    <dgm:pt modelId="{76502005-B304-48AE-936C-EC8218D8F00B}" type="parTrans" cxnId="{FD020AE6-69F8-44FC-A075-24C54BEFD66E}">
      <dgm:prSet/>
      <dgm:spPr/>
      <dgm:t>
        <a:bodyPr/>
        <a:lstStyle/>
        <a:p>
          <a:endParaRPr lang="en-US"/>
        </a:p>
      </dgm:t>
    </dgm:pt>
    <dgm:pt modelId="{277A9D7D-C7CF-4C3F-8440-01A6CBB5C865}" type="sibTrans" cxnId="{FD020AE6-69F8-44FC-A075-24C54BEFD66E}">
      <dgm:prSet/>
      <dgm:spPr/>
      <dgm:t>
        <a:bodyPr/>
        <a:lstStyle/>
        <a:p>
          <a:endParaRPr lang="en-US"/>
        </a:p>
      </dgm:t>
    </dgm:pt>
    <dgm:pt modelId="{2835648F-1B7B-44A3-9315-4C36FEAD28BC}">
      <dgm:prSet custT="1"/>
      <dgm:spPr/>
      <dgm:t>
        <a:bodyPr/>
        <a:lstStyle/>
        <a:p>
          <a:pPr marL="179388" indent="-179388" algn="l">
            <a:spcBef>
              <a:spcPts val="0"/>
            </a:spcBef>
            <a:spcAft>
              <a:spcPts val="300"/>
            </a:spcAft>
            <a:tabLst/>
          </a:pPr>
          <a:r>
            <a:rPr lang="en-AU" sz="2000" dirty="0">
              <a:latin typeface="Aptos" panose="020B0004020202020204" pitchFamily="34" charset="0"/>
            </a:rPr>
            <a:t>Consent lasts six months</a:t>
          </a:r>
          <a:endParaRPr lang="en-US" sz="2000" dirty="0">
            <a:latin typeface="Aptos" panose="020B0004020202020204" pitchFamily="34" charset="0"/>
          </a:endParaRPr>
        </a:p>
      </dgm:t>
    </dgm:pt>
    <dgm:pt modelId="{98CA8FCE-599C-4FC4-A98A-4F95FB2AB099}" type="parTrans" cxnId="{8C8D797A-C8B8-4E92-9DA3-8D85BB4B3FA6}">
      <dgm:prSet/>
      <dgm:spPr/>
      <dgm:t>
        <a:bodyPr/>
        <a:lstStyle/>
        <a:p>
          <a:endParaRPr lang="en-US"/>
        </a:p>
      </dgm:t>
    </dgm:pt>
    <dgm:pt modelId="{55A3BD5F-3A03-4508-A3F1-BCF1A4ED1635}" type="sibTrans" cxnId="{8C8D797A-C8B8-4E92-9DA3-8D85BB4B3FA6}">
      <dgm:prSet/>
      <dgm:spPr/>
      <dgm:t>
        <a:bodyPr/>
        <a:lstStyle/>
        <a:p>
          <a:endParaRPr lang="en-US"/>
        </a:p>
      </dgm:t>
    </dgm:pt>
    <dgm:pt modelId="{B080612C-9F29-4B6F-B9FA-F45B7CE290FB}" type="pres">
      <dgm:prSet presAssocID="{82C3FE43-7038-4985-B81E-EF031D1B14D9}" presName="linear" presStyleCnt="0">
        <dgm:presLayoutVars>
          <dgm:dir/>
          <dgm:animLvl val="lvl"/>
          <dgm:resizeHandles val="exact"/>
        </dgm:presLayoutVars>
      </dgm:prSet>
      <dgm:spPr/>
    </dgm:pt>
    <dgm:pt modelId="{46F5C885-A266-4E2A-B962-C89505198208}" type="pres">
      <dgm:prSet presAssocID="{81167D85-94DB-470C-A2FB-B6FCEF0B5D39}" presName="parentLin" presStyleCnt="0"/>
      <dgm:spPr/>
    </dgm:pt>
    <dgm:pt modelId="{2D67C2D8-9F75-4796-AD1F-051AF12F5EA1}" type="pres">
      <dgm:prSet presAssocID="{81167D85-94DB-470C-A2FB-B6FCEF0B5D39}" presName="parentLeftMargin" presStyleLbl="node1" presStyleIdx="0" presStyleCnt="1"/>
      <dgm:spPr/>
    </dgm:pt>
    <dgm:pt modelId="{9A203DC3-9D3B-4653-903F-FBE81F0049AD}" type="pres">
      <dgm:prSet presAssocID="{81167D85-94DB-470C-A2FB-B6FCEF0B5D39}" presName="parentText" presStyleLbl="node1" presStyleIdx="0" presStyleCnt="1" custScaleX="142997" custScaleY="357687" custLinFactNeighborX="-50104" custLinFactNeighborY="14319">
        <dgm:presLayoutVars>
          <dgm:chMax val="0"/>
          <dgm:bulletEnabled val="1"/>
        </dgm:presLayoutVars>
      </dgm:prSet>
      <dgm:spPr/>
    </dgm:pt>
    <dgm:pt modelId="{44623BD7-C5F0-4762-ABCE-169356F6A8A5}" type="pres">
      <dgm:prSet presAssocID="{81167D85-94DB-470C-A2FB-B6FCEF0B5D39}" presName="negativeSpace" presStyleCnt="0"/>
      <dgm:spPr/>
    </dgm:pt>
    <dgm:pt modelId="{F992C479-41BF-480B-8847-873F04E78A13}" type="pres">
      <dgm:prSet presAssocID="{81167D85-94DB-470C-A2FB-B6FCEF0B5D39}" presName="childText" presStyleLbl="conFgAcc1" presStyleIdx="0" presStyleCnt="1" custScaleY="157471" custLinFactY="-3645" custLinFactNeighborY="-100000">
        <dgm:presLayoutVars>
          <dgm:bulletEnabled val="1"/>
        </dgm:presLayoutVars>
      </dgm:prSet>
      <dgm:spPr>
        <a:prstGeom prst="roundRect">
          <a:avLst/>
        </a:prstGeom>
      </dgm:spPr>
    </dgm:pt>
  </dgm:ptLst>
  <dgm:cxnLst>
    <dgm:cxn modelId="{507A8A05-1DB9-4A78-B176-057624994CF5}" type="presOf" srcId="{2835648F-1B7B-44A3-9315-4C36FEAD28BC}" destId="{F992C479-41BF-480B-8847-873F04E78A13}" srcOrd="0" destOrd="4" presId="urn:microsoft.com/office/officeart/2005/8/layout/list1"/>
    <dgm:cxn modelId="{4A900225-0C48-4A93-8611-AF36A9B6B416}" type="presOf" srcId="{82C3FE43-7038-4985-B81E-EF031D1B14D9}" destId="{B080612C-9F29-4B6F-B9FA-F45B7CE290FB}" srcOrd="0" destOrd="0" presId="urn:microsoft.com/office/officeart/2005/8/layout/list1"/>
    <dgm:cxn modelId="{2883C527-E9BA-4F4C-AA0E-1ACBB064C947}" type="presOf" srcId="{DA505AE4-8E89-4E5C-9A63-747BC52211B6}" destId="{F992C479-41BF-480B-8847-873F04E78A13}" srcOrd="0" destOrd="1" presId="urn:microsoft.com/office/officeart/2005/8/layout/list1"/>
    <dgm:cxn modelId="{10990B29-F581-498D-8C68-81E4667E2C23}" srcId="{81167D85-94DB-470C-A2FB-B6FCEF0B5D39}" destId="{DA505AE4-8E89-4E5C-9A63-747BC52211B6}" srcOrd="1" destOrd="0" parTransId="{75DD8DDE-EBE1-48C2-8462-B03447D75730}" sibTransId="{3B678D68-5208-4694-A7AE-9AC618CA890C}"/>
    <dgm:cxn modelId="{657C802A-8138-474D-8B09-6F296956493D}" type="presOf" srcId="{81167D85-94DB-470C-A2FB-B6FCEF0B5D39}" destId="{9A203DC3-9D3B-4653-903F-FBE81F0049AD}" srcOrd="1" destOrd="0" presId="urn:microsoft.com/office/officeart/2005/8/layout/list1"/>
    <dgm:cxn modelId="{A65E1E5D-ACDC-4463-99B1-3D76C0172AA5}" srcId="{82C3FE43-7038-4985-B81E-EF031D1B14D9}" destId="{81167D85-94DB-470C-A2FB-B6FCEF0B5D39}" srcOrd="0" destOrd="0" parTransId="{E3B72D0F-F5C2-4597-A13F-3011E8E75E82}" sibTransId="{100E9557-F479-4DE3-885F-51BA8F01638F}"/>
    <dgm:cxn modelId="{D1307E47-520F-41DD-9D07-AA9B695024FC}" type="presOf" srcId="{81167D85-94DB-470C-A2FB-B6FCEF0B5D39}" destId="{2D67C2D8-9F75-4796-AD1F-051AF12F5EA1}" srcOrd="0" destOrd="0" presId="urn:microsoft.com/office/officeart/2005/8/layout/list1"/>
    <dgm:cxn modelId="{8C8D797A-C8B8-4E92-9DA3-8D85BB4B3FA6}" srcId="{A4270BAD-0692-4CA2-8D5B-609D09C0AA31}" destId="{2835648F-1B7B-44A3-9315-4C36FEAD28BC}" srcOrd="1" destOrd="0" parTransId="{98CA8FCE-599C-4FC4-A98A-4F95FB2AB099}" sibTransId="{55A3BD5F-3A03-4508-A3F1-BCF1A4ED1635}"/>
    <dgm:cxn modelId="{2290C587-871D-4A8B-8191-9D659F2BD310}" type="presOf" srcId="{A4270BAD-0692-4CA2-8D5B-609D09C0AA31}" destId="{F992C479-41BF-480B-8847-873F04E78A13}" srcOrd="0" destOrd="2" presId="urn:microsoft.com/office/officeart/2005/8/layout/list1"/>
    <dgm:cxn modelId="{30BA0FA1-B608-4637-B9A6-12C82F8137D0}" srcId="{81167D85-94DB-470C-A2FB-B6FCEF0B5D39}" destId="{A4270BAD-0692-4CA2-8D5B-609D09C0AA31}" srcOrd="2" destOrd="0" parTransId="{9880797E-D79E-41B9-8A4F-A075CFECE89C}" sibTransId="{367AAC4E-153C-4EF7-8FB5-58385CD9C97A}"/>
    <dgm:cxn modelId="{AC6EC0E1-291D-4743-9CFC-73130CCC98C3}" type="presOf" srcId="{7CE1A927-DBDF-4EAF-A3AB-8655AFCCF594}" destId="{F992C479-41BF-480B-8847-873F04E78A13}" srcOrd="0" destOrd="0" presId="urn:microsoft.com/office/officeart/2005/8/layout/list1"/>
    <dgm:cxn modelId="{FD020AE6-69F8-44FC-A075-24C54BEFD66E}" srcId="{A4270BAD-0692-4CA2-8D5B-609D09C0AA31}" destId="{79CAE332-D403-4CDF-A5D4-9677A7DCFBC7}" srcOrd="0" destOrd="0" parTransId="{76502005-B304-48AE-936C-EC8218D8F00B}" sibTransId="{277A9D7D-C7CF-4C3F-8440-01A6CBB5C865}"/>
    <dgm:cxn modelId="{F10246F5-F725-4994-ACEB-62425F1C2716}" srcId="{81167D85-94DB-470C-A2FB-B6FCEF0B5D39}" destId="{7CE1A927-DBDF-4EAF-A3AB-8655AFCCF594}" srcOrd="0" destOrd="0" parTransId="{20E32AC1-466F-4445-8EE5-71B6214B84AF}" sibTransId="{D9436018-DB88-4557-B1A4-828F72C24C3E}"/>
    <dgm:cxn modelId="{DA68EEFC-B86E-4213-B120-8A8021E086E8}" type="presOf" srcId="{79CAE332-D403-4CDF-A5D4-9677A7DCFBC7}" destId="{F992C479-41BF-480B-8847-873F04E78A13}" srcOrd="0" destOrd="3" presId="urn:microsoft.com/office/officeart/2005/8/layout/list1"/>
    <dgm:cxn modelId="{4BA1369B-8A38-4454-A603-AFE82AF47508}" type="presParOf" srcId="{B080612C-9F29-4B6F-B9FA-F45B7CE290FB}" destId="{46F5C885-A266-4E2A-B962-C89505198208}" srcOrd="0" destOrd="0" presId="urn:microsoft.com/office/officeart/2005/8/layout/list1"/>
    <dgm:cxn modelId="{949F2179-0FE4-4A3D-8416-8E04F03CC858}" type="presParOf" srcId="{46F5C885-A266-4E2A-B962-C89505198208}" destId="{2D67C2D8-9F75-4796-AD1F-051AF12F5EA1}" srcOrd="0" destOrd="0" presId="urn:microsoft.com/office/officeart/2005/8/layout/list1"/>
    <dgm:cxn modelId="{A1F9B3D1-FD65-4CB3-AC1B-81413AABE829}" type="presParOf" srcId="{46F5C885-A266-4E2A-B962-C89505198208}" destId="{9A203DC3-9D3B-4653-903F-FBE81F0049AD}" srcOrd="1" destOrd="0" presId="urn:microsoft.com/office/officeart/2005/8/layout/list1"/>
    <dgm:cxn modelId="{4046A882-640B-4E35-A53E-D357F1C6AC33}" type="presParOf" srcId="{B080612C-9F29-4B6F-B9FA-F45B7CE290FB}" destId="{44623BD7-C5F0-4762-ABCE-169356F6A8A5}" srcOrd="1" destOrd="0" presId="urn:microsoft.com/office/officeart/2005/8/layout/list1"/>
    <dgm:cxn modelId="{4B44A752-2A8C-4B0A-8224-FAD083E47D06}" type="presParOf" srcId="{B080612C-9F29-4B6F-B9FA-F45B7CE290FB}" destId="{F992C479-41BF-480B-8847-873F04E78A13}"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D5814B6-4841-42B2-A257-EB441A6044D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4091DBD-5739-4DC4-B1A0-6717986195D3}">
      <dgm:prSet custT="1"/>
      <dgm:spPr/>
      <dgm:t>
        <a:bodyPr/>
        <a:lstStyle/>
        <a:p>
          <a:pPr algn="l"/>
          <a:r>
            <a:rPr lang="en-AU" sz="1400" dirty="0">
              <a:latin typeface="Aptos" panose="020B0004020202020204" pitchFamily="34" charset="0"/>
            </a:rPr>
            <a:t>Specialist homelessness information system (SHIP) is a consumer data system (challenging for IA&amp;P</a:t>
          </a:r>
          <a:r>
            <a:rPr lang="en-AU" sz="1000" dirty="0"/>
            <a:t>)</a:t>
          </a:r>
          <a:endParaRPr lang="en-US" sz="1000" dirty="0"/>
        </a:p>
      </dgm:t>
    </dgm:pt>
    <dgm:pt modelId="{F4322A9A-0602-4168-9EBC-21AC8222DBD8}" type="parTrans" cxnId="{14ABDDEE-894F-4B23-B77D-28BF8E8D2B36}">
      <dgm:prSet/>
      <dgm:spPr/>
      <dgm:t>
        <a:bodyPr/>
        <a:lstStyle/>
        <a:p>
          <a:endParaRPr lang="en-US"/>
        </a:p>
      </dgm:t>
    </dgm:pt>
    <dgm:pt modelId="{DA3BDFCF-4AC8-44D7-9A4F-5771635D556C}" type="sibTrans" cxnId="{14ABDDEE-894F-4B23-B77D-28BF8E8D2B36}">
      <dgm:prSet/>
      <dgm:spPr/>
      <dgm:t>
        <a:bodyPr/>
        <a:lstStyle/>
        <a:p>
          <a:endParaRPr lang="en-US"/>
        </a:p>
      </dgm:t>
    </dgm:pt>
    <dgm:pt modelId="{E27D298A-36F0-45B2-8B2C-45C040775B5F}">
      <dgm:prSet custT="1"/>
      <dgm:spPr/>
      <dgm:t>
        <a:bodyPr/>
        <a:lstStyle/>
        <a:p>
          <a:pPr algn="l"/>
          <a:r>
            <a:rPr lang="en-AU" sz="1400" kern="1200" dirty="0">
              <a:solidFill>
                <a:prstClr val="black">
                  <a:hueOff val="0"/>
                  <a:satOff val="0"/>
                  <a:lumOff val="0"/>
                  <a:alphaOff val="0"/>
                </a:prstClr>
              </a:solidFill>
              <a:latin typeface="Aptos" panose="020B0004020202020204" pitchFamily="34" charset="0"/>
              <a:ea typeface="+mn-ea"/>
              <a:cs typeface="+mn-cs"/>
            </a:rPr>
            <a:t>Salvation Army uses SAMIS and some services use SRS – all report to DFFH through SHIP</a:t>
          </a:r>
          <a:endParaRPr lang="en-US" sz="1400" kern="1200" dirty="0">
            <a:solidFill>
              <a:prstClr val="black">
                <a:hueOff val="0"/>
                <a:satOff val="0"/>
                <a:lumOff val="0"/>
                <a:alphaOff val="0"/>
              </a:prstClr>
            </a:solidFill>
            <a:latin typeface="Aptos" panose="020B0004020202020204" pitchFamily="34" charset="0"/>
            <a:ea typeface="+mn-ea"/>
            <a:cs typeface="+mn-cs"/>
          </a:endParaRPr>
        </a:p>
      </dgm:t>
    </dgm:pt>
    <dgm:pt modelId="{AFC579DF-868B-4A64-BF79-DFE7C83A9AFF}" type="parTrans" cxnId="{14B89A88-7D67-4D08-BE32-18CE2B42AA5F}">
      <dgm:prSet/>
      <dgm:spPr/>
      <dgm:t>
        <a:bodyPr/>
        <a:lstStyle/>
        <a:p>
          <a:endParaRPr lang="en-US"/>
        </a:p>
      </dgm:t>
    </dgm:pt>
    <dgm:pt modelId="{0AFC0B23-3A17-416D-BBDC-9BB064F86DBD}" type="sibTrans" cxnId="{14B89A88-7D67-4D08-BE32-18CE2B42AA5F}">
      <dgm:prSet/>
      <dgm:spPr/>
      <dgm:t>
        <a:bodyPr/>
        <a:lstStyle/>
        <a:p>
          <a:endParaRPr lang="en-US"/>
        </a:p>
      </dgm:t>
    </dgm:pt>
    <dgm:pt modelId="{39755522-2417-495A-BA3C-D3B8E4AA3C1D}">
      <dgm:prSet custT="1"/>
      <dgm:spPr/>
      <dgm:t>
        <a:bodyPr/>
        <a:lstStyle/>
        <a:p>
          <a:r>
            <a:rPr lang="en-US" sz="1600" dirty="0">
              <a:latin typeface="Aptos" panose="020B0004020202020204" pitchFamily="34" charset="0"/>
            </a:rPr>
            <a:t>Data is our primary tool for advocacy (SHIP and Census</a:t>
          </a:r>
          <a:r>
            <a:rPr lang="en-US" sz="1000" dirty="0"/>
            <a:t>)</a:t>
          </a:r>
        </a:p>
      </dgm:t>
    </dgm:pt>
    <dgm:pt modelId="{43752D65-8F9B-4E9F-A009-AB19DF629E28}" type="parTrans" cxnId="{67708B91-779A-4D40-B939-2FF48F9B499D}">
      <dgm:prSet/>
      <dgm:spPr/>
      <dgm:t>
        <a:bodyPr/>
        <a:lstStyle/>
        <a:p>
          <a:endParaRPr lang="en-US"/>
        </a:p>
      </dgm:t>
    </dgm:pt>
    <dgm:pt modelId="{3948AFA4-37CF-4F69-A5DC-FD8D2E4B9B62}" type="sibTrans" cxnId="{67708B91-779A-4D40-B939-2FF48F9B499D}">
      <dgm:prSet/>
      <dgm:spPr/>
      <dgm:t>
        <a:bodyPr/>
        <a:lstStyle/>
        <a:p>
          <a:endParaRPr lang="en-US"/>
        </a:p>
      </dgm:t>
    </dgm:pt>
    <dgm:pt modelId="{31BB05DA-F398-4338-A362-7F850F9A8F1C}">
      <dgm:prSet custT="1"/>
      <dgm:spPr/>
      <dgm:t>
        <a:bodyPr/>
        <a:lstStyle/>
        <a:p>
          <a:r>
            <a:rPr lang="en-US" sz="1600" dirty="0">
              <a:latin typeface="Aptos" panose="020B0004020202020204" pitchFamily="34" charset="0"/>
            </a:rPr>
            <a:t>See SHIP Info sheet for key data </a:t>
          </a:r>
        </a:p>
      </dgm:t>
    </dgm:pt>
    <dgm:pt modelId="{719195EB-CE5A-4667-B2FC-DAC41A42A597}" type="parTrans" cxnId="{A31DAF2D-2744-4B9C-96DC-608668F5D3B1}">
      <dgm:prSet/>
      <dgm:spPr/>
      <dgm:t>
        <a:bodyPr/>
        <a:lstStyle/>
        <a:p>
          <a:endParaRPr lang="en-US"/>
        </a:p>
      </dgm:t>
    </dgm:pt>
    <dgm:pt modelId="{A6F16BD5-6CA2-482D-A496-F7720F9B2B08}" type="sibTrans" cxnId="{A31DAF2D-2744-4B9C-96DC-608668F5D3B1}">
      <dgm:prSet/>
      <dgm:spPr/>
      <dgm:t>
        <a:bodyPr/>
        <a:lstStyle/>
        <a:p>
          <a:endParaRPr lang="en-US"/>
        </a:p>
      </dgm:t>
    </dgm:pt>
    <dgm:pt modelId="{2EB17AF7-7C41-4E7D-9E14-1D975B52D1B5}">
      <dgm:prSet custT="1"/>
      <dgm:spPr/>
      <dgm:t>
        <a:bodyPr/>
        <a:lstStyle/>
        <a:p>
          <a:r>
            <a:rPr lang="en-US" sz="1600" dirty="0">
              <a:latin typeface="Aptos" panose="020B0004020202020204" pitchFamily="34" charset="0"/>
            </a:rPr>
            <a:t>DFFH reporting provided through SHIP data</a:t>
          </a:r>
        </a:p>
      </dgm:t>
    </dgm:pt>
    <dgm:pt modelId="{9B35AC32-F3A1-4121-9955-17F077DC2636}" type="parTrans" cxnId="{C519FC89-83DF-44CA-B3BC-FC771EF94047}">
      <dgm:prSet/>
      <dgm:spPr/>
      <dgm:t>
        <a:bodyPr/>
        <a:lstStyle/>
        <a:p>
          <a:endParaRPr lang="en-US"/>
        </a:p>
      </dgm:t>
    </dgm:pt>
    <dgm:pt modelId="{075EF335-516F-4E61-A3A1-AC3EE7ED6451}" type="sibTrans" cxnId="{C519FC89-83DF-44CA-B3BC-FC771EF94047}">
      <dgm:prSet/>
      <dgm:spPr/>
      <dgm:t>
        <a:bodyPr/>
        <a:lstStyle/>
        <a:p>
          <a:endParaRPr lang="en-US"/>
        </a:p>
      </dgm:t>
    </dgm:pt>
    <dgm:pt modelId="{8AD8BB5B-1B74-44E9-8CDC-B4223FA5B8FD}" type="pres">
      <dgm:prSet presAssocID="{FD5814B6-4841-42B2-A257-EB441A6044D9}" presName="hierChild1" presStyleCnt="0">
        <dgm:presLayoutVars>
          <dgm:chPref val="1"/>
          <dgm:dir/>
          <dgm:animOne val="branch"/>
          <dgm:animLvl val="lvl"/>
          <dgm:resizeHandles/>
        </dgm:presLayoutVars>
      </dgm:prSet>
      <dgm:spPr/>
    </dgm:pt>
    <dgm:pt modelId="{815833E9-AAB3-431F-8E1B-40919E578E29}" type="pres">
      <dgm:prSet presAssocID="{94091DBD-5739-4DC4-B1A0-6717986195D3}" presName="hierRoot1" presStyleCnt="0"/>
      <dgm:spPr/>
    </dgm:pt>
    <dgm:pt modelId="{0AC8EEE4-198F-44CD-A9E4-4C2EF14BC628}" type="pres">
      <dgm:prSet presAssocID="{94091DBD-5739-4DC4-B1A0-6717986195D3}" presName="composite" presStyleCnt="0"/>
      <dgm:spPr/>
    </dgm:pt>
    <dgm:pt modelId="{99393664-E74B-442C-BDAC-3A71A5426C2D}" type="pres">
      <dgm:prSet presAssocID="{94091DBD-5739-4DC4-B1A0-6717986195D3}" presName="background" presStyleLbl="node0" presStyleIdx="0" presStyleCnt="3"/>
      <dgm:spPr/>
    </dgm:pt>
    <dgm:pt modelId="{E18555CF-6998-4B61-926F-DE64F4D0F508}" type="pres">
      <dgm:prSet presAssocID="{94091DBD-5739-4DC4-B1A0-6717986195D3}" presName="text" presStyleLbl="fgAcc0" presStyleIdx="0" presStyleCnt="3" custScaleX="118989" custScaleY="241607" custLinFactNeighborX="2741" custLinFactNeighborY="-56756">
        <dgm:presLayoutVars>
          <dgm:chPref val="3"/>
        </dgm:presLayoutVars>
      </dgm:prSet>
      <dgm:spPr/>
    </dgm:pt>
    <dgm:pt modelId="{53BDEEC6-5E9C-4250-9BE6-1492486C8EF6}" type="pres">
      <dgm:prSet presAssocID="{94091DBD-5739-4DC4-B1A0-6717986195D3}" presName="hierChild2" presStyleCnt="0"/>
      <dgm:spPr/>
    </dgm:pt>
    <dgm:pt modelId="{A59D3676-372D-41C3-ACB5-C5A015690B26}" type="pres">
      <dgm:prSet presAssocID="{E27D298A-36F0-45B2-8B2C-45C040775B5F}" presName="hierRoot1" presStyleCnt="0"/>
      <dgm:spPr/>
    </dgm:pt>
    <dgm:pt modelId="{F96E7C5C-356A-4913-A7A2-4D0BAF9FE49C}" type="pres">
      <dgm:prSet presAssocID="{E27D298A-36F0-45B2-8B2C-45C040775B5F}" presName="composite" presStyleCnt="0"/>
      <dgm:spPr/>
    </dgm:pt>
    <dgm:pt modelId="{4620D50F-934E-4FC4-BBC1-D43EC3637475}" type="pres">
      <dgm:prSet presAssocID="{E27D298A-36F0-45B2-8B2C-45C040775B5F}" presName="background" presStyleLbl="node0" presStyleIdx="1" presStyleCnt="3"/>
      <dgm:spPr/>
    </dgm:pt>
    <dgm:pt modelId="{F3693FB2-3CB5-46AC-87FE-D3F909B35345}" type="pres">
      <dgm:prSet presAssocID="{E27D298A-36F0-45B2-8B2C-45C040775B5F}" presName="text" presStyleLbl="fgAcc0" presStyleIdx="1" presStyleCnt="3" custScaleX="108047" custScaleY="258033" custLinFactNeighborX="-6024" custLinFactNeighborY="-45875">
        <dgm:presLayoutVars>
          <dgm:chPref val="3"/>
        </dgm:presLayoutVars>
      </dgm:prSet>
      <dgm:spPr/>
    </dgm:pt>
    <dgm:pt modelId="{2549B725-53F0-4F2F-9A99-DA58207A75CE}" type="pres">
      <dgm:prSet presAssocID="{E27D298A-36F0-45B2-8B2C-45C040775B5F}" presName="hierChild2" presStyleCnt="0"/>
      <dgm:spPr/>
    </dgm:pt>
    <dgm:pt modelId="{F1A54F4A-E290-4097-A96D-DF31772BB753}" type="pres">
      <dgm:prSet presAssocID="{39755522-2417-495A-BA3C-D3B8E4AA3C1D}" presName="hierRoot1" presStyleCnt="0"/>
      <dgm:spPr/>
    </dgm:pt>
    <dgm:pt modelId="{D050EDCE-B0D2-4EB6-8465-8DE32498FCD8}" type="pres">
      <dgm:prSet presAssocID="{39755522-2417-495A-BA3C-D3B8E4AA3C1D}" presName="composite" presStyleCnt="0"/>
      <dgm:spPr/>
    </dgm:pt>
    <dgm:pt modelId="{F2095B4F-9E1E-47D9-B3CF-EB1C3F52C09A}" type="pres">
      <dgm:prSet presAssocID="{39755522-2417-495A-BA3C-D3B8E4AA3C1D}" presName="background" presStyleLbl="node0" presStyleIdx="2" presStyleCnt="3"/>
      <dgm:spPr/>
    </dgm:pt>
    <dgm:pt modelId="{7E68345D-6E47-4538-943D-FAB5519FF90E}" type="pres">
      <dgm:prSet presAssocID="{39755522-2417-495A-BA3C-D3B8E4AA3C1D}" presName="text" presStyleLbl="fgAcc0" presStyleIdx="2" presStyleCnt="3" custScaleX="180538" custScaleY="128449" custLinFactNeighborX="-19278" custLinFactNeighborY="-30810">
        <dgm:presLayoutVars>
          <dgm:chPref val="3"/>
        </dgm:presLayoutVars>
      </dgm:prSet>
      <dgm:spPr/>
    </dgm:pt>
    <dgm:pt modelId="{FD4557EE-911C-471C-9DD3-F11C6705D64F}" type="pres">
      <dgm:prSet presAssocID="{39755522-2417-495A-BA3C-D3B8E4AA3C1D}" presName="hierChild2" presStyleCnt="0"/>
      <dgm:spPr/>
    </dgm:pt>
    <dgm:pt modelId="{FAC7980E-0F88-42A7-8B61-5AA2E7E9BB73}" type="pres">
      <dgm:prSet presAssocID="{719195EB-CE5A-4667-B2FC-DAC41A42A597}" presName="Name10" presStyleLbl="parChTrans1D2" presStyleIdx="0" presStyleCnt="2"/>
      <dgm:spPr/>
    </dgm:pt>
    <dgm:pt modelId="{E46EC8CD-8E88-4AB3-82CB-8106A3481F8F}" type="pres">
      <dgm:prSet presAssocID="{31BB05DA-F398-4338-A362-7F850F9A8F1C}" presName="hierRoot2" presStyleCnt="0"/>
      <dgm:spPr/>
    </dgm:pt>
    <dgm:pt modelId="{9C0AFB9E-AD8E-45FF-A52B-3E9C0F16DBCE}" type="pres">
      <dgm:prSet presAssocID="{31BB05DA-F398-4338-A362-7F850F9A8F1C}" presName="composite2" presStyleCnt="0"/>
      <dgm:spPr/>
    </dgm:pt>
    <dgm:pt modelId="{58EB1217-DDFA-409C-BF79-60FA37CD6BB0}" type="pres">
      <dgm:prSet presAssocID="{31BB05DA-F398-4338-A362-7F850F9A8F1C}" presName="background2" presStyleLbl="node2" presStyleIdx="0" presStyleCnt="2"/>
      <dgm:spPr/>
    </dgm:pt>
    <dgm:pt modelId="{8F2C7D1A-F1B6-420C-945E-5048D1701FE1}" type="pres">
      <dgm:prSet presAssocID="{31BB05DA-F398-4338-A362-7F850F9A8F1C}" presName="text2" presStyleLbl="fgAcc2" presStyleIdx="0" presStyleCnt="2" custScaleX="93950" custScaleY="144719">
        <dgm:presLayoutVars>
          <dgm:chPref val="3"/>
        </dgm:presLayoutVars>
      </dgm:prSet>
      <dgm:spPr/>
    </dgm:pt>
    <dgm:pt modelId="{93BBAF2C-78E9-4D53-9809-AE5C43832A08}" type="pres">
      <dgm:prSet presAssocID="{31BB05DA-F398-4338-A362-7F850F9A8F1C}" presName="hierChild3" presStyleCnt="0"/>
      <dgm:spPr/>
    </dgm:pt>
    <dgm:pt modelId="{326912B3-372A-4CB9-8071-D6941CA25A7B}" type="pres">
      <dgm:prSet presAssocID="{9B35AC32-F3A1-4121-9955-17F077DC2636}" presName="Name10" presStyleLbl="parChTrans1D2" presStyleIdx="1" presStyleCnt="2"/>
      <dgm:spPr/>
    </dgm:pt>
    <dgm:pt modelId="{2AB448F1-B40D-4AEB-9D0D-33DCD7D36F3B}" type="pres">
      <dgm:prSet presAssocID="{2EB17AF7-7C41-4E7D-9E14-1D975B52D1B5}" presName="hierRoot2" presStyleCnt="0"/>
      <dgm:spPr/>
    </dgm:pt>
    <dgm:pt modelId="{D1754F78-A8CA-4374-A0EB-A292E2EDB1F9}" type="pres">
      <dgm:prSet presAssocID="{2EB17AF7-7C41-4E7D-9E14-1D975B52D1B5}" presName="composite2" presStyleCnt="0"/>
      <dgm:spPr/>
    </dgm:pt>
    <dgm:pt modelId="{7ED33285-1AA7-4087-827D-F1E0046E9377}" type="pres">
      <dgm:prSet presAssocID="{2EB17AF7-7C41-4E7D-9E14-1D975B52D1B5}" presName="background2" presStyleLbl="node2" presStyleIdx="1" presStyleCnt="2"/>
      <dgm:spPr/>
    </dgm:pt>
    <dgm:pt modelId="{6B1EE91D-FCAC-4C93-A0C7-2D9B60D7F3EF}" type="pres">
      <dgm:prSet presAssocID="{2EB17AF7-7C41-4E7D-9E14-1D975B52D1B5}" presName="text2" presStyleLbl="fgAcc2" presStyleIdx="1" presStyleCnt="2" custScaleX="100262" custScaleY="182187">
        <dgm:presLayoutVars>
          <dgm:chPref val="3"/>
        </dgm:presLayoutVars>
      </dgm:prSet>
      <dgm:spPr/>
    </dgm:pt>
    <dgm:pt modelId="{75726093-E91D-4CE7-9F1B-65A145E86891}" type="pres">
      <dgm:prSet presAssocID="{2EB17AF7-7C41-4E7D-9E14-1D975B52D1B5}" presName="hierChild3" presStyleCnt="0"/>
      <dgm:spPr/>
    </dgm:pt>
  </dgm:ptLst>
  <dgm:cxnLst>
    <dgm:cxn modelId="{BE983F02-59D0-4CB8-BE4B-8A07FE70F50D}" type="presOf" srcId="{94091DBD-5739-4DC4-B1A0-6717986195D3}" destId="{E18555CF-6998-4B61-926F-DE64F4D0F508}" srcOrd="0" destOrd="0" presId="urn:microsoft.com/office/officeart/2005/8/layout/hierarchy1"/>
    <dgm:cxn modelId="{6F550011-46A0-4B3D-8F91-44761AD2C43A}" type="presOf" srcId="{FD5814B6-4841-42B2-A257-EB441A6044D9}" destId="{8AD8BB5B-1B74-44E9-8CDC-B4223FA5B8FD}" srcOrd="0" destOrd="0" presId="urn:microsoft.com/office/officeart/2005/8/layout/hierarchy1"/>
    <dgm:cxn modelId="{A31DAF2D-2744-4B9C-96DC-608668F5D3B1}" srcId="{39755522-2417-495A-BA3C-D3B8E4AA3C1D}" destId="{31BB05DA-F398-4338-A362-7F850F9A8F1C}" srcOrd="0" destOrd="0" parTransId="{719195EB-CE5A-4667-B2FC-DAC41A42A597}" sibTransId="{A6F16BD5-6CA2-482D-A496-F7720F9B2B08}"/>
    <dgm:cxn modelId="{F58BC466-C61A-4D8E-86FF-C8D1B72DA23A}" type="presOf" srcId="{31BB05DA-F398-4338-A362-7F850F9A8F1C}" destId="{8F2C7D1A-F1B6-420C-945E-5048D1701FE1}" srcOrd="0" destOrd="0" presId="urn:microsoft.com/office/officeart/2005/8/layout/hierarchy1"/>
    <dgm:cxn modelId="{5D49EF6A-7C4B-4B4E-B9BA-4E5793C9E2CF}" type="presOf" srcId="{E27D298A-36F0-45B2-8B2C-45C040775B5F}" destId="{F3693FB2-3CB5-46AC-87FE-D3F909B35345}" srcOrd="0" destOrd="0" presId="urn:microsoft.com/office/officeart/2005/8/layout/hierarchy1"/>
    <dgm:cxn modelId="{14B89A88-7D67-4D08-BE32-18CE2B42AA5F}" srcId="{FD5814B6-4841-42B2-A257-EB441A6044D9}" destId="{E27D298A-36F0-45B2-8B2C-45C040775B5F}" srcOrd="1" destOrd="0" parTransId="{AFC579DF-868B-4A64-BF79-DFE7C83A9AFF}" sibTransId="{0AFC0B23-3A17-416D-BBDC-9BB064F86DBD}"/>
    <dgm:cxn modelId="{C519FC89-83DF-44CA-B3BC-FC771EF94047}" srcId="{39755522-2417-495A-BA3C-D3B8E4AA3C1D}" destId="{2EB17AF7-7C41-4E7D-9E14-1D975B52D1B5}" srcOrd="1" destOrd="0" parTransId="{9B35AC32-F3A1-4121-9955-17F077DC2636}" sibTransId="{075EF335-516F-4E61-A3A1-AC3EE7ED6451}"/>
    <dgm:cxn modelId="{67708B91-779A-4D40-B939-2FF48F9B499D}" srcId="{FD5814B6-4841-42B2-A257-EB441A6044D9}" destId="{39755522-2417-495A-BA3C-D3B8E4AA3C1D}" srcOrd="2" destOrd="0" parTransId="{43752D65-8F9B-4E9F-A009-AB19DF629E28}" sibTransId="{3948AFA4-37CF-4F69-A5DC-FD8D2E4B9B62}"/>
    <dgm:cxn modelId="{3E53DCB2-4A66-4B31-8A00-9094A6886D68}" type="presOf" srcId="{719195EB-CE5A-4667-B2FC-DAC41A42A597}" destId="{FAC7980E-0F88-42A7-8B61-5AA2E7E9BB73}" srcOrd="0" destOrd="0" presId="urn:microsoft.com/office/officeart/2005/8/layout/hierarchy1"/>
    <dgm:cxn modelId="{A664EBC1-75C6-4475-8E1C-D61A296080D7}" type="presOf" srcId="{39755522-2417-495A-BA3C-D3B8E4AA3C1D}" destId="{7E68345D-6E47-4538-943D-FAB5519FF90E}" srcOrd="0" destOrd="0" presId="urn:microsoft.com/office/officeart/2005/8/layout/hierarchy1"/>
    <dgm:cxn modelId="{904BEAE1-71AC-4532-AA70-A7B140B16464}" type="presOf" srcId="{2EB17AF7-7C41-4E7D-9E14-1D975B52D1B5}" destId="{6B1EE91D-FCAC-4C93-A0C7-2D9B60D7F3EF}" srcOrd="0" destOrd="0" presId="urn:microsoft.com/office/officeart/2005/8/layout/hierarchy1"/>
    <dgm:cxn modelId="{14ABDDEE-894F-4B23-B77D-28BF8E8D2B36}" srcId="{FD5814B6-4841-42B2-A257-EB441A6044D9}" destId="{94091DBD-5739-4DC4-B1A0-6717986195D3}" srcOrd="0" destOrd="0" parTransId="{F4322A9A-0602-4168-9EBC-21AC8222DBD8}" sibTransId="{DA3BDFCF-4AC8-44D7-9A4F-5771635D556C}"/>
    <dgm:cxn modelId="{C18256F1-3F7F-4094-A3A3-BCCB425DEDE0}" type="presOf" srcId="{9B35AC32-F3A1-4121-9955-17F077DC2636}" destId="{326912B3-372A-4CB9-8071-D6941CA25A7B}" srcOrd="0" destOrd="0" presId="urn:microsoft.com/office/officeart/2005/8/layout/hierarchy1"/>
    <dgm:cxn modelId="{0873FE07-332C-48BE-87C5-47FD049046F3}" type="presParOf" srcId="{8AD8BB5B-1B74-44E9-8CDC-B4223FA5B8FD}" destId="{815833E9-AAB3-431F-8E1B-40919E578E29}" srcOrd="0" destOrd="0" presId="urn:microsoft.com/office/officeart/2005/8/layout/hierarchy1"/>
    <dgm:cxn modelId="{2A1FAC2E-B7E3-407A-8C5C-7AD202BF8F65}" type="presParOf" srcId="{815833E9-AAB3-431F-8E1B-40919E578E29}" destId="{0AC8EEE4-198F-44CD-A9E4-4C2EF14BC628}" srcOrd="0" destOrd="0" presId="urn:microsoft.com/office/officeart/2005/8/layout/hierarchy1"/>
    <dgm:cxn modelId="{941F2DB7-00E2-443D-9E18-D313E0161C36}" type="presParOf" srcId="{0AC8EEE4-198F-44CD-A9E4-4C2EF14BC628}" destId="{99393664-E74B-442C-BDAC-3A71A5426C2D}" srcOrd="0" destOrd="0" presId="urn:microsoft.com/office/officeart/2005/8/layout/hierarchy1"/>
    <dgm:cxn modelId="{CA1CF99F-0433-4AF1-AD6A-EA9114F8A97E}" type="presParOf" srcId="{0AC8EEE4-198F-44CD-A9E4-4C2EF14BC628}" destId="{E18555CF-6998-4B61-926F-DE64F4D0F508}" srcOrd="1" destOrd="0" presId="urn:microsoft.com/office/officeart/2005/8/layout/hierarchy1"/>
    <dgm:cxn modelId="{52A86603-F4E8-4798-A8CA-9F2242DD3563}" type="presParOf" srcId="{815833E9-AAB3-431F-8E1B-40919E578E29}" destId="{53BDEEC6-5E9C-4250-9BE6-1492486C8EF6}" srcOrd="1" destOrd="0" presId="urn:microsoft.com/office/officeart/2005/8/layout/hierarchy1"/>
    <dgm:cxn modelId="{1DEDB28B-7DA9-4902-8EB0-8A5F601FDBBD}" type="presParOf" srcId="{8AD8BB5B-1B74-44E9-8CDC-B4223FA5B8FD}" destId="{A59D3676-372D-41C3-ACB5-C5A015690B26}" srcOrd="1" destOrd="0" presId="urn:microsoft.com/office/officeart/2005/8/layout/hierarchy1"/>
    <dgm:cxn modelId="{2C863DA9-EAE2-4761-98BA-2A71B1D4922C}" type="presParOf" srcId="{A59D3676-372D-41C3-ACB5-C5A015690B26}" destId="{F96E7C5C-356A-4913-A7A2-4D0BAF9FE49C}" srcOrd="0" destOrd="0" presId="urn:microsoft.com/office/officeart/2005/8/layout/hierarchy1"/>
    <dgm:cxn modelId="{EEA6CD6D-37D3-44AE-B26B-1B8B11C40EC9}" type="presParOf" srcId="{F96E7C5C-356A-4913-A7A2-4D0BAF9FE49C}" destId="{4620D50F-934E-4FC4-BBC1-D43EC3637475}" srcOrd="0" destOrd="0" presId="urn:microsoft.com/office/officeart/2005/8/layout/hierarchy1"/>
    <dgm:cxn modelId="{7C79BF34-32E8-4DDF-9F2D-5FEF8A0121F6}" type="presParOf" srcId="{F96E7C5C-356A-4913-A7A2-4D0BAF9FE49C}" destId="{F3693FB2-3CB5-46AC-87FE-D3F909B35345}" srcOrd="1" destOrd="0" presId="urn:microsoft.com/office/officeart/2005/8/layout/hierarchy1"/>
    <dgm:cxn modelId="{80D5F0A5-31E8-4604-93AE-278EB36AC8C6}" type="presParOf" srcId="{A59D3676-372D-41C3-ACB5-C5A015690B26}" destId="{2549B725-53F0-4F2F-9A99-DA58207A75CE}" srcOrd="1" destOrd="0" presId="urn:microsoft.com/office/officeart/2005/8/layout/hierarchy1"/>
    <dgm:cxn modelId="{F16D4D4B-6DC4-4598-84C6-541560568EF2}" type="presParOf" srcId="{8AD8BB5B-1B74-44E9-8CDC-B4223FA5B8FD}" destId="{F1A54F4A-E290-4097-A96D-DF31772BB753}" srcOrd="2" destOrd="0" presId="urn:microsoft.com/office/officeart/2005/8/layout/hierarchy1"/>
    <dgm:cxn modelId="{695927A1-B3EC-4D3A-B761-D3EF70FC6A75}" type="presParOf" srcId="{F1A54F4A-E290-4097-A96D-DF31772BB753}" destId="{D050EDCE-B0D2-4EB6-8465-8DE32498FCD8}" srcOrd="0" destOrd="0" presId="urn:microsoft.com/office/officeart/2005/8/layout/hierarchy1"/>
    <dgm:cxn modelId="{9B24F6F5-2761-4CF1-A98A-0A13170DB674}" type="presParOf" srcId="{D050EDCE-B0D2-4EB6-8465-8DE32498FCD8}" destId="{F2095B4F-9E1E-47D9-B3CF-EB1C3F52C09A}" srcOrd="0" destOrd="0" presId="urn:microsoft.com/office/officeart/2005/8/layout/hierarchy1"/>
    <dgm:cxn modelId="{792219D4-45F8-4996-9B7B-D4C8A5251D4D}" type="presParOf" srcId="{D050EDCE-B0D2-4EB6-8465-8DE32498FCD8}" destId="{7E68345D-6E47-4538-943D-FAB5519FF90E}" srcOrd="1" destOrd="0" presId="urn:microsoft.com/office/officeart/2005/8/layout/hierarchy1"/>
    <dgm:cxn modelId="{776E9E01-8FAC-4F64-B561-B0C947989495}" type="presParOf" srcId="{F1A54F4A-E290-4097-A96D-DF31772BB753}" destId="{FD4557EE-911C-471C-9DD3-F11C6705D64F}" srcOrd="1" destOrd="0" presId="urn:microsoft.com/office/officeart/2005/8/layout/hierarchy1"/>
    <dgm:cxn modelId="{B4BC5B4B-6F12-45A4-BC20-59F2C37E47A4}" type="presParOf" srcId="{FD4557EE-911C-471C-9DD3-F11C6705D64F}" destId="{FAC7980E-0F88-42A7-8B61-5AA2E7E9BB73}" srcOrd="0" destOrd="0" presId="urn:microsoft.com/office/officeart/2005/8/layout/hierarchy1"/>
    <dgm:cxn modelId="{6FB07B0D-4E2B-4F9D-BFBE-E7923FB6BF6F}" type="presParOf" srcId="{FD4557EE-911C-471C-9DD3-F11C6705D64F}" destId="{E46EC8CD-8E88-4AB3-82CB-8106A3481F8F}" srcOrd="1" destOrd="0" presId="urn:microsoft.com/office/officeart/2005/8/layout/hierarchy1"/>
    <dgm:cxn modelId="{FB1B3ECF-45EB-4717-8CFD-435067B53DD9}" type="presParOf" srcId="{E46EC8CD-8E88-4AB3-82CB-8106A3481F8F}" destId="{9C0AFB9E-AD8E-45FF-A52B-3E9C0F16DBCE}" srcOrd="0" destOrd="0" presId="urn:microsoft.com/office/officeart/2005/8/layout/hierarchy1"/>
    <dgm:cxn modelId="{91B5B170-5271-4649-8B39-225C2F9FBDCF}" type="presParOf" srcId="{9C0AFB9E-AD8E-45FF-A52B-3E9C0F16DBCE}" destId="{58EB1217-DDFA-409C-BF79-60FA37CD6BB0}" srcOrd="0" destOrd="0" presId="urn:microsoft.com/office/officeart/2005/8/layout/hierarchy1"/>
    <dgm:cxn modelId="{849772FB-5002-459C-9E3E-D056522A061A}" type="presParOf" srcId="{9C0AFB9E-AD8E-45FF-A52B-3E9C0F16DBCE}" destId="{8F2C7D1A-F1B6-420C-945E-5048D1701FE1}" srcOrd="1" destOrd="0" presId="urn:microsoft.com/office/officeart/2005/8/layout/hierarchy1"/>
    <dgm:cxn modelId="{74D079FA-1828-47D5-A508-E95888BDBF2F}" type="presParOf" srcId="{E46EC8CD-8E88-4AB3-82CB-8106A3481F8F}" destId="{93BBAF2C-78E9-4D53-9809-AE5C43832A08}" srcOrd="1" destOrd="0" presId="urn:microsoft.com/office/officeart/2005/8/layout/hierarchy1"/>
    <dgm:cxn modelId="{C23EB878-9FDF-407D-B23D-524320CE9A5A}" type="presParOf" srcId="{FD4557EE-911C-471C-9DD3-F11C6705D64F}" destId="{326912B3-372A-4CB9-8071-D6941CA25A7B}" srcOrd="2" destOrd="0" presId="urn:microsoft.com/office/officeart/2005/8/layout/hierarchy1"/>
    <dgm:cxn modelId="{95F24E47-7343-446A-AF48-AE4D457D48C2}" type="presParOf" srcId="{FD4557EE-911C-471C-9DD3-F11C6705D64F}" destId="{2AB448F1-B40D-4AEB-9D0D-33DCD7D36F3B}" srcOrd="3" destOrd="0" presId="urn:microsoft.com/office/officeart/2005/8/layout/hierarchy1"/>
    <dgm:cxn modelId="{48509DBA-F23D-44C0-9616-68181EBC5E32}" type="presParOf" srcId="{2AB448F1-B40D-4AEB-9D0D-33DCD7D36F3B}" destId="{D1754F78-A8CA-4374-A0EB-A292E2EDB1F9}" srcOrd="0" destOrd="0" presId="urn:microsoft.com/office/officeart/2005/8/layout/hierarchy1"/>
    <dgm:cxn modelId="{2ABE9C1F-0CDB-40F0-B269-9D8D2B9035D7}" type="presParOf" srcId="{D1754F78-A8CA-4374-A0EB-A292E2EDB1F9}" destId="{7ED33285-1AA7-4087-827D-F1E0046E9377}" srcOrd="0" destOrd="0" presId="urn:microsoft.com/office/officeart/2005/8/layout/hierarchy1"/>
    <dgm:cxn modelId="{DB8FB4CD-737C-43F3-B0DE-356D183EAB2A}" type="presParOf" srcId="{D1754F78-A8CA-4374-A0EB-A292E2EDB1F9}" destId="{6B1EE91D-FCAC-4C93-A0C7-2D9B60D7F3EF}" srcOrd="1" destOrd="0" presId="urn:microsoft.com/office/officeart/2005/8/layout/hierarchy1"/>
    <dgm:cxn modelId="{505CC0FC-9F51-4B94-BFF8-1AFDD5FB6DEC}" type="presParOf" srcId="{2AB448F1-B40D-4AEB-9D0D-33DCD7D36F3B}" destId="{75726093-E91D-4CE7-9F1B-65A145E86891}" srcOrd="1" destOrd="0" presId="urn:microsoft.com/office/officeart/2005/8/layout/hierarchy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C2BBA-9B88-4E55-A914-E5841984FB68}">
      <dsp:nvSpPr>
        <dsp:cNvPr id="0" name=""/>
        <dsp:cNvSpPr/>
      </dsp:nvSpPr>
      <dsp:spPr>
        <a:xfrm>
          <a:off x="569528" y="209173"/>
          <a:ext cx="671572" cy="6715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E05E93-8374-4048-85F4-B1DA55163B1B}">
      <dsp:nvSpPr>
        <dsp:cNvPr id="0" name=""/>
        <dsp:cNvSpPr/>
      </dsp:nvSpPr>
      <dsp:spPr>
        <a:xfrm>
          <a:off x="159123" y="1245591"/>
          <a:ext cx="1492382" cy="1395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All programs are voluntary</a:t>
          </a:r>
        </a:p>
      </dsp:txBody>
      <dsp:txXfrm>
        <a:off x="159123" y="1245591"/>
        <a:ext cx="1492382" cy="1395611"/>
      </dsp:txXfrm>
    </dsp:sp>
    <dsp:sp modelId="{8D541BEF-FB4F-4EED-870E-B0D85364B07A}">
      <dsp:nvSpPr>
        <dsp:cNvPr id="0" name=""/>
        <dsp:cNvSpPr/>
      </dsp:nvSpPr>
      <dsp:spPr>
        <a:xfrm>
          <a:off x="2323078" y="209173"/>
          <a:ext cx="671572" cy="6715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FE66EA-2AFA-461B-AE75-EB9CDEAF661B}">
      <dsp:nvSpPr>
        <dsp:cNvPr id="0" name=""/>
        <dsp:cNvSpPr/>
      </dsp:nvSpPr>
      <dsp:spPr>
        <a:xfrm>
          <a:off x="1912673" y="1245591"/>
          <a:ext cx="1492382" cy="1395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0" kern="1200" dirty="0"/>
            <a:t>Consumers choose geographic area and programs</a:t>
          </a:r>
        </a:p>
      </dsp:txBody>
      <dsp:txXfrm>
        <a:off x="1912673" y="1245591"/>
        <a:ext cx="1492382" cy="1395611"/>
      </dsp:txXfrm>
    </dsp:sp>
    <dsp:sp modelId="{700E8579-018F-46F9-B7B9-E5427B4C5BFD}">
      <dsp:nvSpPr>
        <dsp:cNvPr id="0" name=""/>
        <dsp:cNvSpPr/>
      </dsp:nvSpPr>
      <dsp:spPr>
        <a:xfrm>
          <a:off x="4076628" y="209173"/>
          <a:ext cx="671572" cy="6715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9A789F-C179-4C6D-91FA-39A99C51C44C}">
      <dsp:nvSpPr>
        <dsp:cNvPr id="0" name=""/>
        <dsp:cNvSpPr/>
      </dsp:nvSpPr>
      <dsp:spPr>
        <a:xfrm>
          <a:off x="3666222" y="1245591"/>
          <a:ext cx="1492382" cy="1395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Consumer charter guides client rights and responsibilities</a:t>
          </a:r>
        </a:p>
      </dsp:txBody>
      <dsp:txXfrm>
        <a:off x="3666222" y="1245591"/>
        <a:ext cx="1492382" cy="1395611"/>
      </dsp:txXfrm>
    </dsp:sp>
    <dsp:sp modelId="{1A2D5A77-AB84-4C26-90D3-F6C3300E707C}">
      <dsp:nvSpPr>
        <dsp:cNvPr id="0" name=""/>
        <dsp:cNvSpPr/>
      </dsp:nvSpPr>
      <dsp:spPr>
        <a:xfrm>
          <a:off x="5641190" y="2057004"/>
          <a:ext cx="671572" cy="6715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4D09E0-9E15-4119-9AF4-4E35435DBB02}">
      <dsp:nvSpPr>
        <dsp:cNvPr id="0" name=""/>
        <dsp:cNvSpPr/>
      </dsp:nvSpPr>
      <dsp:spPr>
        <a:xfrm>
          <a:off x="5302247" y="2809429"/>
          <a:ext cx="1492382" cy="1395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0" kern="1200" dirty="0"/>
            <a:t>Consumers consent to transfer of information across the homelessness system</a:t>
          </a:r>
        </a:p>
      </dsp:txBody>
      <dsp:txXfrm>
        <a:off x="5302247" y="2809429"/>
        <a:ext cx="1492382" cy="1395611"/>
      </dsp:txXfrm>
    </dsp:sp>
    <dsp:sp modelId="{FB37C9A7-4C07-461D-B151-4DCEA0FE8D7C}">
      <dsp:nvSpPr>
        <dsp:cNvPr id="0" name=""/>
        <dsp:cNvSpPr/>
      </dsp:nvSpPr>
      <dsp:spPr>
        <a:xfrm>
          <a:off x="698471" y="2863463"/>
          <a:ext cx="671572" cy="67157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0F5D80-4E8D-453E-A30F-4CED46AFCAFD}">
      <dsp:nvSpPr>
        <dsp:cNvPr id="0" name=""/>
        <dsp:cNvSpPr/>
      </dsp:nvSpPr>
      <dsp:spPr>
        <a:xfrm>
          <a:off x="437072" y="3850292"/>
          <a:ext cx="1492382" cy="1395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Consumers can identify if there are services that they don’t want to be referred to</a:t>
          </a:r>
        </a:p>
      </dsp:txBody>
      <dsp:txXfrm>
        <a:off x="437072" y="3850292"/>
        <a:ext cx="1492382" cy="1395611"/>
      </dsp:txXfrm>
    </dsp:sp>
    <dsp:sp modelId="{DD6581B7-8052-41BA-B125-9A7423032C8F}">
      <dsp:nvSpPr>
        <dsp:cNvPr id="0" name=""/>
        <dsp:cNvSpPr/>
      </dsp:nvSpPr>
      <dsp:spPr>
        <a:xfrm>
          <a:off x="3126393" y="2876511"/>
          <a:ext cx="671572" cy="67157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3A0EC1-FB38-4AB8-846B-4F8CA3982109}">
      <dsp:nvSpPr>
        <dsp:cNvPr id="0" name=""/>
        <dsp:cNvSpPr/>
      </dsp:nvSpPr>
      <dsp:spPr>
        <a:xfrm>
          <a:off x="2643261" y="3875860"/>
          <a:ext cx="1881491" cy="1395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Network collects and responds to consumer feedback</a:t>
          </a:r>
          <a:r>
            <a:rPr lang="en-US" sz="1600" kern="1200" dirty="0"/>
            <a:t>.</a:t>
          </a:r>
        </a:p>
      </dsp:txBody>
      <dsp:txXfrm>
        <a:off x="2643261" y="3875860"/>
        <a:ext cx="1881491" cy="13956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4EB3D-2029-4F00-BB89-F73D47E752ED}">
      <dsp:nvSpPr>
        <dsp:cNvPr id="0" name=""/>
        <dsp:cNvSpPr/>
      </dsp:nvSpPr>
      <dsp:spPr>
        <a:xfrm>
          <a:off x="0" y="0"/>
          <a:ext cx="6397670" cy="3538697"/>
        </a:xfrm>
        <a:prstGeom prst="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AU" sz="3000" b="1" kern="1200" dirty="0">
              <a:solidFill>
                <a:schemeClr val="tx1"/>
              </a:solidFill>
            </a:rPr>
            <a:t>Women experiencing homelessness reported: </a:t>
          </a:r>
          <a:endParaRPr lang="en-US" sz="3000" kern="1200" dirty="0">
            <a:solidFill>
              <a:schemeClr val="tx1"/>
            </a:solidFill>
          </a:endParaRPr>
        </a:p>
        <a:p>
          <a:pPr marL="228600" lvl="1" indent="-228600" algn="l" defTabSz="1022350">
            <a:lnSpc>
              <a:spcPct val="90000"/>
            </a:lnSpc>
            <a:spcBef>
              <a:spcPct val="0"/>
            </a:spcBef>
            <a:spcAft>
              <a:spcPct val="15000"/>
            </a:spcAft>
            <a:buChar char="•"/>
          </a:pPr>
          <a:r>
            <a:rPr lang="en-AU" sz="2300" kern="1200" dirty="0">
              <a:solidFill>
                <a:schemeClr val="tx1"/>
              </a:solidFill>
              <a:latin typeface="Aptos" panose="020B0004020202020204" pitchFamily="34" charset="0"/>
            </a:rPr>
            <a:t>deterioration in their mental health</a:t>
          </a:r>
          <a:endParaRPr lang="en-US" sz="2300" kern="1200" dirty="0">
            <a:solidFill>
              <a:schemeClr val="tx1"/>
            </a:solidFill>
            <a:latin typeface="Aptos" panose="020B0004020202020204" pitchFamily="34" charset="0"/>
          </a:endParaRPr>
        </a:p>
        <a:p>
          <a:pPr marL="228600" lvl="1" indent="-228600" algn="l" defTabSz="1022350">
            <a:lnSpc>
              <a:spcPct val="90000"/>
            </a:lnSpc>
            <a:spcBef>
              <a:spcPct val="0"/>
            </a:spcBef>
            <a:spcAft>
              <a:spcPct val="15000"/>
            </a:spcAft>
            <a:buChar char="•"/>
          </a:pPr>
          <a:r>
            <a:rPr lang="en-AU" sz="2300" kern="1200" dirty="0">
              <a:solidFill>
                <a:schemeClr val="tx1"/>
              </a:solidFill>
              <a:latin typeface="Aptos" panose="020B0004020202020204" pitchFamily="34" charset="0"/>
            </a:rPr>
            <a:t>worry about their children</a:t>
          </a:r>
          <a:endParaRPr lang="en-US" sz="2300" kern="1200" dirty="0">
            <a:solidFill>
              <a:schemeClr val="tx1"/>
            </a:solidFill>
            <a:latin typeface="Aptos" panose="020B0004020202020204" pitchFamily="34" charset="0"/>
          </a:endParaRPr>
        </a:p>
        <a:p>
          <a:pPr marL="228600" lvl="1" indent="-228600" algn="l" defTabSz="1022350">
            <a:lnSpc>
              <a:spcPct val="90000"/>
            </a:lnSpc>
            <a:spcBef>
              <a:spcPct val="0"/>
            </a:spcBef>
            <a:spcAft>
              <a:spcPct val="15000"/>
            </a:spcAft>
            <a:buChar char="•"/>
          </a:pPr>
          <a:r>
            <a:rPr lang="en-AU" sz="2300" kern="1200" dirty="0">
              <a:solidFill>
                <a:schemeClr val="tx1"/>
              </a:solidFill>
              <a:latin typeface="Aptos" panose="020B0004020202020204" pitchFamily="34" charset="0"/>
            </a:rPr>
            <a:t>family breakdown</a:t>
          </a:r>
          <a:endParaRPr lang="en-US" sz="2300" kern="1200" dirty="0">
            <a:solidFill>
              <a:schemeClr val="tx1"/>
            </a:solidFill>
            <a:latin typeface="Aptos" panose="020B0004020202020204" pitchFamily="34" charset="0"/>
          </a:endParaRPr>
        </a:p>
        <a:p>
          <a:pPr marL="228600" lvl="1" indent="-228600" algn="l" defTabSz="1022350">
            <a:lnSpc>
              <a:spcPct val="90000"/>
            </a:lnSpc>
            <a:spcBef>
              <a:spcPct val="0"/>
            </a:spcBef>
            <a:spcAft>
              <a:spcPct val="15000"/>
            </a:spcAft>
            <a:buChar char="•"/>
          </a:pPr>
          <a:r>
            <a:rPr lang="en-AU" sz="2300" kern="1200" dirty="0">
              <a:solidFill>
                <a:schemeClr val="tx1"/>
              </a:solidFill>
              <a:latin typeface="Aptos" panose="020B0004020202020204" pitchFamily="34" charset="0"/>
            </a:rPr>
            <a:t>being raped whilst homeless </a:t>
          </a:r>
          <a:endParaRPr lang="en-US" sz="2300" kern="1200" dirty="0">
            <a:solidFill>
              <a:schemeClr val="tx1"/>
            </a:solidFill>
            <a:latin typeface="Aptos" panose="020B0004020202020204" pitchFamily="34" charset="0"/>
          </a:endParaRPr>
        </a:p>
        <a:p>
          <a:pPr marL="228600" lvl="1" indent="-228600" algn="l" defTabSz="1022350">
            <a:lnSpc>
              <a:spcPct val="90000"/>
            </a:lnSpc>
            <a:spcBef>
              <a:spcPct val="0"/>
            </a:spcBef>
            <a:spcAft>
              <a:spcPct val="15000"/>
            </a:spcAft>
            <a:buChar char="•"/>
          </a:pPr>
          <a:r>
            <a:rPr lang="en-AU" sz="2300" kern="1200" dirty="0">
              <a:solidFill>
                <a:schemeClr val="tx1"/>
              </a:solidFill>
              <a:latin typeface="Aptos" panose="020B0004020202020204" pitchFamily="34" charset="0"/>
            </a:rPr>
            <a:t>being scared, unsafe, despairing, and </a:t>
          </a:r>
          <a:endParaRPr lang="en-US" sz="2300" kern="1200" dirty="0">
            <a:solidFill>
              <a:schemeClr val="tx1"/>
            </a:solidFill>
            <a:latin typeface="Aptos" panose="020B0004020202020204" pitchFamily="34" charset="0"/>
          </a:endParaRPr>
        </a:p>
        <a:p>
          <a:pPr marL="228600" lvl="1" indent="-228600" algn="l" defTabSz="1022350">
            <a:lnSpc>
              <a:spcPct val="90000"/>
            </a:lnSpc>
            <a:spcBef>
              <a:spcPct val="0"/>
            </a:spcBef>
            <a:spcAft>
              <a:spcPct val="15000"/>
            </a:spcAft>
            <a:buChar char="•"/>
          </a:pPr>
          <a:r>
            <a:rPr lang="en-AU" sz="2300" kern="1200" dirty="0">
              <a:solidFill>
                <a:schemeClr val="tx1"/>
              </a:solidFill>
              <a:latin typeface="Aptos" panose="020B0004020202020204" pitchFamily="34" charset="0"/>
            </a:rPr>
            <a:t>loneliness</a:t>
          </a:r>
          <a:r>
            <a:rPr lang="en-AU" sz="2300" kern="1200" dirty="0">
              <a:latin typeface="Aptos" panose="020B0004020202020204" pitchFamily="34" charset="0"/>
            </a:rPr>
            <a:t>.</a:t>
          </a:r>
          <a:r>
            <a:rPr lang="en-AU" sz="2300" kern="1200" dirty="0"/>
            <a:t>	</a:t>
          </a:r>
          <a:endParaRPr lang="en-US" sz="2300" kern="1200" dirty="0"/>
        </a:p>
      </dsp:txBody>
      <dsp:txXfrm>
        <a:off x="0" y="0"/>
        <a:ext cx="6397670" cy="35386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04AF7-57A9-46DF-A388-CE286866C47D}">
      <dsp:nvSpPr>
        <dsp:cNvPr id="0" name=""/>
        <dsp:cNvSpPr/>
      </dsp:nvSpPr>
      <dsp:spPr>
        <a:xfrm rot="5400000">
          <a:off x="4250966" y="-2248720"/>
          <a:ext cx="1001403" cy="5498844"/>
        </a:xfrm>
        <a:prstGeom prst="round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1066800">
            <a:lnSpc>
              <a:spcPct val="90000"/>
            </a:lnSpc>
            <a:spcBef>
              <a:spcPct val="0"/>
            </a:spcBef>
            <a:spcAft>
              <a:spcPct val="15000"/>
            </a:spcAft>
            <a:buFont typeface="Arial" panose="020B0604020202020204" pitchFamily="34" charset="0"/>
            <a:buChar char="•"/>
          </a:pPr>
          <a:r>
            <a:rPr lang="en-US" sz="2400" kern="1200"/>
            <a:t>Ascertain need for emergency accom</a:t>
          </a:r>
          <a:endParaRPr lang="en-US" sz="2400" kern="1200" dirty="0"/>
        </a:p>
        <a:p>
          <a:pPr marL="446088" lvl="2" indent="-268288" algn="l" defTabSz="711200">
            <a:lnSpc>
              <a:spcPct val="90000"/>
            </a:lnSpc>
            <a:spcBef>
              <a:spcPct val="0"/>
            </a:spcBef>
            <a:spcAft>
              <a:spcPct val="15000"/>
            </a:spcAft>
            <a:buFont typeface="Courier New" panose="02070309020205020404" pitchFamily="49" charset="0"/>
            <a:buChar char="o"/>
          </a:pPr>
          <a:r>
            <a:rPr lang="en-US" sz="1600" kern="1200"/>
            <a:t>HEF, referral to hotels and rooming houses</a:t>
          </a:r>
          <a:endParaRPr lang="en-US" sz="2400" kern="1200" dirty="0"/>
        </a:p>
        <a:p>
          <a:pPr marL="446088" lvl="2" indent="-268288" algn="l" defTabSz="711200">
            <a:lnSpc>
              <a:spcPct val="90000"/>
            </a:lnSpc>
            <a:spcBef>
              <a:spcPct val="0"/>
            </a:spcBef>
            <a:spcAft>
              <a:spcPct val="15000"/>
            </a:spcAft>
            <a:buFont typeface="Courier New" panose="02070309020205020404" pitchFamily="49" charset="0"/>
            <a:buChar char="o"/>
          </a:pPr>
          <a:r>
            <a:rPr lang="en-US" sz="1600" kern="1200"/>
            <a:t>Co-contribution system</a:t>
          </a:r>
          <a:endParaRPr lang="en-US" sz="1600" kern="1200" dirty="0"/>
        </a:p>
      </dsp:txBody>
      <dsp:txXfrm rot="-5400000">
        <a:off x="2051130" y="48884"/>
        <a:ext cx="5401076" cy="903635"/>
      </dsp:txXfrm>
    </dsp:sp>
    <dsp:sp modelId="{B461E37E-DB04-401C-BB1D-1C36CFF71F5E}">
      <dsp:nvSpPr>
        <dsp:cNvPr id="0" name=""/>
        <dsp:cNvSpPr/>
      </dsp:nvSpPr>
      <dsp:spPr>
        <a:xfrm>
          <a:off x="230041" y="8801"/>
          <a:ext cx="1545927" cy="9870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Ascertain</a:t>
          </a:r>
        </a:p>
      </dsp:txBody>
      <dsp:txXfrm>
        <a:off x="278224" y="56984"/>
        <a:ext cx="1449561" cy="890674"/>
      </dsp:txXfrm>
    </dsp:sp>
    <dsp:sp modelId="{38E12535-946B-4413-87D4-8B74726102EA}">
      <dsp:nvSpPr>
        <dsp:cNvPr id="0" name=""/>
        <dsp:cNvSpPr/>
      </dsp:nvSpPr>
      <dsp:spPr>
        <a:xfrm rot="5400000">
          <a:off x="4284878" y="-1263025"/>
          <a:ext cx="888415" cy="5548575"/>
        </a:xfrm>
        <a:prstGeom prst="roundRect">
          <a:avLst/>
        </a:prstGeom>
        <a:solidFill>
          <a:schemeClr val="accent5">
            <a:tint val="40000"/>
            <a:alpha val="90000"/>
            <a:hueOff val="-1684941"/>
            <a:satOff val="-5708"/>
            <a:lumOff val="-732"/>
            <a:alphaOff val="0"/>
          </a:schemeClr>
        </a:solidFill>
        <a:ln w="12700" cap="flat" cmpd="sng" algn="ctr">
          <a:solidFill>
            <a:schemeClr val="accent5">
              <a:tint val="40000"/>
              <a:alpha val="90000"/>
              <a:hueOff val="-1684941"/>
              <a:satOff val="-5708"/>
              <a:lumOff val="-7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a:t>Identify short term goals and develop a plan in response</a:t>
          </a:r>
          <a:endParaRPr lang="en-US" sz="2400" kern="1200" dirty="0"/>
        </a:p>
      </dsp:txBody>
      <dsp:txXfrm rot="-5400000">
        <a:off x="1998167" y="1110424"/>
        <a:ext cx="5461837" cy="801677"/>
      </dsp:txXfrm>
    </dsp:sp>
    <dsp:sp modelId="{6648F303-1264-441C-A7F8-145EE9358047}">
      <dsp:nvSpPr>
        <dsp:cNvPr id="0" name=""/>
        <dsp:cNvSpPr/>
      </dsp:nvSpPr>
      <dsp:spPr>
        <a:xfrm>
          <a:off x="230041" y="1052375"/>
          <a:ext cx="1545320" cy="98704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Identify</a:t>
          </a:r>
        </a:p>
      </dsp:txBody>
      <dsp:txXfrm>
        <a:off x="278224" y="1100558"/>
        <a:ext cx="1448954" cy="890674"/>
      </dsp:txXfrm>
    </dsp:sp>
    <dsp:sp modelId="{193C4812-CDCC-4BA6-AC3C-AEA735048848}">
      <dsp:nvSpPr>
        <dsp:cNvPr id="0" name=""/>
        <dsp:cNvSpPr/>
      </dsp:nvSpPr>
      <dsp:spPr>
        <a:xfrm rot="5400000">
          <a:off x="4281044" y="-266733"/>
          <a:ext cx="946863" cy="5617706"/>
        </a:xfrm>
        <a:prstGeom prst="round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a:t>Undertake a risk assessment</a:t>
          </a:r>
          <a:endParaRPr lang="en-US" sz="2400" kern="1200" dirty="0"/>
        </a:p>
      </dsp:txBody>
      <dsp:txXfrm rot="-5400000">
        <a:off x="1991845" y="2114910"/>
        <a:ext cx="5525262" cy="854419"/>
      </dsp:txXfrm>
    </dsp:sp>
    <dsp:sp modelId="{D870FF60-DC22-446E-B799-6D233910483C}">
      <dsp:nvSpPr>
        <dsp:cNvPr id="0" name=""/>
        <dsp:cNvSpPr/>
      </dsp:nvSpPr>
      <dsp:spPr>
        <a:xfrm>
          <a:off x="229943" y="2080249"/>
          <a:ext cx="1511506" cy="98704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Undertake</a:t>
          </a:r>
        </a:p>
      </dsp:txBody>
      <dsp:txXfrm>
        <a:off x="278126" y="2128432"/>
        <a:ext cx="1415140" cy="890674"/>
      </dsp:txXfrm>
    </dsp:sp>
    <dsp:sp modelId="{9C8BB7D0-EA1D-4BAE-BE5B-2077039452A8}">
      <dsp:nvSpPr>
        <dsp:cNvPr id="0" name=""/>
        <dsp:cNvSpPr/>
      </dsp:nvSpPr>
      <dsp:spPr>
        <a:xfrm rot="5400000">
          <a:off x="4206254" y="800042"/>
          <a:ext cx="983084" cy="5662495"/>
        </a:xfrm>
        <a:prstGeom prst="round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5054821"/>
              <a:satOff val="-17124"/>
              <a:lumOff val="-2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a:t>Place on prioritisation list for referral to support and accommodation</a:t>
          </a:r>
          <a:endParaRPr lang="en-US" sz="2400" kern="1200" dirty="0"/>
        </a:p>
      </dsp:txBody>
      <dsp:txXfrm rot="-5400000">
        <a:off x="1914539" y="3187737"/>
        <a:ext cx="5566515" cy="887104"/>
      </dsp:txXfrm>
    </dsp:sp>
    <dsp:sp modelId="{0FE2E4E1-0F17-4EE0-9FF5-BCA1B75BD913}">
      <dsp:nvSpPr>
        <dsp:cNvPr id="0" name=""/>
        <dsp:cNvSpPr/>
      </dsp:nvSpPr>
      <dsp:spPr>
        <a:xfrm>
          <a:off x="230041" y="3125159"/>
          <a:ext cx="1510869" cy="98704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Place on</a:t>
          </a:r>
        </a:p>
      </dsp:txBody>
      <dsp:txXfrm>
        <a:off x="278224" y="3173342"/>
        <a:ext cx="1414503" cy="890674"/>
      </dsp:txXfrm>
    </dsp:sp>
    <dsp:sp modelId="{2F7DF3B7-7E0E-4A7B-B22C-7036D3104E70}">
      <dsp:nvSpPr>
        <dsp:cNvPr id="0" name=""/>
        <dsp:cNvSpPr/>
      </dsp:nvSpPr>
      <dsp:spPr>
        <a:xfrm rot="5400000">
          <a:off x="4481456" y="1749189"/>
          <a:ext cx="690872" cy="5744141"/>
        </a:xfrm>
        <a:prstGeom prst="round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a:t>Make referrals if possible  (PRAP, support)</a:t>
          </a:r>
          <a:endParaRPr lang="en-US" sz="2400" kern="1200" dirty="0"/>
        </a:p>
      </dsp:txBody>
      <dsp:txXfrm rot="-5400000">
        <a:off x="1988548" y="4309549"/>
        <a:ext cx="5676689" cy="623420"/>
      </dsp:txXfrm>
    </dsp:sp>
    <dsp:sp modelId="{05F805E1-F5B1-4E16-ACFC-4C8E7FBD7682}">
      <dsp:nvSpPr>
        <dsp:cNvPr id="0" name=""/>
        <dsp:cNvSpPr/>
      </dsp:nvSpPr>
      <dsp:spPr>
        <a:xfrm>
          <a:off x="230041" y="4161551"/>
          <a:ext cx="1494738" cy="9870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Make</a:t>
          </a:r>
        </a:p>
      </dsp:txBody>
      <dsp:txXfrm>
        <a:off x="278224" y="4209734"/>
        <a:ext cx="1398372" cy="8906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3B1F4-74F6-48ED-93C2-35BF8A223684}">
      <dsp:nvSpPr>
        <dsp:cNvPr id="0" name=""/>
        <dsp:cNvSpPr/>
      </dsp:nvSpPr>
      <dsp:spPr>
        <a:xfrm>
          <a:off x="429909" y="936060"/>
          <a:ext cx="4012488" cy="5315263"/>
        </a:xfrm>
        <a:prstGeom prst="pie">
          <a:avLst>
            <a:gd name="adj1" fmla="val 16200000"/>
            <a:gd name="adj2" fmla="val 54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176213" lvl="0" indent="0" algn="l" defTabSz="711200">
            <a:lnSpc>
              <a:spcPct val="90000"/>
            </a:lnSpc>
            <a:spcBef>
              <a:spcPct val="0"/>
            </a:spcBef>
            <a:spcAft>
              <a:spcPct val="35000"/>
            </a:spcAft>
            <a:buNone/>
          </a:pPr>
          <a:r>
            <a:rPr lang="en-US" sz="1600" kern="1200" dirty="0">
              <a:latin typeface="Aptos" panose="020B0004020202020204" pitchFamily="34" charset="0"/>
            </a:rPr>
            <a:t>During the pandemic over 3,000 households were accommodated in hotels – largely with poor amenity.</a:t>
          </a:r>
        </a:p>
        <a:p>
          <a:pPr marL="176213" lvl="0" indent="0" algn="l" defTabSz="711200">
            <a:lnSpc>
              <a:spcPct val="90000"/>
            </a:lnSpc>
            <a:spcBef>
              <a:spcPct val="0"/>
            </a:spcBef>
            <a:spcAft>
              <a:spcPct val="35000"/>
            </a:spcAft>
            <a:buNone/>
          </a:pPr>
          <a:endParaRPr lang="en-US" sz="1600" kern="1200" dirty="0">
            <a:latin typeface="Aptos" panose="020B0004020202020204" pitchFamily="34" charset="0"/>
          </a:endParaRPr>
        </a:p>
        <a:p>
          <a:pPr marL="176213" lvl="0" indent="0" algn="l" defTabSz="711200">
            <a:lnSpc>
              <a:spcPct val="90000"/>
            </a:lnSpc>
            <a:spcBef>
              <a:spcPct val="0"/>
            </a:spcBef>
            <a:spcAft>
              <a:spcPct val="35000"/>
            </a:spcAft>
            <a:buNone/>
          </a:pPr>
          <a:r>
            <a:rPr lang="en-US" sz="1600" kern="1200" dirty="0">
              <a:latin typeface="Aptos" panose="020B0004020202020204" pitchFamily="34" charset="0"/>
            </a:rPr>
            <a:t>Sector has developed a ‘script’ for consumers.</a:t>
          </a:r>
        </a:p>
      </dsp:txBody>
      <dsp:txXfrm>
        <a:off x="2436153" y="1727022"/>
        <a:ext cx="1409147" cy="3733339"/>
      </dsp:txXfrm>
    </dsp:sp>
    <dsp:sp modelId="{AB3D1A75-7B78-4476-AA1F-98B2352773F8}">
      <dsp:nvSpPr>
        <dsp:cNvPr id="0" name=""/>
        <dsp:cNvSpPr/>
      </dsp:nvSpPr>
      <dsp:spPr>
        <a:xfrm>
          <a:off x="319969" y="720910"/>
          <a:ext cx="4012488" cy="5021308"/>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ptos" panose="020B0004020202020204" pitchFamily="34" charset="0"/>
            </a:rPr>
            <a:t>For more information on crisis accommodation, see “</a:t>
          </a:r>
          <a:r>
            <a:rPr lang="en-US" sz="1600" i="1" kern="1200" dirty="0">
              <a:latin typeface="Aptos" panose="020B0004020202020204" pitchFamily="34" charset="0"/>
            </a:rPr>
            <a:t>A Crisis in </a:t>
          </a:r>
          <a:r>
            <a:rPr lang="en-US" sz="1600" i="1" kern="1200" dirty="0">
              <a:solidFill>
                <a:schemeClr val="bg1"/>
              </a:solidFill>
              <a:latin typeface="Aptos" panose="020B0004020202020204" pitchFamily="34" charset="0"/>
            </a:rPr>
            <a:t>Crisis</a:t>
          </a:r>
          <a:r>
            <a:rPr lang="en-US" sz="1600" kern="1200" dirty="0">
              <a:solidFill>
                <a:schemeClr val="bg1"/>
              </a:solidFill>
              <a:latin typeface="Aptos" panose="020B0004020202020204" pitchFamily="34" charset="0"/>
            </a:rPr>
            <a:t>” </a:t>
          </a:r>
          <a:r>
            <a:rPr lang="en-US" sz="1600" kern="1200" dirty="0">
              <a:solidFill>
                <a:schemeClr val="bg1"/>
              </a:solidFill>
              <a:latin typeface="Aptos" panose="020B00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Crisis in Crisis: The Appalling State of Emergency Accommodation in Melbourne's north and west (nwhn.net.au)</a:t>
          </a:r>
          <a:endParaRPr lang="en-US" sz="1600" kern="1200" dirty="0">
            <a:solidFill>
              <a:schemeClr val="bg1"/>
            </a:solidFill>
            <a:latin typeface="Aptos" panose="020B0004020202020204" pitchFamily="34" charset="0"/>
          </a:endParaRPr>
        </a:p>
      </dsp:txBody>
      <dsp:txXfrm>
        <a:off x="893181" y="1468129"/>
        <a:ext cx="1409147" cy="35268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6BBEB-35E2-4DD8-ADE4-63DC270475EE}">
      <dsp:nvSpPr>
        <dsp:cNvPr id="0" name=""/>
        <dsp:cNvSpPr/>
      </dsp:nvSpPr>
      <dsp:spPr>
        <a:xfrm>
          <a:off x="3472365" y="194560"/>
          <a:ext cx="1970773" cy="1970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Aptos" panose="020B0004020202020204" pitchFamily="34" charset="0"/>
            </a:rPr>
            <a:t>All resources listed on VMS</a:t>
          </a:r>
        </a:p>
      </dsp:txBody>
      <dsp:txXfrm>
        <a:off x="3472365" y="194560"/>
        <a:ext cx="1970773" cy="1970773"/>
      </dsp:txXfrm>
    </dsp:sp>
    <dsp:sp modelId="{99D37A8A-362A-4776-B2DE-FC77FE324E98}">
      <dsp:nvSpPr>
        <dsp:cNvPr id="0" name=""/>
        <dsp:cNvSpPr/>
      </dsp:nvSpPr>
      <dsp:spPr>
        <a:xfrm>
          <a:off x="-162712" y="-311043"/>
          <a:ext cx="5568016" cy="5568016"/>
        </a:xfrm>
        <a:prstGeom prst="circularArrow">
          <a:avLst>
            <a:gd name="adj1" fmla="val 6902"/>
            <a:gd name="adj2" fmla="val 465342"/>
            <a:gd name="adj3" fmla="val 667456"/>
            <a:gd name="adj4" fmla="val 20585200"/>
            <a:gd name="adj5" fmla="val 8052"/>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88F133-77C4-4C19-874D-D8544849A3CE}">
      <dsp:nvSpPr>
        <dsp:cNvPr id="0" name=""/>
        <dsp:cNvSpPr/>
      </dsp:nvSpPr>
      <dsp:spPr>
        <a:xfrm>
          <a:off x="3472365" y="3620302"/>
          <a:ext cx="1970773" cy="1816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Aptos" panose="020B0004020202020204" pitchFamily="34" charset="0"/>
            </a:rPr>
            <a:t>Holder of resource responsible for </a:t>
          </a:r>
          <a:r>
            <a:rPr lang="ja-JP" sz="2000" kern="1200" dirty="0">
              <a:solidFill>
                <a:schemeClr val="tx1"/>
              </a:solidFill>
              <a:latin typeface="Aptos" panose="020B0004020202020204" pitchFamily="34" charset="0"/>
            </a:rPr>
            <a:t>‘</a:t>
          </a:r>
          <a:r>
            <a:rPr lang="en-US" sz="2000" kern="1200" dirty="0">
              <a:solidFill>
                <a:schemeClr val="tx1"/>
              </a:solidFill>
              <a:latin typeface="Aptos" panose="020B0004020202020204" pitchFamily="34" charset="0"/>
            </a:rPr>
            <a:t>publishing</a:t>
          </a:r>
          <a:r>
            <a:rPr lang="ja-JP" sz="2000" kern="1200" dirty="0">
              <a:solidFill>
                <a:schemeClr val="tx1"/>
              </a:solidFill>
              <a:latin typeface="Aptos" panose="020B0004020202020204" pitchFamily="34" charset="0"/>
            </a:rPr>
            <a:t>’</a:t>
          </a:r>
          <a:r>
            <a:rPr lang="en-US" sz="2000" kern="1200" dirty="0">
              <a:solidFill>
                <a:schemeClr val="tx1"/>
              </a:solidFill>
              <a:latin typeface="Aptos" panose="020B0004020202020204" pitchFamily="34" charset="0"/>
            </a:rPr>
            <a:t> and describing resource</a:t>
          </a:r>
          <a:endParaRPr lang="en-US" sz="1800" kern="1200" dirty="0">
            <a:solidFill>
              <a:schemeClr val="tx1"/>
            </a:solidFill>
            <a:latin typeface="Aptos" panose="020B0004020202020204" pitchFamily="34" charset="0"/>
          </a:endParaRPr>
        </a:p>
      </dsp:txBody>
      <dsp:txXfrm>
        <a:off x="3472365" y="3620302"/>
        <a:ext cx="1970773" cy="1816107"/>
      </dsp:txXfrm>
    </dsp:sp>
    <dsp:sp modelId="{D5FBB507-1BEA-4E84-88BC-54F68DF611C0}">
      <dsp:nvSpPr>
        <dsp:cNvPr id="0" name=""/>
        <dsp:cNvSpPr/>
      </dsp:nvSpPr>
      <dsp:spPr>
        <a:xfrm>
          <a:off x="-460" y="70143"/>
          <a:ext cx="5568016" cy="5568016"/>
        </a:xfrm>
        <a:prstGeom prst="circularArrow">
          <a:avLst>
            <a:gd name="adj1" fmla="val 6902"/>
            <a:gd name="adj2" fmla="val 465342"/>
            <a:gd name="adj3" fmla="val 5949458"/>
            <a:gd name="adj4" fmla="val 4385200"/>
            <a:gd name="adj5" fmla="val 8052"/>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978C79-020F-45BD-A186-AA4320F3ABFB}">
      <dsp:nvSpPr>
        <dsp:cNvPr id="0" name=""/>
        <dsp:cNvSpPr/>
      </dsp:nvSpPr>
      <dsp:spPr>
        <a:xfrm>
          <a:off x="123956" y="3542968"/>
          <a:ext cx="1970773" cy="1970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Aptos" panose="020B0004020202020204" pitchFamily="34" charset="0"/>
            </a:rPr>
            <a:t>Access Points </a:t>
          </a:r>
          <a:r>
            <a:rPr lang="ja-JP" sz="1800" kern="1200" dirty="0">
              <a:solidFill>
                <a:schemeClr val="tx1"/>
              </a:solidFill>
              <a:latin typeface="Aptos" panose="020B0004020202020204" pitchFamily="34" charset="0"/>
            </a:rPr>
            <a:t>‘</a:t>
          </a:r>
          <a:r>
            <a:rPr lang="en-US" sz="1800" kern="1200" dirty="0">
              <a:solidFill>
                <a:schemeClr val="tx1"/>
              </a:solidFill>
              <a:latin typeface="Aptos" panose="020B0004020202020204" pitchFamily="34" charset="0"/>
            </a:rPr>
            <a:t>best matches</a:t>
          </a:r>
          <a:r>
            <a:rPr lang="ja-JP" sz="1800" kern="1200" dirty="0">
              <a:solidFill>
                <a:schemeClr val="tx1"/>
              </a:solidFill>
              <a:latin typeface="Aptos" panose="020B0004020202020204" pitchFamily="34" charset="0"/>
            </a:rPr>
            <a:t>’</a:t>
          </a:r>
          <a:r>
            <a:rPr lang="en-US" sz="1800" kern="1200" dirty="0">
              <a:solidFill>
                <a:schemeClr val="tx1"/>
              </a:solidFill>
              <a:latin typeface="Aptos" panose="020B0004020202020204" pitchFamily="34" charset="0"/>
            </a:rPr>
            <a:t> to available resources from prioritisation list</a:t>
          </a:r>
        </a:p>
      </dsp:txBody>
      <dsp:txXfrm>
        <a:off x="123956" y="3542968"/>
        <a:ext cx="1970773" cy="1970773"/>
      </dsp:txXfrm>
    </dsp:sp>
    <dsp:sp modelId="{DF12B930-137C-4B80-AD5E-021A7831B7B5}">
      <dsp:nvSpPr>
        <dsp:cNvPr id="0" name=""/>
        <dsp:cNvSpPr/>
      </dsp:nvSpPr>
      <dsp:spPr>
        <a:xfrm>
          <a:off x="-133939" y="-271275"/>
          <a:ext cx="5568016" cy="5568016"/>
        </a:xfrm>
        <a:prstGeom prst="circularArrow">
          <a:avLst>
            <a:gd name="adj1" fmla="val 6902"/>
            <a:gd name="adj2" fmla="val 465342"/>
            <a:gd name="adj3" fmla="val 11128592"/>
            <a:gd name="adj4" fmla="val 9252408"/>
            <a:gd name="adj5" fmla="val 8052"/>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3AC88F-500C-4C5F-A0F6-19E4F8B7F4E1}">
      <dsp:nvSpPr>
        <dsp:cNvPr id="0" name=""/>
        <dsp:cNvSpPr/>
      </dsp:nvSpPr>
      <dsp:spPr>
        <a:xfrm>
          <a:off x="0" y="0"/>
          <a:ext cx="1970773" cy="1970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Resources are </a:t>
          </a:r>
          <a:r>
            <a:rPr lang="en-US" sz="1800" kern="1200" dirty="0">
              <a:solidFill>
                <a:schemeClr val="tx1"/>
              </a:solidFill>
              <a:latin typeface="Aptos" panose="020B0004020202020204" pitchFamily="34" charset="0"/>
            </a:rPr>
            <a:t>allocated</a:t>
          </a:r>
          <a:r>
            <a:rPr lang="en-US" sz="1800" kern="1200" dirty="0">
              <a:solidFill>
                <a:schemeClr val="tx1"/>
              </a:solidFill>
            </a:rPr>
            <a:t>:</a:t>
          </a:r>
        </a:p>
        <a:p>
          <a:pPr marL="114300" lvl="1" indent="-114300" algn="l" defTabSz="622300">
            <a:lnSpc>
              <a:spcPct val="90000"/>
            </a:lnSpc>
            <a:spcBef>
              <a:spcPct val="0"/>
            </a:spcBef>
            <a:spcAft>
              <a:spcPct val="15000"/>
            </a:spcAft>
            <a:buChar char="•"/>
          </a:pPr>
          <a:r>
            <a:rPr lang="en-US" sz="1400" kern="1200" dirty="0">
              <a:solidFill>
                <a:schemeClr val="tx1"/>
              </a:solidFill>
            </a:rPr>
            <a:t>To those in greatest need</a:t>
          </a:r>
        </a:p>
        <a:p>
          <a:pPr marL="114300" lvl="1" indent="-114300" algn="l" defTabSz="622300">
            <a:lnSpc>
              <a:spcPct val="90000"/>
            </a:lnSpc>
            <a:spcBef>
              <a:spcPct val="0"/>
            </a:spcBef>
            <a:spcAft>
              <a:spcPct val="15000"/>
            </a:spcAft>
            <a:buChar char="•"/>
          </a:pPr>
          <a:r>
            <a:rPr lang="en-US" sz="1400" kern="1200" dirty="0">
              <a:solidFill>
                <a:schemeClr val="tx1"/>
              </a:solidFill>
            </a:rPr>
            <a:t>Matched to available resources</a:t>
          </a:r>
        </a:p>
        <a:p>
          <a:pPr marL="114300" lvl="1" indent="-114300" algn="l" defTabSz="622300">
            <a:lnSpc>
              <a:spcPct val="90000"/>
            </a:lnSpc>
            <a:spcBef>
              <a:spcPct val="0"/>
            </a:spcBef>
            <a:spcAft>
              <a:spcPct val="15000"/>
            </a:spcAft>
            <a:buChar char="•"/>
          </a:pPr>
          <a:r>
            <a:rPr lang="en-US" sz="1400" kern="1200" dirty="0">
              <a:solidFill>
                <a:schemeClr val="tx1"/>
              </a:solidFill>
            </a:rPr>
            <a:t>For those who have been waiting longest</a:t>
          </a:r>
        </a:p>
      </dsp:txBody>
      <dsp:txXfrm>
        <a:off x="0" y="0"/>
        <a:ext cx="1970773" cy="1970773"/>
      </dsp:txXfrm>
    </dsp:sp>
    <dsp:sp modelId="{BAC80241-58AD-413A-B97F-510DEB444D59}">
      <dsp:nvSpPr>
        <dsp:cNvPr id="0" name=""/>
        <dsp:cNvSpPr/>
      </dsp:nvSpPr>
      <dsp:spPr>
        <a:xfrm>
          <a:off x="-354924" y="-69690"/>
          <a:ext cx="5568016" cy="5568016"/>
        </a:xfrm>
        <a:prstGeom prst="circularArrow">
          <a:avLst>
            <a:gd name="adj1" fmla="val 6902"/>
            <a:gd name="adj2" fmla="val 465342"/>
            <a:gd name="adj3" fmla="val 17303319"/>
            <a:gd name="adj4" fmla="val 15530331"/>
            <a:gd name="adj5" fmla="val 8052"/>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2C479-41BF-480B-8847-873F04E78A13}">
      <dsp:nvSpPr>
        <dsp:cNvPr id="0" name=""/>
        <dsp:cNvSpPr/>
      </dsp:nvSpPr>
      <dsp:spPr>
        <a:xfrm>
          <a:off x="0" y="210501"/>
          <a:ext cx="6290610" cy="657981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221" tIns="160126" rIns="488221" bIns="142240" numCol="1" spcCol="1270" anchor="t" anchorCtr="0">
          <a:noAutofit/>
        </a:bodyPr>
        <a:lstStyle/>
        <a:p>
          <a:pPr marL="179388" lvl="1" indent="-179388" algn="l" defTabSz="889000">
            <a:lnSpc>
              <a:spcPct val="90000"/>
            </a:lnSpc>
            <a:spcBef>
              <a:spcPts val="0"/>
            </a:spcBef>
            <a:spcAft>
              <a:spcPts val="300"/>
            </a:spcAft>
            <a:buChar char="•"/>
            <a:tabLst/>
          </a:pPr>
          <a:r>
            <a:rPr lang="en-AU" sz="2000" kern="1200" dirty="0">
              <a:latin typeface="Aptos" panose="020B0004020202020204" pitchFamily="34" charset="0"/>
            </a:rPr>
            <a:t>Access point services ask for client consent to transfer information across the HSS.</a:t>
          </a:r>
          <a:br>
            <a:rPr lang="en-AU" sz="2000" kern="1200" dirty="0">
              <a:latin typeface="Aptos" panose="020B0004020202020204" pitchFamily="34" charset="0"/>
            </a:rPr>
          </a:br>
          <a:endParaRPr lang="en-US" sz="2000" kern="1200" dirty="0">
            <a:latin typeface="Aptos" panose="020B0004020202020204" pitchFamily="34" charset="0"/>
          </a:endParaRPr>
        </a:p>
        <a:p>
          <a:pPr marL="179388" lvl="1" indent="-179388" algn="l" defTabSz="889000">
            <a:lnSpc>
              <a:spcPct val="90000"/>
            </a:lnSpc>
            <a:spcBef>
              <a:spcPts val="0"/>
            </a:spcBef>
            <a:spcAft>
              <a:spcPts val="300"/>
            </a:spcAft>
            <a:buChar char="•"/>
            <a:tabLst/>
          </a:pPr>
          <a:r>
            <a:rPr lang="en-AU" sz="2000" kern="1200" dirty="0">
              <a:latin typeface="Aptos" panose="020B0004020202020204" pitchFamily="34" charset="0"/>
            </a:rPr>
            <a:t>DFFH advised that consent wording to clients is: you will share their information as needed, to achieve the client's primary goal. If they do not want you to share their information, then they should not provide it to you.</a:t>
          </a:r>
          <a:br>
            <a:rPr lang="en-AU" sz="2000" kern="1200" dirty="0">
              <a:latin typeface="Aptos" panose="020B0004020202020204" pitchFamily="34" charset="0"/>
            </a:rPr>
          </a:br>
          <a:endParaRPr lang="en-US" sz="2000" kern="1200" dirty="0">
            <a:latin typeface="Aptos" panose="020B0004020202020204" pitchFamily="34" charset="0"/>
          </a:endParaRPr>
        </a:p>
        <a:p>
          <a:pPr marL="179388" lvl="1" indent="-179388" algn="l" defTabSz="889000">
            <a:lnSpc>
              <a:spcPct val="90000"/>
            </a:lnSpc>
            <a:spcBef>
              <a:spcPts val="0"/>
            </a:spcBef>
            <a:spcAft>
              <a:spcPts val="300"/>
            </a:spcAft>
            <a:buChar char="•"/>
            <a:tabLst/>
          </a:pPr>
          <a:r>
            <a:rPr lang="en-AU" sz="2000" kern="1200" dirty="0">
              <a:latin typeface="Aptos" panose="020B0004020202020204" pitchFamily="34" charset="0"/>
            </a:rPr>
            <a:t>If the agency has obtained consent has a copy of the consent at the service, then a copy of the consent does not need to be transferred with the referral.  </a:t>
          </a:r>
          <a:br>
            <a:rPr lang="en-AU" sz="2000" kern="1200" dirty="0">
              <a:latin typeface="Aptos" panose="020B0004020202020204" pitchFamily="34" charset="0"/>
            </a:rPr>
          </a:br>
          <a:endParaRPr lang="en-US" sz="2000" kern="1200" dirty="0">
            <a:latin typeface="Aptos" panose="020B0004020202020204" pitchFamily="34" charset="0"/>
          </a:endParaRPr>
        </a:p>
        <a:p>
          <a:pPr marL="179388" lvl="2" indent="-179388" algn="l" defTabSz="889000">
            <a:lnSpc>
              <a:spcPct val="90000"/>
            </a:lnSpc>
            <a:spcBef>
              <a:spcPts val="0"/>
            </a:spcBef>
            <a:spcAft>
              <a:spcPts val="300"/>
            </a:spcAft>
            <a:buChar char="•"/>
            <a:tabLst/>
          </a:pPr>
          <a:r>
            <a:rPr lang="en-AU" sz="2000" kern="1200" dirty="0">
              <a:latin typeface="Aptos" panose="020B0004020202020204" pitchFamily="34" charset="0"/>
            </a:rPr>
            <a:t>Consumers identify any services that they don’t wish for information to be transferred to</a:t>
          </a:r>
          <a:br>
            <a:rPr lang="en-AU" sz="2000" kern="1200" dirty="0">
              <a:latin typeface="Aptos" panose="020B0004020202020204" pitchFamily="34" charset="0"/>
            </a:rPr>
          </a:br>
          <a:endParaRPr lang="en-US" sz="2000" kern="1200" dirty="0">
            <a:latin typeface="Aptos" panose="020B0004020202020204" pitchFamily="34" charset="0"/>
          </a:endParaRPr>
        </a:p>
        <a:p>
          <a:pPr marL="179388" lvl="2" indent="-179388" algn="l" defTabSz="889000">
            <a:lnSpc>
              <a:spcPct val="90000"/>
            </a:lnSpc>
            <a:spcBef>
              <a:spcPts val="0"/>
            </a:spcBef>
            <a:spcAft>
              <a:spcPts val="300"/>
            </a:spcAft>
            <a:buChar char="•"/>
            <a:tabLst/>
          </a:pPr>
          <a:r>
            <a:rPr lang="en-AU" sz="2000" kern="1200" dirty="0">
              <a:latin typeface="Aptos" panose="020B0004020202020204" pitchFamily="34" charset="0"/>
            </a:rPr>
            <a:t>Consent lasts six months</a:t>
          </a:r>
          <a:endParaRPr lang="en-US" sz="2000" kern="1200" dirty="0">
            <a:latin typeface="Aptos" panose="020B0004020202020204" pitchFamily="34" charset="0"/>
          </a:endParaRPr>
        </a:p>
      </dsp:txBody>
      <dsp:txXfrm>
        <a:off x="307082" y="517583"/>
        <a:ext cx="5676446" cy="5965651"/>
      </dsp:txXfrm>
    </dsp:sp>
    <dsp:sp modelId="{9A203DC3-9D3B-4653-903F-FBE81F0049AD}">
      <dsp:nvSpPr>
        <dsp:cNvPr id="0" name=""/>
        <dsp:cNvSpPr/>
      </dsp:nvSpPr>
      <dsp:spPr>
        <a:xfrm>
          <a:off x="149275" y="26022"/>
          <a:ext cx="5989309" cy="4949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439" tIns="0" rIns="166439" bIns="0" numCol="1" spcCol="1270" anchor="ctr" anchorCtr="0">
          <a:noAutofit/>
        </a:bodyPr>
        <a:lstStyle/>
        <a:p>
          <a:pPr marL="0" lvl="0" indent="0" algn="l" defTabSz="1066800">
            <a:lnSpc>
              <a:spcPct val="90000"/>
            </a:lnSpc>
            <a:spcBef>
              <a:spcPct val="0"/>
            </a:spcBef>
            <a:spcAft>
              <a:spcPct val="35000"/>
            </a:spcAft>
            <a:buNone/>
          </a:pPr>
          <a:r>
            <a:rPr lang="en-AU" sz="2400" kern="1200" dirty="0">
              <a:latin typeface="Aptos" panose="020B0004020202020204" pitchFamily="34" charset="0"/>
            </a:rPr>
            <a:t>SHIP informed consent approach utilised</a:t>
          </a:r>
          <a:endParaRPr lang="en-US" sz="2400" kern="1200" dirty="0">
            <a:latin typeface="Aptos" panose="020B0004020202020204" pitchFamily="34" charset="0"/>
          </a:endParaRPr>
        </a:p>
      </dsp:txBody>
      <dsp:txXfrm>
        <a:off x="173438" y="50185"/>
        <a:ext cx="5940983" cy="4466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912B3-372A-4CB9-8071-D6941CA25A7B}">
      <dsp:nvSpPr>
        <dsp:cNvPr id="0" name=""/>
        <dsp:cNvSpPr/>
      </dsp:nvSpPr>
      <dsp:spPr>
        <a:xfrm>
          <a:off x="4048195" y="1040706"/>
          <a:ext cx="868286" cy="545991"/>
        </a:xfrm>
        <a:custGeom>
          <a:avLst/>
          <a:gdLst/>
          <a:ahLst/>
          <a:cxnLst/>
          <a:rect l="0" t="0" r="0" b="0"/>
          <a:pathLst>
            <a:path>
              <a:moveTo>
                <a:pt x="0" y="0"/>
              </a:moveTo>
              <a:lnTo>
                <a:pt x="0" y="442019"/>
              </a:lnTo>
              <a:lnTo>
                <a:pt x="868286" y="442019"/>
              </a:lnTo>
              <a:lnTo>
                <a:pt x="868286" y="5459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C7980E-0F88-42A7-8B61-5AA2E7E9BB73}">
      <dsp:nvSpPr>
        <dsp:cNvPr id="0" name=""/>
        <dsp:cNvSpPr/>
      </dsp:nvSpPr>
      <dsp:spPr>
        <a:xfrm>
          <a:off x="3577216" y="1040706"/>
          <a:ext cx="470978" cy="545991"/>
        </a:xfrm>
        <a:custGeom>
          <a:avLst/>
          <a:gdLst/>
          <a:ahLst/>
          <a:cxnLst/>
          <a:rect l="0" t="0" r="0" b="0"/>
          <a:pathLst>
            <a:path>
              <a:moveTo>
                <a:pt x="470978" y="0"/>
              </a:moveTo>
              <a:lnTo>
                <a:pt x="470978" y="442019"/>
              </a:lnTo>
              <a:lnTo>
                <a:pt x="0" y="442019"/>
              </a:lnTo>
              <a:lnTo>
                <a:pt x="0" y="5459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393664-E74B-442C-BDAC-3A71A5426C2D}">
      <dsp:nvSpPr>
        <dsp:cNvPr id="0" name=""/>
        <dsp:cNvSpPr/>
      </dsp:nvSpPr>
      <dsp:spPr>
        <a:xfrm>
          <a:off x="33834" y="-59642"/>
          <a:ext cx="1335458" cy="17218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8555CF-6998-4B61-926F-DE64F4D0F508}">
      <dsp:nvSpPr>
        <dsp:cNvPr id="0" name=""/>
        <dsp:cNvSpPr/>
      </dsp:nvSpPr>
      <dsp:spPr>
        <a:xfrm>
          <a:off x="158538" y="58826"/>
          <a:ext cx="1335458" cy="17218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kern="1200" dirty="0">
              <a:latin typeface="Aptos" panose="020B0004020202020204" pitchFamily="34" charset="0"/>
            </a:rPr>
            <a:t>Specialist homelessness information system (SHIP) is a consumer data system (challenging for IA&amp;P</a:t>
          </a:r>
          <a:r>
            <a:rPr lang="en-AU" sz="1000" kern="1200" dirty="0"/>
            <a:t>)</a:t>
          </a:r>
          <a:endParaRPr lang="en-US" sz="1000" kern="1200" dirty="0"/>
        </a:p>
      </dsp:txBody>
      <dsp:txXfrm>
        <a:off x="197652" y="97940"/>
        <a:ext cx="1257230" cy="1643667"/>
      </dsp:txXfrm>
    </dsp:sp>
    <dsp:sp modelId="{4620D50F-934E-4FC4-BBC1-D43EC3637475}">
      <dsp:nvSpPr>
        <dsp:cNvPr id="0" name=""/>
        <dsp:cNvSpPr/>
      </dsp:nvSpPr>
      <dsp:spPr>
        <a:xfrm>
          <a:off x="1520328" y="17905"/>
          <a:ext cx="1212651" cy="18389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693FB2-3CB5-46AC-87FE-D3F909B35345}">
      <dsp:nvSpPr>
        <dsp:cNvPr id="0" name=""/>
        <dsp:cNvSpPr/>
      </dsp:nvSpPr>
      <dsp:spPr>
        <a:xfrm>
          <a:off x="1645032" y="136374"/>
          <a:ext cx="1212651" cy="18389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kern="1200" dirty="0">
              <a:solidFill>
                <a:prstClr val="black">
                  <a:hueOff val="0"/>
                  <a:satOff val="0"/>
                  <a:lumOff val="0"/>
                  <a:alphaOff val="0"/>
                </a:prstClr>
              </a:solidFill>
              <a:latin typeface="Aptos" panose="020B0004020202020204" pitchFamily="34" charset="0"/>
              <a:ea typeface="+mn-ea"/>
              <a:cs typeface="+mn-cs"/>
            </a:rPr>
            <a:t>Salvation Army uses SAMIS and some services use SRS – all report to DFFH through SHIP</a:t>
          </a:r>
          <a:endParaRPr lang="en-US" sz="1400" kern="1200" dirty="0">
            <a:solidFill>
              <a:prstClr val="black">
                <a:hueOff val="0"/>
                <a:satOff val="0"/>
                <a:lumOff val="0"/>
                <a:alphaOff val="0"/>
              </a:prstClr>
            </a:solidFill>
            <a:latin typeface="Aptos" panose="020B0004020202020204" pitchFamily="34" charset="0"/>
            <a:ea typeface="+mn-ea"/>
            <a:cs typeface="+mn-cs"/>
          </a:endParaRPr>
        </a:p>
      </dsp:txBody>
      <dsp:txXfrm>
        <a:off x="1680549" y="171891"/>
        <a:ext cx="1141617" cy="1767926"/>
      </dsp:txXfrm>
    </dsp:sp>
    <dsp:sp modelId="{F2095B4F-9E1E-47D9-B3CF-EB1C3F52C09A}">
      <dsp:nvSpPr>
        <dsp:cNvPr id="0" name=""/>
        <dsp:cNvSpPr/>
      </dsp:nvSpPr>
      <dsp:spPr>
        <a:xfrm>
          <a:off x="3035072" y="125271"/>
          <a:ext cx="2026245" cy="9154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68345D-6E47-4538-943D-FAB5519FF90E}">
      <dsp:nvSpPr>
        <dsp:cNvPr id="0" name=""/>
        <dsp:cNvSpPr/>
      </dsp:nvSpPr>
      <dsp:spPr>
        <a:xfrm>
          <a:off x="3159776" y="243739"/>
          <a:ext cx="2026245" cy="91543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ptos" panose="020B0004020202020204" pitchFamily="34" charset="0"/>
            </a:rPr>
            <a:t>Data is our primary tool for advocacy (SHIP and Census</a:t>
          </a:r>
          <a:r>
            <a:rPr lang="en-US" sz="1000" kern="1200" dirty="0"/>
            <a:t>)</a:t>
          </a:r>
        </a:p>
      </dsp:txBody>
      <dsp:txXfrm>
        <a:off x="3186588" y="270551"/>
        <a:ext cx="1972621" cy="861811"/>
      </dsp:txXfrm>
    </dsp:sp>
    <dsp:sp modelId="{58EB1217-DDFA-409C-BF79-60FA37CD6BB0}">
      <dsp:nvSpPr>
        <dsp:cNvPr id="0" name=""/>
        <dsp:cNvSpPr/>
      </dsp:nvSpPr>
      <dsp:spPr>
        <a:xfrm>
          <a:off x="3049998" y="1586697"/>
          <a:ext cx="1054435" cy="1031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2C7D1A-F1B6-420C-945E-5048D1701FE1}">
      <dsp:nvSpPr>
        <dsp:cNvPr id="0" name=""/>
        <dsp:cNvSpPr/>
      </dsp:nvSpPr>
      <dsp:spPr>
        <a:xfrm>
          <a:off x="3174702" y="1705166"/>
          <a:ext cx="1054435" cy="1031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ptos" panose="020B0004020202020204" pitchFamily="34" charset="0"/>
            </a:rPr>
            <a:t>See SHIP Info sheet for key data </a:t>
          </a:r>
        </a:p>
      </dsp:txBody>
      <dsp:txXfrm>
        <a:off x="3204910" y="1735374"/>
        <a:ext cx="994019" cy="970973"/>
      </dsp:txXfrm>
    </dsp:sp>
    <dsp:sp modelId="{7ED33285-1AA7-4087-827D-F1E0046E9377}">
      <dsp:nvSpPr>
        <dsp:cNvPr id="0" name=""/>
        <dsp:cNvSpPr/>
      </dsp:nvSpPr>
      <dsp:spPr>
        <a:xfrm>
          <a:off x="4353842" y="1586697"/>
          <a:ext cx="1125277" cy="12984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1EE91D-FCAC-4C93-A0C7-2D9B60D7F3EF}">
      <dsp:nvSpPr>
        <dsp:cNvPr id="0" name=""/>
        <dsp:cNvSpPr/>
      </dsp:nvSpPr>
      <dsp:spPr>
        <a:xfrm>
          <a:off x="4478546" y="1705166"/>
          <a:ext cx="1125277" cy="12984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ptos" panose="020B0004020202020204" pitchFamily="34" charset="0"/>
            </a:rPr>
            <a:t>DFFH reporting provided through SHIP data</a:t>
          </a:r>
        </a:p>
      </dsp:txBody>
      <dsp:txXfrm>
        <a:off x="4511504" y="1738124"/>
        <a:ext cx="1059361" cy="123250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0.05621</cdr:x>
      <cdr:y>0</cdr:y>
    </cdr:from>
    <cdr:to>
      <cdr:x>0.90678</cdr:x>
      <cdr:y>0.12933</cdr:y>
    </cdr:to>
    <cdr:sp macro="" textlink="">
      <cdr:nvSpPr>
        <cdr:cNvPr id="2" name="Title 4">
          <a:extLst xmlns:a="http://schemas.openxmlformats.org/drawingml/2006/main">
            <a:ext uri="{FF2B5EF4-FFF2-40B4-BE49-F238E27FC236}">
              <a16:creationId xmlns:a16="http://schemas.microsoft.com/office/drawing/2014/main" id="{8642FA21-585F-445F-99BB-6AF957F3D46E}"/>
            </a:ext>
          </a:extLst>
        </cdr:cNvPr>
        <cdr:cNvSpPr>
          <a:spLocks xmlns:a="http://schemas.openxmlformats.org/drawingml/2006/main" noGrp="1"/>
        </cdr:cNvSpPr>
      </cdr:nvSpPr>
      <cdr:spPr>
        <a:xfrm xmlns:a="http://schemas.openxmlformats.org/drawingml/2006/main">
          <a:off x="658064" y="0"/>
          <a:ext cx="9958192" cy="785561"/>
        </a:xfrm>
        <a:prstGeom xmlns:a="http://schemas.openxmlformats.org/drawingml/2006/main" prst="roundRect">
          <a:avLst/>
        </a:prstGeom>
        <a:solidFill xmlns:a="http://schemas.openxmlformats.org/drawingml/2006/main">
          <a:schemeClr val="accent6"/>
        </a:solidFill>
        <a:ln xmlns:a="http://schemas.openxmlformats.org/drawingml/2006/main">
          <a:solidFill>
            <a:schemeClr val="accent6"/>
          </a:solidFill>
        </a:ln>
      </cdr:spPr>
      <cdr:txBody>
        <a:bodyPr xmlns:a="http://schemas.openxmlformats.org/drawingml/2006/main" vert="horz" lIns="91440" tIns="45720" rIns="91440" bIns="45720" rtlCol="0" anchor="ctr">
          <a:noAutofit/>
        </a:bodyPr>
        <a:lstStyle xmlns:a="http://schemas.openxmlformats.org/drawingml/2006/main">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xmlns:a="http://schemas.openxmlformats.org/drawingml/2006/main">
          <a:pPr algn="ctr"/>
          <a:r>
            <a:rPr lang="en-US" sz="2800" b="1" kern="1200" dirty="0">
              <a:solidFill>
                <a:schemeClr val="bg1"/>
              </a:solidFill>
              <a:latin typeface="+mn-lt"/>
              <a:ea typeface="+mj-ea"/>
              <a:cs typeface="+mj-cs"/>
            </a:rPr>
            <a:t>Census 2021, Homelessness Enumeration, Melbourne’s west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42635589-4B83-4637-8901-A7E9E67499F5}" type="datetimeFigureOut">
              <a:rPr lang="en-AU" smtClean="0"/>
              <a:t>21/03/2025</a:t>
            </a:fld>
            <a:endParaRPr lang="en-AU"/>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24EF2E30-D611-48C2-8FA5-D35D5DA6E9B7}" type="slidenum">
              <a:rPr lang="en-AU" smtClean="0"/>
              <a:t>‹#›</a:t>
            </a:fld>
            <a:endParaRPr lang="en-AU"/>
          </a:p>
        </p:txBody>
      </p:sp>
    </p:spTree>
    <p:extLst>
      <p:ext uri="{BB962C8B-B14F-4D97-AF65-F5344CB8AC3E}">
        <p14:creationId xmlns:p14="http://schemas.microsoft.com/office/powerpoint/2010/main" val="846896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vic.gov.au/guides-templates-tools-for-information-sharing"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chp.org.au/enewsletters/"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chp.kineoportal.com.au/"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t>Sarah</a:t>
            </a:r>
          </a:p>
          <a:p>
            <a:r>
              <a:rPr lang="en-AU" dirty="0"/>
              <a:t>Acknowledgement of country – there is a new piece of data that identifies that, if non Aboriginal people were homeless at the same rate as First Nations people, we would have 1M people homeless in Australia.</a:t>
            </a:r>
          </a:p>
          <a:p>
            <a:endParaRPr lang="en-AU" dirty="0"/>
          </a:p>
          <a:p>
            <a:r>
              <a:rPr lang="en-AU" dirty="0"/>
              <a:t>Introduce ourselves and our roles</a:t>
            </a:r>
          </a:p>
          <a:p>
            <a:endParaRPr lang="en-AU" dirty="0"/>
          </a:p>
          <a:p>
            <a:r>
              <a:rPr lang="en-AU" dirty="0"/>
              <a:t>We have representation from such a wide group of workers.  Can you introduce yourself and the service you are from in the chat.</a:t>
            </a:r>
          </a:p>
          <a:p>
            <a:endParaRPr lang="en-AU" dirty="0"/>
          </a:p>
          <a:p>
            <a:r>
              <a:rPr lang="en-AU" dirty="0"/>
              <a:t>Feel free to ask questions at any point. If you don’t feel comfortable asking, put a question in the chat and we will keep an eye on it.</a:t>
            </a:r>
          </a:p>
          <a:p>
            <a:endParaRPr lang="en-AU" dirty="0"/>
          </a:p>
        </p:txBody>
      </p:sp>
      <p:sp>
        <p:nvSpPr>
          <p:cNvPr id="4" name="Slide Number Placeholder 3"/>
          <p:cNvSpPr>
            <a:spLocks noGrp="1"/>
          </p:cNvSpPr>
          <p:nvPr>
            <p:ph type="sldNum" sz="quarter" idx="5"/>
          </p:nvPr>
        </p:nvSpPr>
        <p:spPr/>
        <p:txBody>
          <a:bodyPr/>
          <a:lstStyle/>
          <a:p>
            <a:fld id="{24EF2E30-D611-48C2-8FA5-D35D5DA6E9B7}" type="slidenum">
              <a:rPr lang="en-AU" smtClean="0"/>
              <a:t>1</a:t>
            </a:fld>
            <a:endParaRPr lang="en-AU"/>
          </a:p>
        </p:txBody>
      </p:sp>
    </p:spTree>
    <p:extLst>
      <p:ext uri="{BB962C8B-B14F-4D97-AF65-F5344CB8AC3E}">
        <p14:creationId xmlns:p14="http://schemas.microsoft.com/office/powerpoint/2010/main" val="3639290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t>Sarah</a:t>
            </a:r>
          </a:p>
          <a:p>
            <a:endParaRPr lang="en-AU" sz="1600" dirty="0"/>
          </a:p>
          <a:p>
            <a:r>
              <a:rPr lang="en-AU" sz="1600" dirty="0"/>
              <a:t>Many of those in housing are in precarious housing.</a:t>
            </a:r>
          </a:p>
          <a:p>
            <a:endParaRPr lang="en-AU" sz="1600" dirty="0"/>
          </a:p>
          <a:p>
            <a:r>
              <a:rPr lang="en-AU" sz="1600" dirty="0"/>
              <a:t>High numbers of people in mortgage and rental stress</a:t>
            </a:r>
          </a:p>
          <a:p>
            <a:r>
              <a:rPr lang="en-AU" sz="1600" dirty="0"/>
              <a:t>Areas like Wyndham Vale and Melton area still growing</a:t>
            </a:r>
            <a:r>
              <a:rPr lang="en-AU" dirty="0"/>
              <a:t>.</a:t>
            </a:r>
          </a:p>
        </p:txBody>
      </p:sp>
      <p:sp>
        <p:nvSpPr>
          <p:cNvPr id="4" name="Slide Number Placeholder 3"/>
          <p:cNvSpPr>
            <a:spLocks noGrp="1"/>
          </p:cNvSpPr>
          <p:nvPr>
            <p:ph type="sldNum" sz="quarter" idx="5"/>
          </p:nvPr>
        </p:nvSpPr>
        <p:spPr/>
        <p:txBody>
          <a:bodyPr/>
          <a:lstStyle/>
          <a:p>
            <a:fld id="{24EF2E30-D611-48C2-8FA5-D35D5DA6E9B7}" type="slidenum">
              <a:rPr lang="en-AU" smtClean="0"/>
              <a:t>10</a:t>
            </a:fld>
            <a:endParaRPr lang="en-AU"/>
          </a:p>
        </p:txBody>
      </p:sp>
    </p:spTree>
    <p:extLst>
      <p:ext uri="{BB962C8B-B14F-4D97-AF65-F5344CB8AC3E}">
        <p14:creationId xmlns:p14="http://schemas.microsoft.com/office/powerpoint/2010/main" val="3796478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720" y="4783306"/>
            <a:ext cx="5445760" cy="465734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600" b="1" dirty="0"/>
              <a:t>Sarah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latin typeface="+mn-lt"/>
              </a:rPr>
              <a:t>A second contributing factor to homelessness in Victoria is that we have an affordability problem</a:t>
            </a:r>
            <a:r>
              <a:rPr lang="en-US" sz="1600" dirty="0"/>
              <a:t>. Purchasing housing has never been more expensive.  Some decades ago, it cost the average of two years income to purchase a house. It now costs at least ten years of an average income.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Similarly, when the rental market is tight, rents increase, creating fewer and fewer affordable properties</a:t>
            </a:r>
            <a:r>
              <a:rPr lang="en-US" sz="1600" baseline="0" dirty="0">
                <a:latin typeface="+mn-lt"/>
              </a:rPr>
              <a:t>. </a:t>
            </a:r>
            <a:endParaRPr lang="en-AU" sz="1600" dirty="0">
              <a:latin typeface="+mn-lt"/>
            </a:endParaRPr>
          </a:p>
        </p:txBody>
      </p:sp>
    </p:spTree>
    <p:extLst>
      <p:ext uri="{BB962C8B-B14F-4D97-AF65-F5344CB8AC3E}">
        <p14:creationId xmlns:p14="http://schemas.microsoft.com/office/powerpoint/2010/main" val="875622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t>Sarah</a:t>
            </a:r>
          </a:p>
          <a:p>
            <a:endParaRPr lang="en-AU" dirty="0"/>
          </a:p>
          <a:p>
            <a:r>
              <a:rPr lang="en-AU" sz="1600" dirty="0"/>
              <a:t>When people cannot afford to purchase their own home, or to rent, the only remaining permanent housing option is social housing, yet Australia has very low levels of social housing, comparatively, and Victoria has the lowest levels in Australia.</a:t>
            </a:r>
          </a:p>
          <a:p>
            <a:endParaRPr lang="en-AU" sz="1600" dirty="0"/>
          </a:p>
          <a:p>
            <a:r>
              <a:rPr lang="en-AU" sz="1600" dirty="0"/>
              <a:t>We have received some good news recently, in terms of State and Federal investment in social housing but this equates to housing levels to meet less than 13% of those waiting for social housing in Victoria.</a:t>
            </a:r>
          </a:p>
        </p:txBody>
      </p:sp>
      <p:sp>
        <p:nvSpPr>
          <p:cNvPr id="4" name="Slide Number Placeholder 3"/>
          <p:cNvSpPr>
            <a:spLocks noGrp="1"/>
          </p:cNvSpPr>
          <p:nvPr>
            <p:ph type="sldNum" sz="quarter" idx="10"/>
          </p:nvPr>
        </p:nvSpPr>
        <p:spPr/>
        <p:txBody>
          <a:bodyPr/>
          <a:lstStyle/>
          <a:p>
            <a:fld id="{24EF2E30-D611-48C2-8FA5-D35D5DA6E9B7}" type="slidenum">
              <a:rPr lang="en-AU" smtClean="0"/>
              <a:t>12</a:t>
            </a:fld>
            <a:endParaRPr lang="en-AU"/>
          </a:p>
        </p:txBody>
      </p:sp>
    </p:spTree>
    <p:extLst>
      <p:ext uri="{BB962C8B-B14F-4D97-AF65-F5344CB8AC3E}">
        <p14:creationId xmlns:p14="http://schemas.microsoft.com/office/powerpoint/2010/main" val="3311627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3D4A18C-AF16-4142-B542-26E6241CA168}"/>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B000D630-6115-44D5-B3E4-E1B856E84EF0}"/>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08050" eaLnBrk="1" hangingPunct="1">
              <a:spcBef>
                <a:spcPct val="0"/>
              </a:spcBef>
            </a:pPr>
            <a:endParaRPr lang="en-AU" altLang="en-US" dirty="0">
              <a:latin typeface="Calibri" panose="020F0502020204030204" pitchFamily="34" charset="0"/>
            </a:endParaRPr>
          </a:p>
          <a:p>
            <a:pPr defTabSz="908050" eaLnBrk="1" hangingPunct="1">
              <a:spcBef>
                <a:spcPct val="0"/>
              </a:spcBef>
            </a:pPr>
            <a:r>
              <a:rPr lang="en-AU" altLang="en-US" sz="1600" b="1" dirty="0">
                <a:latin typeface="Calibri" panose="020F0502020204030204" pitchFamily="34" charset="0"/>
              </a:rPr>
              <a:t>Amy</a:t>
            </a:r>
          </a:p>
          <a:p>
            <a:pPr defTabSz="908050"/>
            <a:endParaRPr lang="en-AU" altLang="en-US" dirty="0">
              <a:latin typeface="Calibri" panose="020F0502020204030204" pitchFamily="34" charset="0"/>
            </a:endParaRPr>
          </a:p>
          <a:p>
            <a:pPr defTabSz="908050"/>
            <a:endParaRPr lang="en-US" altLang="en-US" dirty="0">
              <a:latin typeface="Calibri" panose="020F0502020204030204" pitchFamily="34" charset="0"/>
            </a:endParaRPr>
          </a:p>
        </p:txBody>
      </p:sp>
      <p:sp>
        <p:nvSpPr>
          <p:cNvPr id="36868" name="Slide Number Placeholder 3">
            <a:extLst>
              <a:ext uri="{FF2B5EF4-FFF2-40B4-BE49-F238E27FC236}">
                <a16:creationId xmlns:a16="http://schemas.microsoft.com/office/drawing/2014/main" id="{8F825B97-3EB8-4E5C-9A40-8BA43AA31BFE}"/>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A751902-3383-4C24-AFCA-F4FE47F587D6}" type="slidenum">
              <a:rPr lang="en-AU" altLang="en-US" sz="1200" smtClean="0"/>
              <a:pPr/>
              <a:t>13</a:t>
            </a:fld>
            <a:endParaRPr lang="en-AU" altLang="en-US" sz="1200"/>
          </a:p>
        </p:txBody>
      </p:sp>
    </p:spTree>
    <p:extLst>
      <p:ext uri="{BB962C8B-B14F-4D97-AF65-F5344CB8AC3E}">
        <p14:creationId xmlns:p14="http://schemas.microsoft.com/office/powerpoint/2010/main" val="209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5108F085-8316-4FA1-B2DA-F8A188901AD4}"/>
              </a:ext>
            </a:extLst>
          </p:cNvPr>
          <p:cNvSpPr>
            <a:spLocks noGrp="1" noRot="1" noChangeAspect="1" noTextEdit="1"/>
          </p:cNvSpPr>
          <p:nvPr>
            <p:ph type="sldImg"/>
          </p:nvPr>
        </p:nvSpPr>
        <p:spPr>
          <a:xfrm>
            <a:off x="422275" y="746125"/>
            <a:ext cx="5962650" cy="3354388"/>
          </a:xfrm>
          <a:ln/>
        </p:spPr>
      </p:sp>
      <p:sp>
        <p:nvSpPr>
          <p:cNvPr id="86019" name="Notes Placeholder 2">
            <a:extLst>
              <a:ext uri="{FF2B5EF4-FFF2-40B4-BE49-F238E27FC236}">
                <a16:creationId xmlns:a16="http://schemas.microsoft.com/office/drawing/2014/main" id="{FC89CCCE-3C87-4D92-8FD5-377E289C709D}"/>
              </a:ext>
            </a:extLst>
          </p:cNvPr>
          <p:cNvSpPr>
            <a:spLocks noGrp="1"/>
          </p:cNvSpPr>
          <p:nvPr>
            <p:ph type="body" idx="1"/>
          </p:nvPr>
        </p:nvSpPr>
        <p:spPr>
          <a:xfrm>
            <a:off x="680720" y="4284614"/>
            <a:ext cx="5445760" cy="515603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z="1600" b="1" dirty="0">
                <a:latin typeface="Calibri" panose="020F0502020204030204" pitchFamily="34" charset="0"/>
              </a:rPr>
              <a:t>Amy</a:t>
            </a:r>
          </a:p>
          <a:p>
            <a:endParaRPr lang="en-US" altLang="en-US" sz="1600" dirty="0">
              <a:latin typeface="Calibri" panose="020F0502020204030204" pitchFamily="34" charset="0"/>
            </a:endParaRPr>
          </a:p>
          <a:p>
            <a:r>
              <a:rPr lang="en-US" altLang="en-US" sz="1600" dirty="0">
                <a:latin typeface="Calibri" panose="020F0502020204030204" pitchFamily="34" charset="0"/>
              </a:rPr>
              <a:t>Engagement with homelessness services is voluntary.</a:t>
            </a:r>
          </a:p>
          <a:p>
            <a:endParaRPr lang="en-US" altLang="en-US" sz="1600" dirty="0">
              <a:latin typeface="Calibri" panose="020F0502020204030204" pitchFamily="34" charset="0"/>
            </a:endParaRPr>
          </a:p>
          <a:p>
            <a:r>
              <a:rPr lang="en-US" altLang="en-US" sz="1600" dirty="0">
                <a:latin typeface="Calibri" panose="020F0502020204030204" pitchFamily="34" charset="0"/>
              </a:rPr>
              <a:t>Consumers are asked for their consent to transfer information across homelessness services.  This consent last six months.  Consumers can identify if there are any services that they don’t wish to receive their information.</a:t>
            </a:r>
          </a:p>
          <a:p>
            <a:endParaRPr lang="en-US" altLang="en-US" sz="1600" dirty="0">
              <a:latin typeface="Calibri" panose="020F0502020204030204" pitchFamily="34" charset="0"/>
            </a:endParaRPr>
          </a:p>
          <a:p>
            <a:r>
              <a:rPr lang="en-US" altLang="en-US" sz="1600" dirty="0">
                <a:latin typeface="Calibri" panose="020F0502020204030204" pitchFamily="34" charset="0"/>
              </a:rPr>
              <a:t>Importantly, consumers can choose the geographic area in which they would like to be assisted.  Services are funded to work within a specific area, but not just to work with consumers from that area. </a:t>
            </a:r>
          </a:p>
          <a:p>
            <a:endParaRPr lang="en-US" altLang="en-US" sz="1600" dirty="0">
              <a:latin typeface="Calibri" panose="020F0502020204030204" pitchFamily="34" charset="0"/>
            </a:endParaRPr>
          </a:p>
          <a:p>
            <a:r>
              <a:rPr lang="en-US" altLang="en-US" sz="1600" dirty="0">
                <a:latin typeface="Calibri" panose="020F0502020204030204" pitchFamily="34" charset="0"/>
              </a:rPr>
              <a:t>Every year in September the LASNs survey consumers about their experience of the homelessness service system.</a:t>
            </a:r>
          </a:p>
          <a:p>
            <a:r>
              <a:rPr lang="en-US" altLang="en-US" sz="1600" dirty="0">
                <a:latin typeface="Calibri" panose="020F0502020204030204" pitchFamily="34" charset="0"/>
              </a:rPr>
              <a:t> </a:t>
            </a:r>
          </a:p>
          <a:p>
            <a:r>
              <a:rPr lang="en-US" altLang="en-US" sz="1600" dirty="0">
                <a:latin typeface="Calibri" panose="020F0502020204030204" pitchFamily="34" charset="0"/>
              </a:rPr>
              <a:t>Each homelessness worker is asked to find one consumer who is prepared to participate in the survey.</a:t>
            </a:r>
          </a:p>
          <a:p>
            <a:endParaRPr lang="en-US" altLang="en-US" sz="1600" dirty="0">
              <a:latin typeface="Calibri" panose="020F0502020204030204" pitchFamily="34" charset="0"/>
            </a:endParaRPr>
          </a:p>
        </p:txBody>
      </p:sp>
      <p:sp>
        <p:nvSpPr>
          <p:cNvPr id="86020" name="Slide Number Placeholder 3">
            <a:extLst>
              <a:ext uri="{FF2B5EF4-FFF2-40B4-BE49-F238E27FC236}">
                <a16:creationId xmlns:a16="http://schemas.microsoft.com/office/drawing/2014/main" id="{2EADA2B2-972E-4DEE-BE90-278F89991093}"/>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43149E6-A8E4-4084-8955-124646904FCA}" type="slidenum">
              <a:rPr lang="en-AU" altLang="en-US" sz="1200" smtClean="0"/>
              <a:pPr/>
              <a:t>14</a:t>
            </a:fld>
            <a:endParaRPr lang="en-AU" altLang="en-US" sz="1200"/>
          </a:p>
        </p:txBody>
      </p:sp>
    </p:spTree>
    <p:extLst>
      <p:ext uri="{BB962C8B-B14F-4D97-AF65-F5344CB8AC3E}">
        <p14:creationId xmlns:p14="http://schemas.microsoft.com/office/powerpoint/2010/main" val="411429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641AFCEA-740C-469C-B8D6-CDB2D6AE646B}"/>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11041C02-50A1-4EC7-BD44-F8AAD8471D87}"/>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AU" altLang="en-US" sz="1600" b="1" dirty="0">
                <a:latin typeface="Calibri" panose="020F0502020204030204" pitchFamily="34" charset="0"/>
              </a:rPr>
              <a:t>Amy</a:t>
            </a:r>
          </a:p>
          <a:p>
            <a:endParaRPr lang="en-AU" altLang="en-US" b="1" dirty="0">
              <a:solidFill>
                <a:srgbClr val="FF0000"/>
              </a:solidFill>
              <a:latin typeface="Calibri" panose="020F0502020204030204" pitchFamily="34" charset="0"/>
            </a:endParaRPr>
          </a:p>
          <a:p>
            <a:pPr marL="171450" indent="-171450">
              <a:spcBef>
                <a:spcPts val="600"/>
              </a:spcBef>
              <a:buFont typeface="Arial" panose="020B0604020202020204" pitchFamily="34" charset="0"/>
              <a:buChar char="•"/>
            </a:pPr>
            <a:r>
              <a:rPr lang="en-AU" altLang="en-US" sz="1600" b="0" dirty="0">
                <a:latin typeface="Calibri" panose="020F0502020204030204" pitchFamily="34" charset="0"/>
              </a:rPr>
              <a:t>First Nations people present to homelessness services at double their proportion of the general population.</a:t>
            </a:r>
          </a:p>
          <a:p>
            <a:pPr marL="171450" indent="-171450">
              <a:spcBef>
                <a:spcPts val="600"/>
              </a:spcBef>
              <a:buFont typeface="Arial" panose="020B0604020202020204" pitchFamily="34" charset="0"/>
              <a:buChar char="•"/>
            </a:pPr>
            <a:r>
              <a:rPr lang="en-AU" altLang="en-US" sz="1600" b="0" dirty="0">
                <a:latin typeface="Calibri" panose="020F0502020204030204" pitchFamily="34" charset="0"/>
              </a:rPr>
              <a:t>The numbers of young people presenting alone have been dropping over the last years.</a:t>
            </a:r>
          </a:p>
          <a:p>
            <a:pPr marL="171450" indent="-171450">
              <a:spcBef>
                <a:spcPts val="600"/>
              </a:spcBef>
              <a:buFont typeface="Arial" panose="020B0604020202020204" pitchFamily="34" charset="0"/>
              <a:buChar char="•"/>
            </a:pPr>
            <a:r>
              <a:rPr lang="en-AU" altLang="en-US" sz="1600" b="0" dirty="0">
                <a:latin typeface="Calibri" panose="020F0502020204030204" pitchFamily="34" charset="0"/>
              </a:rPr>
              <a:t>People are reporting financial difficulties as their main reason for accessing homelessness services at a higher rate – family violence was the main reason people accessed homelessness services for many years – this could be the result of data collection changing as The Orange Doors have rolled out, but could also reflect the impact of the cost of living crisis.</a:t>
            </a:r>
          </a:p>
          <a:p>
            <a:endParaRPr lang="en-AU" altLang="en-US" dirty="0">
              <a:latin typeface="Calibri" panose="020F0502020204030204" pitchFamily="34" charset="0"/>
            </a:endParaRPr>
          </a:p>
        </p:txBody>
      </p:sp>
      <p:sp>
        <p:nvSpPr>
          <p:cNvPr id="40964" name="Slide Number Placeholder 3">
            <a:extLst>
              <a:ext uri="{FF2B5EF4-FFF2-40B4-BE49-F238E27FC236}">
                <a16:creationId xmlns:a16="http://schemas.microsoft.com/office/drawing/2014/main" id="{B1033817-AD03-4611-A85C-DDEE8012CCD5}"/>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2E4472E-DC69-469D-A073-01DECD9B1B23}" type="slidenum">
              <a:rPr lang="en-US" altLang="en-US" sz="1200" smtClean="0"/>
              <a:pPr/>
              <a:t>15</a:t>
            </a:fld>
            <a:endParaRPr lang="en-US" altLang="en-US" sz="1200"/>
          </a:p>
        </p:txBody>
      </p:sp>
    </p:spTree>
    <p:extLst>
      <p:ext uri="{BB962C8B-B14F-4D97-AF65-F5344CB8AC3E}">
        <p14:creationId xmlns:p14="http://schemas.microsoft.com/office/powerpoint/2010/main" val="1140540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84150"/>
            <a:ext cx="5962650" cy="3354388"/>
          </a:xfrm>
        </p:spPr>
      </p:sp>
      <p:sp>
        <p:nvSpPr>
          <p:cNvPr id="3" name="Notes Placeholder 2"/>
          <p:cNvSpPr>
            <a:spLocks noGrp="1"/>
          </p:cNvSpPr>
          <p:nvPr>
            <p:ph type="body" idx="1"/>
          </p:nvPr>
        </p:nvSpPr>
        <p:spPr>
          <a:xfrm>
            <a:off x="474505" y="3658229"/>
            <a:ext cx="6069961" cy="6281109"/>
          </a:xfrm>
        </p:spPr>
        <p:txBody>
          <a:bodyPr/>
          <a:lstStyle/>
          <a:p>
            <a:r>
              <a:rPr lang="en-AU" sz="1600" b="1" dirty="0"/>
              <a:t>Amy</a:t>
            </a:r>
          </a:p>
          <a:p>
            <a:r>
              <a:rPr lang="en-AU" sz="1400" dirty="0"/>
              <a:t>Every year homelessness services ask consumers about their experiences of homelessness and the homelessness service system.  </a:t>
            </a:r>
          </a:p>
          <a:p>
            <a:endParaRPr lang="en-AU" sz="1400" dirty="0"/>
          </a:p>
          <a:p>
            <a:r>
              <a:rPr lang="en-AU" sz="1400" dirty="0"/>
              <a:t>Women report:</a:t>
            </a:r>
          </a:p>
          <a:p>
            <a:pPr marL="171450" indent="-171450">
              <a:buFont typeface="Arial" panose="020B0604020202020204" pitchFamily="34" charset="0"/>
              <a:buChar char="•"/>
            </a:pPr>
            <a:r>
              <a:rPr lang="en-AU" sz="1400" dirty="0"/>
              <a:t>deterioration in their mental health</a:t>
            </a:r>
          </a:p>
          <a:p>
            <a:pPr marL="171450" indent="-171450">
              <a:buFont typeface="Arial" panose="020B0604020202020204" pitchFamily="34" charset="0"/>
              <a:buChar char="•"/>
            </a:pPr>
            <a:r>
              <a:rPr lang="en-AU" sz="1400" dirty="0"/>
              <a:t>worry about their children</a:t>
            </a:r>
          </a:p>
          <a:p>
            <a:pPr marL="171450" indent="-171450">
              <a:buFont typeface="Arial" panose="020B0604020202020204" pitchFamily="34" charset="0"/>
              <a:buChar char="•"/>
            </a:pPr>
            <a:r>
              <a:rPr lang="en-AU" sz="1400" dirty="0"/>
              <a:t>family breakdown</a:t>
            </a:r>
          </a:p>
          <a:p>
            <a:pPr marL="171450" indent="-171450">
              <a:buFont typeface="Arial" panose="020B0604020202020204" pitchFamily="34" charset="0"/>
              <a:buChar char="•"/>
            </a:pPr>
            <a:r>
              <a:rPr lang="en-AU" sz="1400" dirty="0"/>
              <a:t>being raped whilst homeless </a:t>
            </a:r>
          </a:p>
          <a:p>
            <a:pPr marL="171450" indent="-171450">
              <a:buFont typeface="Arial" panose="020B0604020202020204" pitchFamily="34" charset="0"/>
              <a:buChar char="•"/>
            </a:pPr>
            <a:r>
              <a:rPr lang="en-AU" sz="1400" dirty="0"/>
              <a:t>being scared, unsafe, despairing, and </a:t>
            </a:r>
          </a:p>
          <a:p>
            <a:pPr marL="358775" indent="-358775">
              <a:buFont typeface="Arial" panose="020B0604020202020204" pitchFamily="34" charset="0"/>
              <a:buChar char="•"/>
            </a:pPr>
            <a:r>
              <a:rPr lang="en-AU" sz="1400" dirty="0"/>
              <a:t>loneliness.	</a:t>
            </a:r>
          </a:p>
          <a:p>
            <a:endParaRPr lang="en-AU" sz="1400" dirty="0"/>
          </a:p>
          <a:p>
            <a:r>
              <a:rPr lang="en-AU" sz="1400" dirty="0"/>
              <a:t>Men report:</a:t>
            </a:r>
          </a:p>
          <a:p>
            <a:pPr marL="285750" indent="-285750">
              <a:buFont typeface="Arial" panose="020B0604020202020204" pitchFamily="34" charset="0"/>
              <a:buChar char="•"/>
            </a:pPr>
            <a:r>
              <a:rPr lang="en-AU" sz="1400" dirty="0"/>
              <a:t>deterioration in their mental health</a:t>
            </a:r>
          </a:p>
          <a:p>
            <a:pPr marL="285750" indent="-285750">
              <a:buFont typeface="Arial" panose="020B0604020202020204" pitchFamily="34" charset="0"/>
              <a:buChar char="•"/>
            </a:pPr>
            <a:r>
              <a:rPr lang="en-AU" sz="1400" dirty="0"/>
              <a:t>depression  </a:t>
            </a:r>
          </a:p>
          <a:p>
            <a:pPr marL="285750" indent="-285750">
              <a:buFont typeface="Arial" panose="020B0604020202020204" pitchFamily="34" charset="0"/>
              <a:buChar char="•"/>
            </a:pPr>
            <a:r>
              <a:rPr lang="en-AU" sz="1400" dirty="0"/>
              <a:t>anxiety</a:t>
            </a:r>
          </a:p>
          <a:p>
            <a:pPr marL="285750" indent="-285750">
              <a:buFont typeface="Arial" panose="020B0604020202020204" pitchFamily="34" charset="0"/>
              <a:buChar char="•"/>
            </a:pPr>
            <a:r>
              <a:rPr lang="en-AU" sz="1400" dirty="0"/>
              <a:t>inability to work, and </a:t>
            </a:r>
          </a:p>
          <a:p>
            <a:pPr marL="285750" indent="-285750">
              <a:buFont typeface="Arial" panose="020B0604020202020204" pitchFamily="34" charset="0"/>
              <a:buChar char="•"/>
            </a:pPr>
            <a:r>
              <a:rPr lang="en-AU" sz="1400" dirty="0"/>
              <a:t>loss of employment.</a:t>
            </a:r>
          </a:p>
          <a:p>
            <a:pPr marL="0" indent="0">
              <a:buFont typeface="Arial" panose="020B0604020202020204" pitchFamily="34" charset="0"/>
              <a:buNone/>
            </a:pPr>
            <a:endParaRPr lang="en-AU" sz="1400" dirty="0"/>
          </a:p>
          <a:p>
            <a:r>
              <a:rPr lang="en-AU" sz="1400" dirty="0"/>
              <a:t>There are some case studies on our website about the changes that happen for people when they do manage to get some stable housing.</a:t>
            </a:r>
          </a:p>
          <a:p>
            <a:endParaRPr lang="en-AU" sz="1400" dirty="0"/>
          </a:p>
          <a:p>
            <a:r>
              <a:rPr lang="en-AU" sz="1400" dirty="0"/>
              <a:t>Most consumers have become homeless as a result of trauma but also experience terrible trauma as a result of the experience of being homeless.  As a Sector, we need to be responsive to trauma.</a:t>
            </a:r>
          </a:p>
          <a:p>
            <a:r>
              <a:rPr lang="en-AU" sz="1600" b="1" dirty="0">
                <a:solidFill>
                  <a:srgbClr val="FF0000"/>
                </a:solidFill>
                <a:latin typeface="Chalkboard"/>
              </a:rPr>
              <a:t>What would life be like if you lost your home? </a:t>
            </a:r>
          </a:p>
          <a:p>
            <a:endParaRPr lang="en-AU" dirty="0"/>
          </a:p>
        </p:txBody>
      </p:sp>
      <p:sp>
        <p:nvSpPr>
          <p:cNvPr id="5" name="Slide Number Placeholder 4"/>
          <p:cNvSpPr>
            <a:spLocks noGrp="1"/>
          </p:cNvSpPr>
          <p:nvPr>
            <p:ph type="sldNum" sz="quarter" idx="5"/>
          </p:nvPr>
        </p:nvSpPr>
        <p:spPr/>
        <p:txBody>
          <a:bodyPr/>
          <a:lstStyle/>
          <a:p>
            <a:fld id="{FDBAD909-D15A-C342-B909-9EA1B0B3B1EE}" type="slidenum">
              <a:rPr lang="en-US" smtClean="0"/>
              <a:t>16</a:t>
            </a:fld>
            <a:endParaRPr lang="en-US"/>
          </a:p>
        </p:txBody>
      </p:sp>
    </p:spTree>
    <p:extLst>
      <p:ext uri="{BB962C8B-B14F-4D97-AF65-F5344CB8AC3E}">
        <p14:creationId xmlns:p14="http://schemas.microsoft.com/office/powerpoint/2010/main" val="2482818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339725"/>
            <a:ext cx="5962650" cy="3354388"/>
          </a:xfrm>
        </p:spPr>
      </p:sp>
      <p:sp>
        <p:nvSpPr>
          <p:cNvPr id="3" name="Notes Placeholder 2"/>
          <p:cNvSpPr>
            <a:spLocks noGrp="1"/>
          </p:cNvSpPr>
          <p:nvPr>
            <p:ph type="body" idx="1"/>
          </p:nvPr>
        </p:nvSpPr>
        <p:spPr>
          <a:xfrm>
            <a:off x="680720" y="3933321"/>
            <a:ext cx="5445760" cy="5666077"/>
          </a:xfrm>
        </p:spPr>
        <p:txBody>
          <a:bodyPr/>
          <a:lstStyle/>
          <a:p>
            <a:r>
              <a:rPr lang="en-AU" sz="1600" b="1" dirty="0"/>
              <a:t>Sarah</a:t>
            </a:r>
          </a:p>
          <a:p>
            <a:endParaRPr lang="en-AU" sz="1600" dirty="0"/>
          </a:p>
          <a:p>
            <a:pPr marL="285750" indent="-285750">
              <a:buFont typeface="Arial" panose="020B0604020202020204" pitchFamily="34" charset="0"/>
              <a:buChar char="•"/>
            </a:pPr>
            <a:r>
              <a:rPr lang="en-US" altLang="en-US" sz="1600" dirty="0"/>
              <a:t>In 2019 the survey focussed on consumers’ experiences of homelessness and asked what they would like us to advocate for in the State and Federal elections.</a:t>
            </a:r>
          </a:p>
          <a:p>
            <a:pPr marL="285750" indent="-285750">
              <a:buFont typeface="Arial" panose="020B0604020202020204" pitchFamily="34" charset="0"/>
              <a:buChar char="•"/>
            </a:pPr>
            <a:endParaRPr lang="en-US" altLang="en-US" sz="1600" dirty="0"/>
          </a:p>
          <a:p>
            <a:pPr marL="285750" indent="-285750">
              <a:buFont typeface="Arial" panose="020B0604020202020204" pitchFamily="34" charset="0"/>
              <a:buChar char="•"/>
            </a:pPr>
            <a:r>
              <a:rPr lang="en-US" altLang="en-US" sz="1600" dirty="0"/>
              <a:t>In 2021 the survey focussed on consumer experiences of the new ways of working that we moved to during the pandemic.</a:t>
            </a:r>
          </a:p>
          <a:p>
            <a:pPr marL="285750" indent="-285750">
              <a:buFont typeface="Arial" panose="020B0604020202020204" pitchFamily="34" charset="0"/>
              <a:buChar char="•"/>
            </a:pPr>
            <a:endParaRPr lang="en-US" altLang="en-US" sz="1600" dirty="0"/>
          </a:p>
          <a:p>
            <a:pPr marL="285750" indent="-285750">
              <a:buFont typeface="Arial" panose="020B0604020202020204" pitchFamily="34" charset="0"/>
              <a:buChar char="•"/>
            </a:pPr>
            <a:r>
              <a:rPr lang="en-US" altLang="en-US" sz="1600" dirty="0"/>
              <a:t>The 2022 survey focussed on consumers’ experiences of emergency accommodation.</a:t>
            </a:r>
          </a:p>
          <a:p>
            <a:endParaRPr lang="en-AU" sz="1600" dirty="0"/>
          </a:p>
          <a:p>
            <a:r>
              <a:rPr lang="en-AU" sz="1600" b="1" dirty="0"/>
              <a:t>Key learnings:</a:t>
            </a:r>
          </a:p>
          <a:p>
            <a:r>
              <a:rPr lang="en-AU" sz="1600" dirty="0"/>
              <a:t>Importance of building on information from other services – read the IAP and build on it. Don’t ask a whole lot of questions that have already been asked</a:t>
            </a:r>
          </a:p>
          <a:p>
            <a:endParaRPr lang="en-AU" sz="1600" dirty="0"/>
          </a:p>
          <a:p>
            <a:r>
              <a:rPr lang="en-AU" sz="1600" dirty="0"/>
              <a:t>‘Someone to talk to about my problems’ – even when we can’t meet people’s needs for housing, we can still listen, sympathise</a:t>
            </a:r>
          </a:p>
        </p:txBody>
      </p:sp>
      <p:sp>
        <p:nvSpPr>
          <p:cNvPr id="4" name="Slide Number Placeholder 3"/>
          <p:cNvSpPr>
            <a:spLocks noGrp="1"/>
          </p:cNvSpPr>
          <p:nvPr>
            <p:ph type="sldNum" sz="quarter" idx="5"/>
          </p:nvPr>
        </p:nvSpPr>
        <p:spPr/>
        <p:txBody>
          <a:bodyPr/>
          <a:lstStyle/>
          <a:p>
            <a:fld id="{24EF2E30-D611-48C2-8FA5-D35D5DA6E9B7}" type="slidenum">
              <a:rPr lang="en-AU" smtClean="0"/>
              <a:t>17</a:t>
            </a:fld>
            <a:endParaRPr lang="en-AU"/>
          </a:p>
        </p:txBody>
      </p:sp>
    </p:spTree>
    <p:extLst>
      <p:ext uri="{BB962C8B-B14F-4D97-AF65-F5344CB8AC3E}">
        <p14:creationId xmlns:p14="http://schemas.microsoft.com/office/powerpoint/2010/main" val="2679412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69BE1930-D988-4DE1-8FD8-B84D8FF3156F}"/>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80AAFA33-601F-43F4-8919-B5CCD6CB86D7}"/>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08050" eaLnBrk="1" hangingPunct="1">
              <a:spcBef>
                <a:spcPct val="0"/>
              </a:spcBef>
            </a:pPr>
            <a:r>
              <a:rPr lang="en-AU" altLang="en-US" sz="1600" b="1" dirty="0">
                <a:latin typeface="Calibri" panose="020F0502020204030204" pitchFamily="34" charset="0"/>
              </a:rPr>
              <a:t>Amy</a:t>
            </a:r>
          </a:p>
          <a:p>
            <a:pPr defTabSz="908050" eaLnBrk="1" hangingPunct="1">
              <a:spcBef>
                <a:spcPct val="0"/>
              </a:spcBef>
            </a:pPr>
            <a:endParaRPr lang="en-AU" altLang="en-US" sz="1600" dirty="0">
              <a:latin typeface="Calibri" panose="020F0502020204030204" pitchFamily="34" charset="0"/>
            </a:endParaRPr>
          </a:p>
          <a:p>
            <a:pPr defTabSz="908050"/>
            <a:r>
              <a:rPr lang="en-AU" altLang="en-US" sz="1600" dirty="0">
                <a:latin typeface="Calibri" panose="020F0502020204030204" pitchFamily="34" charset="0"/>
              </a:rPr>
              <a:t>We will now move on to information about:</a:t>
            </a:r>
          </a:p>
          <a:p>
            <a:pPr defTabSz="908050"/>
            <a:endParaRPr lang="en-AU" altLang="en-US" sz="1600" dirty="0">
              <a:latin typeface="Calibri" panose="020F0502020204030204" pitchFamily="34" charset="0"/>
            </a:endParaRPr>
          </a:p>
          <a:p>
            <a:pPr defTabSz="908050"/>
            <a:r>
              <a:rPr lang="en-AU" altLang="en-US" sz="1600" dirty="0">
                <a:latin typeface="Calibri" panose="020F0502020204030204" pitchFamily="34" charset="0"/>
              </a:rPr>
              <a:t>The role and resources of the homelessness system; and</a:t>
            </a:r>
          </a:p>
          <a:p>
            <a:pPr defTabSz="908050"/>
            <a:r>
              <a:rPr lang="en-AU" altLang="en-US" sz="1600" dirty="0">
                <a:latin typeface="Calibri" panose="020F0502020204030204" pitchFamily="34" charset="0"/>
              </a:rPr>
              <a:t>How to navigate the homelessness system in the West. </a:t>
            </a:r>
          </a:p>
          <a:p>
            <a:pPr defTabSz="908050"/>
            <a:endParaRPr lang="en-US" altLang="en-US" dirty="0">
              <a:latin typeface="Calibri" panose="020F0502020204030204" pitchFamily="34" charset="0"/>
            </a:endParaRPr>
          </a:p>
        </p:txBody>
      </p:sp>
      <p:sp>
        <p:nvSpPr>
          <p:cNvPr id="47108" name="Slide Number Placeholder 3">
            <a:extLst>
              <a:ext uri="{FF2B5EF4-FFF2-40B4-BE49-F238E27FC236}">
                <a16:creationId xmlns:a16="http://schemas.microsoft.com/office/drawing/2014/main" id="{8538FF3F-FA2A-4079-AA83-E34CD2E7B152}"/>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32D3C9C-7640-43AA-ADFA-5EAE130736E3}" type="slidenum">
              <a:rPr lang="en-AU" altLang="en-US" sz="1200" smtClean="0"/>
              <a:pPr/>
              <a:t>18</a:t>
            </a:fld>
            <a:endParaRPr lang="en-AU" altLang="en-US" sz="1200"/>
          </a:p>
        </p:txBody>
      </p:sp>
    </p:spTree>
    <p:extLst>
      <p:ext uri="{BB962C8B-B14F-4D97-AF65-F5344CB8AC3E}">
        <p14:creationId xmlns:p14="http://schemas.microsoft.com/office/powerpoint/2010/main" val="2010468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913" y="379413"/>
            <a:ext cx="5961062" cy="3354387"/>
          </a:xfrm>
        </p:spPr>
      </p:sp>
      <p:sp>
        <p:nvSpPr>
          <p:cNvPr id="3" name="Notes Placeholder 2"/>
          <p:cNvSpPr>
            <a:spLocks noGrp="1"/>
          </p:cNvSpPr>
          <p:nvPr>
            <p:ph type="body" idx="1"/>
          </p:nvPr>
        </p:nvSpPr>
        <p:spPr>
          <a:xfrm>
            <a:off x="575146" y="3933232"/>
            <a:ext cx="5445760" cy="5862247"/>
          </a:xfrm>
        </p:spPr>
        <p:txBody>
          <a:bodyPr/>
          <a:lstStyle/>
          <a:p>
            <a:r>
              <a:rPr lang="en-AU" sz="1600" b="1" dirty="0"/>
              <a:t>Marcella/Amy</a:t>
            </a:r>
            <a:endParaRPr lang="en-AU" sz="1600" dirty="0"/>
          </a:p>
          <a:p>
            <a:r>
              <a:rPr lang="en-AU" sz="1600" dirty="0"/>
              <a:t>Eligibility for homelessness services is very straight forward.  Anyone can access the homelessness system if they are:</a:t>
            </a:r>
          </a:p>
          <a:p>
            <a:endParaRPr lang="en-AU" sz="1600" dirty="0"/>
          </a:p>
          <a:p>
            <a:pPr marL="285750" indent="-285750">
              <a:spcBef>
                <a:spcPts val="600"/>
              </a:spcBef>
              <a:buFont typeface="Arial" panose="020B0604020202020204" pitchFamily="34" charset="0"/>
              <a:buChar char="•"/>
            </a:pPr>
            <a:r>
              <a:rPr lang="en-AU" sz="1600" dirty="0"/>
              <a:t>16 or over (by law, those under 16 who are unaccompanied should be assisted by Child Protection)</a:t>
            </a:r>
          </a:p>
          <a:p>
            <a:pPr marL="285750" indent="-285750">
              <a:spcBef>
                <a:spcPts val="600"/>
              </a:spcBef>
              <a:buFont typeface="Arial" panose="020B0604020202020204" pitchFamily="34" charset="0"/>
              <a:buChar char="•"/>
            </a:pPr>
            <a:r>
              <a:rPr lang="en-AU" sz="1600" dirty="0"/>
              <a:t>Homeless or at risk of homelessness; and</a:t>
            </a:r>
          </a:p>
          <a:p>
            <a:pPr marL="285750" indent="-285750">
              <a:spcBef>
                <a:spcPts val="600"/>
              </a:spcBef>
              <a:buFont typeface="Arial" panose="020B0604020202020204" pitchFamily="34" charset="0"/>
              <a:buChar char="•"/>
            </a:pPr>
            <a:r>
              <a:rPr lang="en-AU" sz="1600" dirty="0"/>
              <a:t>Looking for support and housing.</a:t>
            </a:r>
          </a:p>
          <a:p>
            <a:pPr>
              <a:lnSpc>
                <a:spcPct val="107000"/>
              </a:lnSpc>
            </a:pPr>
            <a:r>
              <a:rPr lang="en-AU" sz="1600" dirty="0">
                <a:effectLst/>
                <a:latin typeface="+mn-lt"/>
                <a:ea typeface="Times New Roman" panose="02020603050405020304" pitchFamily="18" charset="0"/>
                <a:cs typeface="Times New Roman" panose="02020603050405020304" pitchFamily="18" charset="0"/>
              </a:rPr>
              <a:t> </a:t>
            </a:r>
            <a:endParaRPr lang="en-AU" sz="1600" dirty="0">
              <a:effectLst/>
              <a:latin typeface="+mn-lt"/>
              <a:ea typeface="Calibri" panose="020F0502020204030204" pitchFamily="34" charset="0"/>
              <a:cs typeface="Times New Roman" panose="02020603050405020304" pitchFamily="18" charset="0"/>
            </a:endParaRPr>
          </a:p>
          <a:p>
            <a:pPr>
              <a:lnSpc>
                <a:spcPct val="107000"/>
              </a:lnSpc>
            </a:pPr>
            <a:r>
              <a:rPr lang="en-AU" sz="1600" kern="1200" dirty="0">
                <a:effectLst/>
                <a:latin typeface="+mn-lt"/>
                <a:ea typeface="Times New Roman" panose="02020603050405020304" pitchFamily="18" charset="0"/>
                <a:cs typeface="Times New Roman" panose="02020603050405020304" pitchFamily="18" charset="0"/>
              </a:rPr>
              <a:t>Consumers can either call or present to the access/entry point in the area in which they wish to be assisted.  </a:t>
            </a:r>
          </a:p>
          <a:p>
            <a:pPr>
              <a:lnSpc>
                <a:spcPct val="107000"/>
              </a:lnSpc>
            </a:pPr>
            <a:endParaRPr lang="en-AU" sz="1600" dirty="0">
              <a:ea typeface="Times New Roman" panose="02020603050405020304" pitchFamily="18" charset="0"/>
              <a:cs typeface="Times New Roman" panose="02020603050405020304" pitchFamily="18" charset="0"/>
            </a:endParaRPr>
          </a:p>
          <a:p>
            <a:pPr>
              <a:lnSpc>
                <a:spcPct val="107000"/>
              </a:lnSpc>
            </a:pPr>
            <a:r>
              <a:rPr lang="en-AU" sz="1600" kern="1200" dirty="0">
                <a:effectLst/>
                <a:latin typeface="+mn-lt"/>
                <a:ea typeface="Times New Roman" panose="02020603050405020304" pitchFamily="18" charset="0"/>
                <a:cs typeface="Times New Roman" panose="02020603050405020304" pitchFamily="18" charset="0"/>
              </a:rPr>
              <a:t>If consumers don’t know how to find an access point, or they need assistance after hours, they can contact the state-wide number: 1800 825 955.</a:t>
            </a:r>
          </a:p>
          <a:p>
            <a:pPr>
              <a:lnSpc>
                <a:spcPct val="107000"/>
              </a:lnSpc>
            </a:pPr>
            <a:endParaRPr lang="en-AU" sz="1600" dirty="0">
              <a:ea typeface="Calibri" panose="020F0502020204030204" pitchFamily="34" charset="0"/>
              <a:cs typeface="Times New Roman" panose="02020603050405020304" pitchFamily="18" charset="0"/>
            </a:endParaRPr>
          </a:p>
          <a:p>
            <a:pPr>
              <a:lnSpc>
                <a:spcPct val="107000"/>
              </a:lnSpc>
            </a:pPr>
            <a:r>
              <a:rPr lang="en-AU" sz="1600" dirty="0">
                <a:effectLst/>
                <a:latin typeface="+mn-lt"/>
                <a:ea typeface="Calibri" panose="020F0502020204030204" pitchFamily="34" charset="0"/>
                <a:cs typeface="Times New Roman" panose="02020603050405020304" pitchFamily="18" charset="0"/>
              </a:rPr>
              <a:t>Access points can also forward consumer information between them.</a:t>
            </a:r>
          </a:p>
          <a:p>
            <a:pPr>
              <a:lnSpc>
                <a:spcPct val="107000"/>
              </a:lnSpc>
            </a:pPr>
            <a:endParaRPr lang="en-AU" sz="1600" dirty="0">
              <a:ea typeface="Calibri" panose="020F0502020204030204" pitchFamily="34" charset="0"/>
              <a:cs typeface="Times New Roman" panose="02020603050405020304" pitchFamily="18" charset="0"/>
            </a:endParaRPr>
          </a:p>
          <a:p>
            <a:pPr>
              <a:lnSpc>
                <a:spcPct val="107000"/>
              </a:lnSpc>
            </a:pPr>
            <a:r>
              <a:rPr lang="en-AU" sz="1600" dirty="0">
                <a:effectLst/>
                <a:latin typeface="+mn-lt"/>
                <a:ea typeface="Calibri" panose="020F0502020204030204" pitchFamily="34" charset="0"/>
                <a:cs typeface="Times New Roman" panose="02020603050405020304" pitchFamily="18" charset="0"/>
              </a:rPr>
              <a:t>Technically people don’t need to have residency or an income to access homelessness services, but services are limited in their capacity to support people with no income.</a:t>
            </a:r>
          </a:p>
          <a:p>
            <a:endParaRPr lang="en-AU" dirty="0"/>
          </a:p>
        </p:txBody>
      </p:sp>
      <p:sp>
        <p:nvSpPr>
          <p:cNvPr id="4" name="Slide Number Placeholder 3"/>
          <p:cNvSpPr>
            <a:spLocks noGrp="1"/>
          </p:cNvSpPr>
          <p:nvPr>
            <p:ph type="sldNum" sz="quarter" idx="10"/>
          </p:nvPr>
        </p:nvSpPr>
        <p:spPr/>
        <p:txBody>
          <a:bodyPr/>
          <a:lstStyle/>
          <a:p>
            <a:fld id="{24EF2E30-D611-48C2-8FA5-D35D5DA6E9B7}" type="slidenum">
              <a:rPr lang="en-AU" smtClean="0"/>
              <a:t>19</a:t>
            </a:fld>
            <a:endParaRPr lang="en-AU"/>
          </a:p>
        </p:txBody>
      </p:sp>
    </p:spTree>
    <p:extLst>
      <p:ext uri="{BB962C8B-B14F-4D97-AF65-F5344CB8AC3E}">
        <p14:creationId xmlns:p14="http://schemas.microsoft.com/office/powerpoint/2010/main" val="2188267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t>Sarah</a:t>
            </a:r>
          </a:p>
          <a:p>
            <a:r>
              <a:rPr lang="en-AU" dirty="0"/>
              <a:t>Acknowledgement of country – there is a new piece of data that identifies that, if non Aboriginal people were homeless at the same rate as First Nations people, we would have 1M people homeless in Australia.</a:t>
            </a:r>
          </a:p>
          <a:p>
            <a:endParaRPr lang="en-AU" dirty="0"/>
          </a:p>
          <a:p>
            <a:r>
              <a:rPr lang="en-AU" dirty="0"/>
              <a:t>Introduce ourselves and our roles</a:t>
            </a:r>
          </a:p>
          <a:p>
            <a:endParaRPr lang="en-AU" dirty="0"/>
          </a:p>
          <a:p>
            <a:r>
              <a:rPr lang="en-AU" dirty="0"/>
              <a:t>We have representation from such a wide group of workers.  Can you introduce yourself and the service you are from in the chat.</a:t>
            </a:r>
          </a:p>
          <a:p>
            <a:endParaRPr lang="en-AU" dirty="0"/>
          </a:p>
          <a:p>
            <a:r>
              <a:rPr lang="en-AU" dirty="0"/>
              <a:t>Feel free to ask questions at any point. If you don’t feel comfortable asking, put a question in the chat and we will keep an eye on it.</a:t>
            </a:r>
          </a:p>
          <a:p>
            <a:endParaRPr lang="en-AU" dirty="0"/>
          </a:p>
        </p:txBody>
      </p:sp>
      <p:sp>
        <p:nvSpPr>
          <p:cNvPr id="4" name="Slide Number Placeholder 3"/>
          <p:cNvSpPr>
            <a:spLocks noGrp="1"/>
          </p:cNvSpPr>
          <p:nvPr>
            <p:ph type="sldNum" sz="quarter" idx="5"/>
          </p:nvPr>
        </p:nvSpPr>
        <p:spPr/>
        <p:txBody>
          <a:bodyPr/>
          <a:lstStyle/>
          <a:p>
            <a:fld id="{24EF2E30-D611-48C2-8FA5-D35D5DA6E9B7}" type="slidenum">
              <a:rPr lang="en-AU" smtClean="0"/>
              <a:t>2</a:t>
            </a:fld>
            <a:endParaRPr lang="en-AU"/>
          </a:p>
        </p:txBody>
      </p:sp>
    </p:spTree>
    <p:extLst>
      <p:ext uri="{BB962C8B-B14F-4D97-AF65-F5344CB8AC3E}">
        <p14:creationId xmlns:p14="http://schemas.microsoft.com/office/powerpoint/2010/main" val="1013298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511175"/>
            <a:ext cx="5962650" cy="3354388"/>
          </a:xfrm>
        </p:spPr>
      </p:sp>
      <p:sp>
        <p:nvSpPr>
          <p:cNvPr id="3" name="Notes Placeholder 2"/>
          <p:cNvSpPr>
            <a:spLocks noGrp="1"/>
          </p:cNvSpPr>
          <p:nvPr>
            <p:ph type="body" idx="1"/>
          </p:nvPr>
        </p:nvSpPr>
        <p:spPr>
          <a:xfrm>
            <a:off x="680720" y="3927602"/>
            <a:ext cx="5445760" cy="5776331"/>
          </a:xfrm>
        </p:spPr>
        <p:txBody>
          <a:bodyPr/>
          <a:lstStyle/>
          <a:p>
            <a:r>
              <a:rPr lang="en-AU" sz="1600" b="1" dirty="0"/>
              <a:t>Amy</a:t>
            </a:r>
          </a:p>
          <a:p>
            <a:endParaRPr lang="en-AU" sz="1600" dirty="0"/>
          </a:p>
          <a:p>
            <a:r>
              <a:rPr lang="en-AU" sz="1600" kern="1200" dirty="0">
                <a:effectLst/>
                <a:latin typeface="+mn-lt"/>
                <a:ea typeface="Times New Roman" panose="02020603050405020304" pitchFamily="18" charset="0"/>
                <a:cs typeface="Times New Roman" panose="02020603050405020304" pitchFamily="18" charset="0"/>
              </a:rPr>
              <a:t>In 2008 the Homelessness Service System was restructured to develop a</a:t>
            </a:r>
            <a:r>
              <a:rPr lang="en-AU" sz="1600" dirty="0"/>
              <a:t> ‘front end’ – access/entry points – that operate like a triage to the broader homelessness system. This change was made following consumer feedback that the homelessness system which, at the time had 400 points of access, was confusing to navigate.</a:t>
            </a:r>
          </a:p>
          <a:p>
            <a:endParaRPr lang="en-AU" sz="1600" dirty="0"/>
          </a:p>
          <a:p>
            <a:r>
              <a:rPr lang="en-AU" sz="1600" dirty="0"/>
              <a:t>Unfortunately, little additional funding was provided to create access points, so there are not many of them.</a:t>
            </a:r>
          </a:p>
          <a:p>
            <a:endParaRPr lang="en-AU" sz="1600" dirty="0"/>
          </a:p>
          <a:p>
            <a:r>
              <a:rPr lang="en-AU" sz="1600" dirty="0"/>
              <a:t>There are two access points in Melbourne’s west:  The Salvation Army Western Metro Homelessness Service and Unison.  Each access point has a main office and an outpost.</a:t>
            </a:r>
          </a:p>
          <a:p>
            <a:endParaRPr lang="en-AU" sz="1600" dirty="0"/>
          </a:p>
          <a:p>
            <a:r>
              <a:rPr lang="en-AU" sz="1600" dirty="0"/>
              <a:t>Young people also have access to Frontyard, in the city, and women can also access Women’s Housing Ltd, a small, phone based statewide access point.</a:t>
            </a:r>
          </a:p>
          <a:p>
            <a:endParaRPr lang="en-AU" sz="1600" dirty="0"/>
          </a:p>
          <a:p>
            <a:r>
              <a:rPr lang="en-AU" sz="1600" dirty="0"/>
              <a:t>People with disabilities can also contact Housing Choices.</a:t>
            </a:r>
          </a:p>
        </p:txBody>
      </p:sp>
      <p:sp>
        <p:nvSpPr>
          <p:cNvPr id="4" name="Slide Number Placeholder 3"/>
          <p:cNvSpPr>
            <a:spLocks noGrp="1"/>
          </p:cNvSpPr>
          <p:nvPr>
            <p:ph type="sldNum" sz="quarter" idx="5"/>
          </p:nvPr>
        </p:nvSpPr>
        <p:spPr/>
        <p:txBody>
          <a:bodyPr/>
          <a:lstStyle/>
          <a:p>
            <a:fld id="{24EF2E30-D611-48C2-8FA5-D35D5DA6E9B7}" type="slidenum">
              <a:rPr lang="en-AU" smtClean="0"/>
              <a:t>20</a:t>
            </a:fld>
            <a:endParaRPr lang="en-AU"/>
          </a:p>
        </p:txBody>
      </p:sp>
    </p:spTree>
    <p:extLst>
      <p:ext uri="{BB962C8B-B14F-4D97-AF65-F5344CB8AC3E}">
        <p14:creationId xmlns:p14="http://schemas.microsoft.com/office/powerpoint/2010/main" val="805248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27D482AD-7E6E-4E5D-B05B-647270075804}"/>
              </a:ext>
            </a:extLst>
          </p:cNvPr>
          <p:cNvSpPr>
            <a:spLocks noGrp="1" noRot="1" noChangeAspect="1" noTextEdit="1"/>
          </p:cNvSpPr>
          <p:nvPr>
            <p:ph type="sldImg"/>
          </p:nvPr>
        </p:nvSpPr>
        <p:spPr>
          <a:xfrm>
            <a:off x="303213" y="379413"/>
            <a:ext cx="5961062" cy="3354387"/>
          </a:xfrm>
          <a:ln/>
        </p:spPr>
      </p:sp>
      <p:sp>
        <p:nvSpPr>
          <p:cNvPr id="88067" name="Notes Placeholder 2">
            <a:extLst>
              <a:ext uri="{FF2B5EF4-FFF2-40B4-BE49-F238E27FC236}">
                <a16:creationId xmlns:a16="http://schemas.microsoft.com/office/drawing/2014/main" id="{FB67847E-0B79-4AD7-9385-98D7983DBF66}"/>
              </a:ext>
            </a:extLst>
          </p:cNvPr>
          <p:cNvSpPr>
            <a:spLocks noGrp="1"/>
          </p:cNvSpPr>
          <p:nvPr>
            <p:ph type="body" idx="1"/>
          </p:nvPr>
        </p:nvSpPr>
        <p:spPr>
          <a:xfrm>
            <a:off x="435734" y="3878784"/>
            <a:ext cx="5935732" cy="56809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AU" altLang="en-US" sz="1600" b="1" dirty="0"/>
              <a:t>Amy</a:t>
            </a:r>
          </a:p>
          <a:p>
            <a:endParaRPr lang="en-AU" altLang="en-US" sz="1600" dirty="0">
              <a:cs typeface="Arial" panose="020B0604020202020204" pitchFamily="34" charset="0"/>
            </a:endParaRPr>
          </a:p>
          <a:p>
            <a:r>
              <a:rPr lang="en-AU" sz="1600" dirty="0"/>
              <a:t>Appointments are generally being made via phone in the first instance. (This photo shows the line of people waiting before 9am at an access point, before the phone appointment system was developed.)</a:t>
            </a:r>
          </a:p>
          <a:p>
            <a:endParaRPr lang="en-AU" altLang="en-US" sz="1600" dirty="0">
              <a:cs typeface="Arial" panose="020B0604020202020204" pitchFamily="34" charset="0"/>
            </a:endParaRPr>
          </a:p>
          <a:p>
            <a:r>
              <a:rPr lang="en-AU" altLang="en-US" sz="1600" dirty="0">
                <a:cs typeface="Arial" panose="020B0604020202020204" pitchFamily="34" charset="0"/>
              </a:rPr>
              <a:t>It is very important to note that address on health care card does not determine where a person can be assisted. People can present to any access point. </a:t>
            </a:r>
          </a:p>
          <a:p>
            <a:endParaRPr lang="en-AU" altLang="en-US" sz="1600" dirty="0">
              <a:cs typeface="Arial" panose="020B0604020202020204" pitchFamily="34" charset="0"/>
            </a:endParaRPr>
          </a:p>
          <a:p>
            <a:r>
              <a:rPr lang="en-AU" altLang="en-US" sz="1600" dirty="0">
                <a:cs typeface="Arial" panose="020B0604020202020204" pitchFamily="34" charset="0"/>
              </a:rPr>
              <a:t>This does not mean that they will necessarily get a service as more people present to access points than the number of available appointments.</a:t>
            </a:r>
            <a:endParaRPr lang="en-US" altLang="en-US" sz="1600" dirty="0">
              <a:cs typeface="Arial" panose="020B0604020202020204" pitchFamily="34" charset="0"/>
            </a:endParaRPr>
          </a:p>
          <a:p>
            <a:endParaRPr lang="en-US" altLang="en-US" sz="1600" dirty="0"/>
          </a:p>
          <a:p>
            <a:r>
              <a:rPr lang="en-US" altLang="en-US" sz="1600" dirty="0"/>
              <a:t>The Access Points manage demand differently. Some work on appointments, but keep capacity for emergencies</a:t>
            </a:r>
          </a:p>
          <a:p>
            <a:pPr>
              <a:spcBef>
                <a:spcPts val="1800"/>
              </a:spcBef>
            </a:pPr>
            <a:r>
              <a:rPr lang="en-AU" sz="1600" dirty="0"/>
              <a:t>The number of appointments is determined by IA&amp;P teams’ availability. </a:t>
            </a:r>
          </a:p>
          <a:p>
            <a:endParaRPr lang="en-US" altLang="en-US" dirty="0">
              <a:latin typeface="Calibri" panose="020F0502020204030204" pitchFamily="34" charset="0"/>
            </a:endParaRPr>
          </a:p>
          <a:p>
            <a:endParaRPr lang="en-US" altLang="en-US" dirty="0">
              <a:latin typeface="Calibri" panose="020F0502020204030204" pitchFamily="34" charset="0"/>
            </a:endParaRPr>
          </a:p>
          <a:p>
            <a:endParaRPr lang="en-US" altLang="en-US" dirty="0">
              <a:latin typeface="Calibri" panose="020F0502020204030204" pitchFamily="34" charset="0"/>
            </a:endParaRPr>
          </a:p>
          <a:p>
            <a:endParaRPr lang="en-US" altLang="en-US" dirty="0">
              <a:latin typeface="Calibri" panose="020F0502020204030204" pitchFamily="34" charset="0"/>
            </a:endParaRPr>
          </a:p>
          <a:p>
            <a:endParaRPr lang="en-AU" altLang="en-US" dirty="0">
              <a:latin typeface="Calibri" panose="020F0502020204030204" pitchFamily="34" charset="0"/>
            </a:endParaRPr>
          </a:p>
        </p:txBody>
      </p:sp>
      <p:sp>
        <p:nvSpPr>
          <p:cNvPr id="88068" name="Slide Number Placeholder 3">
            <a:extLst>
              <a:ext uri="{FF2B5EF4-FFF2-40B4-BE49-F238E27FC236}">
                <a16:creationId xmlns:a16="http://schemas.microsoft.com/office/drawing/2014/main" id="{6D25E624-41C2-44C6-A454-A91ED77DE835}"/>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3BBDC03-7DF0-4881-A058-00D80CAEC276}" type="slidenum">
              <a:rPr lang="en-US" altLang="en-US" sz="1200" smtClean="0"/>
              <a:pPr/>
              <a:t>21</a:t>
            </a:fld>
            <a:endParaRPr lang="en-US" altLang="en-US" sz="1200"/>
          </a:p>
        </p:txBody>
      </p:sp>
    </p:spTree>
    <p:extLst>
      <p:ext uri="{BB962C8B-B14F-4D97-AF65-F5344CB8AC3E}">
        <p14:creationId xmlns:p14="http://schemas.microsoft.com/office/powerpoint/2010/main" val="2116478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59206D24-1F5F-4F99-92B7-EC49C4C9C2AE}"/>
              </a:ext>
            </a:extLst>
          </p:cNvPr>
          <p:cNvSpPr>
            <a:spLocks noGrp="1" noRot="1" noChangeAspect="1" noTextEdit="1"/>
          </p:cNvSpPr>
          <p:nvPr>
            <p:ph type="sldImg"/>
          </p:nvPr>
        </p:nvSpPr>
        <p:spPr>
          <a:ln/>
        </p:spPr>
      </p:sp>
      <p:sp>
        <p:nvSpPr>
          <p:cNvPr id="92163" name="Notes Placeholder 2">
            <a:extLst>
              <a:ext uri="{FF2B5EF4-FFF2-40B4-BE49-F238E27FC236}">
                <a16:creationId xmlns:a16="http://schemas.microsoft.com/office/drawing/2014/main" id="{7556C2B9-56BA-4BF7-BBE5-91018452C317}"/>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AU" altLang="en-US" sz="1600" b="1" dirty="0">
                <a:latin typeface="Calibri" panose="020F0502020204030204" pitchFamily="34" charset="0"/>
              </a:rPr>
              <a:t>Amy</a:t>
            </a:r>
          </a:p>
          <a:p>
            <a:endParaRPr lang="en-AU" altLang="en-US" sz="1600" dirty="0">
              <a:latin typeface="Calibri" panose="020F0502020204030204" pitchFamily="34" charset="0"/>
            </a:endParaRPr>
          </a:p>
          <a:p>
            <a:r>
              <a:rPr lang="en-AU" altLang="en-US" sz="1600" dirty="0">
                <a:latin typeface="Calibri" panose="020F0502020204030204" pitchFamily="34" charset="0"/>
              </a:rPr>
              <a:t>The role of access points is to:</a:t>
            </a:r>
          </a:p>
          <a:p>
            <a:pPr marL="285750" indent="-285750">
              <a:spcBef>
                <a:spcPts val="600"/>
              </a:spcBef>
              <a:buFont typeface="Arial" panose="020B0604020202020204" pitchFamily="34" charset="0"/>
              <a:buChar char="•"/>
            </a:pPr>
            <a:r>
              <a:rPr lang="en-AU" altLang="en-US" sz="1600" dirty="0">
                <a:latin typeface="Calibri" panose="020F0502020204030204" pitchFamily="34" charset="0"/>
              </a:rPr>
              <a:t>assess someone’s need</a:t>
            </a:r>
          </a:p>
          <a:p>
            <a:pPr marL="285750" indent="-285750">
              <a:spcBef>
                <a:spcPts val="600"/>
              </a:spcBef>
              <a:buFont typeface="Arial" panose="020B0604020202020204" pitchFamily="34" charset="0"/>
              <a:buChar char="•"/>
            </a:pPr>
            <a:r>
              <a:rPr lang="en-AU" altLang="en-US" sz="1600" dirty="0">
                <a:latin typeface="Calibri" panose="020F0502020204030204" pitchFamily="34" charset="0"/>
              </a:rPr>
              <a:t>provide information about options</a:t>
            </a:r>
          </a:p>
          <a:p>
            <a:pPr marL="285750" indent="-285750">
              <a:spcBef>
                <a:spcPts val="600"/>
              </a:spcBef>
              <a:buFont typeface="Arial" panose="020B0604020202020204" pitchFamily="34" charset="0"/>
              <a:buChar char="•"/>
            </a:pPr>
            <a:r>
              <a:rPr lang="en-AU" altLang="en-US" sz="1600" dirty="0">
                <a:latin typeface="Calibri" panose="020F0502020204030204" pitchFamily="34" charset="0"/>
              </a:rPr>
              <a:t>help them address immediate risks (including trying to source short term accommodation)</a:t>
            </a:r>
          </a:p>
          <a:p>
            <a:pPr marL="285750" indent="-285750">
              <a:spcBef>
                <a:spcPts val="600"/>
              </a:spcBef>
              <a:buFont typeface="Arial" panose="020B0604020202020204" pitchFamily="34" charset="0"/>
              <a:buChar char="•"/>
            </a:pPr>
            <a:r>
              <a:rPr lang="en-AU" altLang="en-US" sz="1600" dirty="0">
                <a:latin typeface="Calibri" panose="020F0502020204030204" pitchFamily="34" charset="0"/>
              </a:rPr>
              <a:t>develop a short term plan</a:t>
            </a:r>
          </a:p>
          <a:p>
            <a:pPr marL="285750" indent="-285750">
              <a:spcBef>
                <a:spcPts val="600"/>
              </a:spcBef>
              <a:buFont typeface="Arial" panose="020B0604020202020204" pitchFamily="34" charset="0"/>
              <a:buChar char="•"/>
            </a:pPr>
            <a:r>
              <a:rPr lang="en-AU" altLang="en-US" sz="1600" dirty="0">
                <a:latin typeface="Calibri" panose="020F0502020204030204" pitchFamily="34" charset="0"/>
              </a:rPr>
              <a:t>make referrals to relevant services, if possible; and</a:t>
            </a:r>
          </a:p>
          <a:p>
            <a:pPr marL="285750" indent="-285750">
              <a:spcBef>
                <a:spcPts val="600"/>
              </a:spcBef>
              <a:buFont typeface="Arial" panose="020B0604020202020204" pitchFamily="34" charset="0"/>
              <a:buChar char="•"/>
            </a:pPr>
            <a:r>
              <a:rPr lang="en-AU" altLang="en-US" sz="1600" dirty="0">
                <a:latin typeface="Calibri" panose="020F0502020204030204" pitchFamily="34" charset="0"/>
              </a:rPr>
              <a:t>place people on a prioritisation list if they are awaiting homelessness support.</a:t>
            </a:r>
          </a:p>
          <a:p>
            <a:endParaRPr lang="en-AU" altLang="en-US" sz="1600" dirty="0">
              <a:latin typeface="Calibri" panose="020F0502020204030204" pitchFamily="34" charset="0"/>
            </a:endParaRPr>
          </a:p>
        </p:txBody>
      </p:sp>
      <p:sp>
        <p:nvSpPr>
          <p:cNvPr id="92164" name="Slide Number Placeholder 3">
            <a:extLst>
              <a:ext uri="{FF2B5EF4-FFF2-40B4-BE49-F238E27FC236}">
                <a16:creationId xmlns:a16="http://schemas.microsoft.com/office/drawing/2014/main" id="{75822D00-8333-449B-8F27-69EDB539D1CA}"/>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54A913C-A61A-4D67-BC9D-ABB15D3C8DFA}" type="slidenum">
              <a:rPr lang="en-US" altLang="en-US" sz="1200" smtClean="0"/>
              <a:pPr/>
              <a:t>22</a:t>
            </a:fld>
            <a:endParaRPr lang="en-US" altLang="en-US" sz="1200"/>
          </a:p>
        </p:txBody>
      </p:sp>
    </p:spTree>
    <p:extLst>
      <p:ext uri="{BB962C8B-B14F-4D97-AF65-F5344CB8AC3E}">
        <p14:creationId xmlns:p14="http://schemas.microsoft.com/office/powerpoint/2010/main" val="1337158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sz="1600" b="1" dirty="0"/>
              <a:t>Sarah</a:t>
            </a:r>
          </a:p>
          <a:p>
            <a:r>
              <a:rPr lang="en-AU" dirty="0"/>
              <a:t>Access point services use a standard assessment tool.</a:t>
            </a:r>
          </a:p>
          <a:p>
            <a:endParaRPr lang="en-AU" dirty="0"/>
          </a:p>
          <a:p>
            <a:r>
              <a:rPr lang="en-AU" dirty="0"/>
              <a:t>Generally, this tool is completed by an Initial Assessment and Planning worker at an access point (called IAP workers and the IAP tool ).  Some access point services will accept IAP forms from other services.</a:t>
            </a:r>
          </a:p>
        </p:txBody>
      </p:sp>
      <p:sp>
        <p:nvSpPr>
          <p:cNvPr id="4" name="Slide Number Placeholder 3"/>
          <p:cNvSpPr>
            <a:spLocks noGrp="1"/>
          </p:cNvSpPr>
          <p:nvPr>
            <p:ph type="sldNum" sz="quarter" idx="5"/>
          </p:nvPr>
        </p:nvSpPr>
        <p:spPr/>
        <p:txBody>
          <a:bodyPr/>
          <a:lstStyle/>
          <a:p>
            <a:fld id="{24EF2E30-D611-48C2-8FA5-D35D5DA6E9B7}" type="slidenum">
              <a:rPr lang="en-AU" smtClean="0"/>
              <a:t>23</a:t>
            </a:fld>
            <a:endParaRPr lang="en-AU"/>
          </a:p>
        </p:txBody>
      </p:sp>
    </p:spTree>
    <p:extLst>
      <p:ext uri="{BB962C8B-B14F-4D97-AF65-F5344CB8AC3E}">
        <p14:creationId xmlns:p14="http://schemas.microsoft.com/office/powerpoint/2010/main" val="2883462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B07B5782-18B6-48DA-9892-B913FF078895}"/>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2090A8A0-47FB-4C78-BD27-47D4273E1DEA}"/>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AU" altLang="en-US" sz="1600" b="1" dirty="0">
                <a:latin typeface="Calibri" panose="020F0502020204030204" pitchFamily="34" charset="0"/>
              </a:rPr>
              <a:t>Sarah</a:t>
            </a:r>
          </a:p>
          <a:p>
            <a:endParaRPr lang="en-AU" altLang="en-US" dirty="0">
              <a:latin typeface="Calibri" panose="020F0502020204030204" pitchFamily="34" charset="0"/>
            </a:endParaRPr>
          </a:p>
          <a:p>
            <a:r>
              <a:rPr lang="en-AU" altLang="en-US" dirty="0">
                <a:latin typeface="Calibri" panose="020F0502020204030204" pitchFamily="34" charset="0"/>
              </a:rPr>
              <a:t>Consumer need is assessed in relation to three things: housing, support and vulnerability. Consumers are assessed as having a high, medium or low level of need according to a standard set of definitions.</a:t>
            </a:r>
          </a:p>
          <a:p>
            <a:r>
              <a:rPr lang="en-AU" altLang="en-US" dirty="0">
                <a:latin typeface="Calibri" panose="020F0502020204030204" pitchFamily="34" charset="0"/>
              </a:rPr>
              <a:t> </a:t>
            </a:r>
          </a:p>
          <a:p>
            <a:r>
              <a:rPr lang="en-AU" altLang="en-US" dirty="0">
                <a:latin typeface="Calibri" panose="020F0502020204030204" pitchFamily="34" charset="0"/>
              </a:rPr>
              <a:t>It is part of the access point role to assess peoples need according to the shared matrix.</a:t>
            </a:r>
          </a:p>
          <a:p>
            <a:endParaRPr lang="en-AU" altLang="en-US" dirty="0">
              <a:latin typeface="Calibri" panose="020F0502020204030204" pitchFamily="34" charset="0"/>
            </a:endParaRPr>
          </a:p>
          <a:p>
            <a:r>
              <a:rPr lang="en-AU" altLang="en-US" dirty="0">
                <a:latin typeface="Calibri" panose="020F0502020204030204" pitchFamily="34" charset="0"/>
              </a:rPr>
              <a:t>This is important because, when support services identify that they have a vacancy, they use the same matrix to identify if the support vacancy is for someone with a high, medium or low level of need.</a:t>
            </a:r>
          </a:p>
          <a:p>
            <a:endParaRPr lang="en-AU" altLang="en-US" dirty="0">
              <a:latin typeface="Calibri" panose="020F0502020204030204" pitchFamily="34" charset="0"/>
            </a:endParaRPr>
          </a:p>
        </p:txBody>
      </p:sp>
      <p:sp>
        <p:nvSpPr>
          <p:cNvPr id="100356" name="Slide Number Placeholder 2">
            <a:extLst>
              <a:ext uri="{FF2B5EF4-FFF2-40B4-BE49-F238E27FC236}">
                <a16:creationId xmlns:a16="http://schemas.microsoft.com/office/drawing/2014/main" id="{0A408611-B71F-45B1-8A00-A040D617D0B5}"/>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0D63F78-D16F-4191-BF81-CD083D6F6888}" type="slidenum">
              <a:rPr lang="en-US" altLang="en-US" sz="1200" smtClean="0"/>
              <a:pPr/>
              <a:t>24</a:t>
            </a:fld>
            <a:endParaRPr lang="en-US" altLang="en-US" sz="1200"/>
          </a:p>
        </p:txBody>
      </p:sp>
    </p:spTree>
    <p:extLst>
      <p:ext uri="{BB962C8B-B14F-4D97-AF65-F5344CB8AC3E}">
        <p14:creationId xmlns:p14="http://schemas.microsoft.com/office/powerpoint/2010/main" val="4265238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E7E7F5D7-0DE9-4283-8D91-A4E508922E64}"/>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86C49385-48E7-49A9-B541-CF6E0DA1A638}"/>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AU" altLang="en-US" sz="1600" b="1" dirty="0">
                <a:latin typeface="Calibri" panose="020F0502020204030204" pitchFamily="34" charset="0"/>
              </a:rPr>
              <a:t>Sarah</a:t>
            </a:r>
          </a:p>
        </p:txBody>
      </p:sp>
      <p:sp>
        <p:nvSpPr>
          <p:cNvPr id="104452" name="Slide Number Placeholder 2">
            <a:extLst>
              <a:ext uri="{FF2B5EF4-FFF2-40B4-BE49-F238E27FC236}">
                <a16:creationId xmlns:a16="http://schemas.microsoft.com/office/drawing/2014/main" id="{4D32B787-598D-4885-B1D3-518DA58F2142}"/>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504ADFC-4725-4CAA-A027-DC1665EECF16}" type="slidenum">
              <a:rPr lang="en-US" altLang="en-US" sz="1200" smtClean="0"/>
              <a:pPr/>
              <a:t>25</a:t>
            </a:fld>
            <a:endParaRPr lang="en-US" altLang="en-US" sz="1200"/>
          </a:p>
        </p:txBody>
      </p:sp>
    </p:spTree>
    <p:extLst>
      <p:ext uri="{BB962C8B-B14F-4D97-AF65-F5344CB8AC3E}">
        <p14:creationId xmlns:p14="http://schemas.microsoft.com/office/powerpoint/2010/main" val="1036004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A3979BA3-DCAA-4FAB-B48F-2EADA9B4520B}"/>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5ACE5752-DDEA-49A9-B971-C5134EEA550A}"/>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AU" altLang="en-US" sz="1600" b="1" dirty="0">
                <a:latin typeface="Calibri" panose="020F0502020204030204" pitchFamily="34" charset="0"/>
              </a:rPr>
              <a:t>Sarah</a:t>
            </a:r>
          </a:p>
        </p:txBody>
      </p:sp>
      <p:sp>
        <p:nvSpPr>
          <p:cNvPr id="102404" name="Slide Number Placeholder 2">
            <a:extLst>
              <a:ext uri="{FF2B5EF4-FFF2-40B4-BE49-F238E27FC236}">
                <a16:creationId xmlns:a16="http://schemas.microsoft.com/office/drawing/2014/main" id="{6EDB27F1-D801-4464-97EB-E7DA9EE6EAC8}"/>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269F5C8-967C-466B-87E3-CA4F5916CFF8}" type="slidenum">
              <a:rPr lang="en-US" altLang="en-US" sz="1200" smtClean="0"/>
              <a:pPr/>
              <a:t>26</a:t>
            </a:fld>
            <a:endParaRPr lang="en-US" altLang="en-US" sz="1200"/>
          </a:p>
        </p:txBody>
      </p:sp>
    </p:spTree>
    <p:extLst>
      <p:ext uri="{BB962C8B-B14F-4D97-AF65-F5344CB8AC3E}">
        <p14:creationId xmlns:p14="http://schemas.microsoft.com/office/powerpoint/2010/main" val="3337722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288925"/>
            <a:ext cx="5962650" cy="3354388"/>
          </a:xfrm>
        </p:spPr>
      </p:sp>
      <p:sp>
        <p:nvSpPr>
          <p:cNvPr id="3" name="Notes Placeholder 2"/>
          <p:cNvSpPr>
            <a:spLocks noGrp="1"/>
          </p:cNvSpPr>
          <p:nvPr>
            <p:ph type="body" idx="1"/>
          </p:nvPr>
        </p:nvSpPr>
        <p:spPr>
          <a:xfrm>
            <a:off x="358274" y="3802450"/>
            <a:ext cx="6233963" cy="5848715"/>
          </a:xfrm>
        </p:spPr>
        <p:txBody>
          <a:bodyPr/>
          <a:lstStyle/>
          <a:p>
            <a:r>
              <a:rPr lang="en-US" sz="1600" b="1" dirty="0"/>
              <a:t>Amy</a:t>
            </a:r>
          </a:p>
          <a:p>
            <a:br>
              <a:rPr lang="en-AU" sz="1600" dirty="0"/>
            </a:br>
            <a:r>
              <a:rPr lang="en-AU" sz="1600" dirty="0"/>
              <a:t>There is not enough funding to accommodate everyone who needs it for as long as they need it. Funding is now so tight that services prioritise funding for emergency accommodation.  Funding is currently prioritised for families and then young people. </a:t>
            </a:r>
            <a:r>
              <a:rPr lang="en-AU" sz="1600" b="1" dirty="0"/>
              <a:t>There is almost no funding for single people.</a:t>
            </a:r>
          </a:p>
          <a:p>
            <a:endParaRPr lang="en-AU" sz="1600" dirty="0"/>
          </a:p>
          <a:p>
            <a:r>
              <a:rPr lang="en-AU" sz="1600" dirty="0"/>
              <a:t>Generally the accommodation accessed is very low end because:</a:t>
            </a:r>
          </a:p>
          <a:p>
            <a:pPr marL="342900" indent="-342900">
              <a:buAutoNum type="alphaLcParenR"/>
            </a:pPr>
            <a:r>
              <a:rPr lang="en-AU" sz="1600" dirty="0"/>
              <a:t>The cheaper the accommodation, the more people can be accommodated; and</a:t>
            </a:r>
          </a:p>
          <a:p>
            <a:pPr marL="342900" indent="-342900">
              <a:buAutoNum type="alphaLcParenR"/>
            </a:pPr>
            <a:r>
              <a:rPr lang="en-AU" sz="1600" dirty="0"/>
              <a:t>Many providers will not take referrals from homelessness services.</a:t>
            </a:r>
          </a:p>
          <a:p>
            <a:pPr marL="342900" indent="-342900">
              <a:buAutoNum type="alphaLcParenR"/>
            </a:pPr>
            <a:endParaRPr lang="en-AU" sz="1600" dirty="0"/>
          </a:p>
          <a:p>
            <a:pPr marL="0" indent="0">
              <a:buNone/>
            </a:pPr>
            <a:r>
              <a:rPr lang="en-AU" sz="1600" dirty="0"/>
              <a:t>We know that this accommodation is often harmful to consumers and that it is in no way appropriate for their needs. </a:t>
            </a:r>
          </a:p>
          <a:p>
            <a:pPr marL="0" indent="0">
              <a:buNone/>
            </a:pPr>
            <a:endParaRPr lang="en-AU" sz="1600" dirty="0"/>
          </a:p>
          <a:p>
            <a:pPr marL="0" indent="0">
              <a:buNone/>
            </a:pPr>
            <a:r>
              <a:rPr lang="en-AU" sz="1600" dirty="0"/>
              <a:t>Families are often asked to co-contribute to their stay, to stretch their accommodation longer.</a:t>
            </a:r>
          </a:p>
          <a:p>
            <a:endParaRPr lang="en-AU" sz="1600" b="1" dirty="0"/>
          </a:p>
        </p:txBody>
      </p:sp>
      <p:sp>
        <p:nvSpPr>
          <p:cNvPr id="4" name="Slide Number Placeholder 3"/>
          <p:cNvSpPr>
            <a:spLocks noGrp="1"/>
          </p:cNvSpPr>
          <p:nvPr>
            <p:ph type="sldNum" sz="quarter" idx="5"/>
          </p:nvPr>
        </p:nvSpPr>
        <p:spPr/>
        <p:txBody>
          <a:bodyPr/>
          <a:lstStyle/>
          <a:p>
            <a:fld id="{24EF2E30-D611-48C2-8FA5-D35D5DA6E9B7}" type="slidenum">
              <a:rPr lang="en-AU" smtClean="0"/>
              <a:t>27</a:t>
            </a:fld>
            <a:endParaRPr lang="en-AU"/>
          </a:p>
        </p:txBody>
      </p:sp>
    </p:spTree>
    <p:extLst>
      <p:ext uri="{BB962C8B-B14F-4D97-AF65-F5344CB8AC3E}">
        <p14:creationId xmlns:p14="http://schemas.microsoft.com/office/powerpoint/2010/main" val="3902816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775" y="552450"/>
            <a:ext cx="5962650" cy="3354388"/>
          </a:xfrm>
        </p:spPr>
      </p:sp>
      <p:sp>
        <p:nvSpPr>
          <p:cNvPr id="3" name="Notes Placeholder 2"/>
          <p:cNvSpPr>
            <a:spLocks noGrp="1"/>
          </p:cNvSpPr>
          <p:nvPr>
            <p:ph type="body" idx="1"/>
          </p:nvPr>
        </p:nvSpPr>
        <p:spPr>
          <a:xfrm>
            <a:off x="322447" y="4109931"/>
            <a:ext cx="6281731" cy="5127497"/>
          </a:xfrm>
        </p:spPr>
        <p:txBody>
          <a:bodyPr/>
          <a:lstStyle/>
          <a:p>
            <a:r>
              <a:rPr lang="en-AU" sz="1400" b="1" dirty="0"/>
              <a:t>Sarah</a:t>
            </a:r>
          </a:p>
          <a:p>
            <a:pPr marL="342900" lvl="0" indent="-342900">
              <a:buFont typeface="Symbol" panose="05050102010706020507" pitchFamily="18" charset="2"/>
              <a:buChar char=""/>
            </a:pPr>
            <a:r>
              <a:rPr lang="en-AU" sz="1400" kern="1200" dirty="0">
                <a:solidFill>
                  <a:srgbClr val="000000"/>
                </a:solidFill>
                <a:effectLst/>
                <a:ea typeface="Times New Roman" panose="02020603050405020304" pitchFamily="18" charset="0"/>
                <a:cs typeface="Times New Roman" panose="02020603050405020304" pitchFamily="18" charset="0"/>
              </a:rPr>
              <a:t>When people present to the homelessness system because they don’t have anywhere to live, we have limited access to supported accommodation.  However, there are </a:t>
            </a:r>
            <a:r>
              <a:rPr lang="en-AU" sz="1400" kern="1200" dirty="0">
                <a:solidFill>
                  <a:srgbClr val="000000"/>
                </a:solidFill>
                <a:effectLst/>
                <a:highlight>
                  <a:srgbClr val="FFFF00"/>
                </a:highlight>
                <a:ea typeface="Times New Roman" panose="02020603050405020304" pitchFamily="18" charset="0"/>
                <a:cs typeface="Times New Roman" panose="02020603050405020304" pitchFamily="18" charset="0"/>
              </a:rPr>
              <a:t>423</a:t>
            </a:r>
            <a:r>
              <a:rPr lang="en-AU" sz="1400" kern="1200" dirty="0">
                <a:solidFill>
                  <a:srgbClr val="000000"/>
                </a:solidFill>
                <a:effectLst/>
                <a:ea typeface="Times New Roman" panose="02020603050405020304" pitchFamily="18" charset="0"/>
                <a:cs typeface="Times New Roman" panose="02020603050405020304" pitchFamily="18" charset="0"/>
              </a:rPr>
              <a:t> crisis accommodation beds in Victoria.  In one year alone, services just in Melbourne’s north and west, had to find </a:t>
            </a:r>
            <a:r>
              <a:rPr lang="en-AU" sz="1400" kern="1200" dirty="0">
                <a:solidFill>
                  <a:srgbClr val="000000"/>
                </a:solidFill>
                <a:effectLst/>
                <a:highlight>
                  <a:srgbClr val="FFFF00"/>
                </a:highlight>
                <a:ea typeface="Times New Roman" panose="02020603050405020304" pitchFamily="18" charset="0"/>
                <a:cs typeface="Times New Roman" panose="02020603050405020304" pitchFamily="18" charset="0"/>
              </a:rPr>
              <a:t>10,000 beds</a:t>
            </a:r>
            <a:r>
              <a:rPr lang="en-AU" sz="1400" kern="1200" dirty="0">
                <a:solidFill>
                  <a:srgbClr val="000000"/>
                </a:solidFill>
                <a:effectLst/>
                <a:ea typeface="Times New Roman" panose="02020603050405020304" pitchFamily="18" charset="0"/>
                <a:cs typeface="Times New Roman" panose="02020603050405020304" pitchFamily="18" charset="0"/>
              </a:rPr>
              <a:t>. </a:t>
            </a:r>
            <a:endParaRPr lang="en-AU" sz="1400" dirty="0">
              <a:effectLst/>
              <a:ea typeface="Times New Roman" panose="02020603050405020304" pitchFamily="18" charset="0"/>
            </a:endParaRPr>
          </a:p>
          <a:p>
            <a:pPr marL="342900" lvl="0" indent="-342900">
              <a:spcBef>
                <a:spcPts val="600"/>
              </a:spcBef>
              <a:buFont typeface="Symbol" panose="05050102010706020507" pitchFamily="18" charset="2"/>
              <a:buChar char=""/>
            </a:pPr>
            <a:r>
              <a:rPr lang="en-AU" sz="1400" kern="1200" dirty="0">
                <a:solidFill>
                  <a:srgbClr val="000000"/>
                </a:solidFill>
                <a:effectLst/>
                <a:ea typeface="Times New Roman" panose="02020603050405020304" pitchFamily="18" charset="0"/>
                <a:cs typeface="Times New Roman" panose="02020603050405020304" pitchFamily="18" charset="0"/>
              </a:rPr>
              <a:t>There is </a:t>
            </a:r>
            <a:r>
              <a:rPr lang="en-AU" sz="1400" kern="1200" dirty="0">
                <a:solidFill>
                  <a:srgbClr val="000000"/>
                </a:solidFill>
                <a:effectLst/>
                <a:highlight>
                  <a:srgbClr val="FFFF00"/>
                </a:highlight>
                <a:ea typeface="Times New Roman" panose="02020603050405020304" pitchFamily="18" charset="0"/>
                <a:cs typeface="Times New Roman" panose="02020603050405020304" pitchFamily="18" charset="0"/>
              </a:rPr>
              <a:t>limited</a:t>
            </a:r>
            <a:r>
              <a:rPr lang="en-AU" sz="1400" kern="1200" dirty="0">
                <a:solidFill>
                  <a:srgbClr val="000000"/>
                </a:solidFill>
                <a:effectLst/>
                <a:ea typeface="Times New Roman" panose="02020603050405020304" pitchFamily="18" charset="0"/>
                <a:cs typeface="Times New Roman" panose="02020603050405020304" pitchFamily="18" charset="0"/>
              </a:rPr>
              <a:t> money to purchase short stays for people in hotels and motels.  This money is so </a:t>
            </a:r>
            <a:r>
              <a:rPr lang="en-AU" sz="1400" kern="1200" dirty="0">
                <a:solidFill>
                  <a:srgbClr val="000000"/>
                </a:solidFill>
                <a:effectLst/>
                <a:highlight>
                  <a:srgbClr val="FFFF00"/>
                </a:highlight>
                <a:ea typeface="Times New Roman" panose="02020603050405020304" pitchFamily="18" charset="0"/>
                <a:cs typeface="Times New Roman" panose="02020603050405020304" pitchFamily="18" charset="0"/>
              </a:rPr>
              <a:t>limited</a:t>
            </a:r>
            <a:r>
              <a:rPr lang="en-AU" sz="1400" kern="1200" dirty="0">
                <a:solidFill>
                  <a:srgbClr val="000000"/>
                </a:solidFill>
                <a:effectLst/>
                <a:ea typeface="Times New Roman" panose="02020603050405020304" pitchFamily="18" charset="0"/>
                <a:cs typeface="Times New Roman" panose="02020603050405020304" pitchFamily="18" charset="0"/>
              </a:rPr>
              <a:t> that we have to use very low-end hotels, we can’t purchase rooms for everyone who needs them, we can’t purchase them for as long as people need them, and consumers have to contribute to the costs. </a:t>
            </a:r>
            <a:endParaRPr lang="en-AU" sz="1400" dirty="0">
              <a:effectLst/>
              <a:ea typeface="Times New Roman" panose="02020603050405020304" pitchFamily="18" charset="0"/>
            </a:endParaRPr>
          </a:p>
          <a:p>
            <a:pPr marL="342900" lvl="0" indent="-342900">
              <a:spcBef>
                <a:spcPts val="600"/>
              </a:spcBef>
              <a:buFont typeface="Symbol" panose="05050102010706020507" pitchFamily="18" charset="2"/>
              <a:buChar char=""/>
            </a:pPr>
            <a:r>
              <a:rPr lang="en-AU" sz="1400" kern="1200" dirty="0">
                <a:solidFill>
                  <a:srgbClr val="000000"/>
                </a:solidFill>
                <a:effectLst/>
                <a:ea typeface="Times New Roman" panose="02020603050405020304" pitchFamily="18" charset="0"/>
                <a:cs typeface="Times New Roman" panose="02020603050405020304" pitchFamily="18" charset="0"/>
              </a:rPr>
              <a:t>During the pandemic, additional funds were obtainable to purchase accommodation – b</a:t>
            </a:r>
            <a:r>
              <a:rPr lang="en-AU" sz="1400" kern="1200" dirty="0">
                <a:solidFill>
                  <a:srgbClr val="000000"/>
                </a:solidFill>
                <a:effectLst/>
                <a:highlight>
                  <a:srgbClr val="FFFF00"/>
                </a:highlight>
                <a:ea typeface="Times New Roman" panose="02020603050405020304" pitchFamily="18" charset="0"/>
                <a:cs typeface="Times New Roman" panose="02020603050405020304" pitchFamily="18" charset="0"/>
              </a:rPr>
              <a:t>ut it was still not enough</a:t>
            </a:r>
            <a:r>
              <a:rPr lang="en-AU" sz="1400" kern="1200" dirty="0">
                <a:solidFill>
                  <a:srgbClr val="000000"/>
                </a:solidFill>
                <a:effectLst/>
                <a:ea typeface="Times New Roman" panose="02020603050405020304" pitchFamily="18" charset="0"/>
                <a:cs typeface="Times New Roman" panose="02020603050405020304" pitchFamily="18" charset="0"/>
              </a:rPr>
              <a:t>.  Thousands of people were positioned into hotels during the pandemic, but </a:t>
            </a:r>
            <a:r>
              <a:rPr lang="en-AU" sz="1400" kern="1200" dirty="0">
                <a:solidFill>
                  <a:srgbClr val="000000"/>
                </a:solidFill>
                <a:effectLst/>
                <a:highlight>
                  <a:srgbClr val="FFFF00"/>
                </a:highlight>
                <a:ea typeface="Times New Roman" panose="02020603050405020304" pitchFamily="18" charset="0"/>
                <a:cs typeface="Times New Roman" panose="02020603050405020304" pitchFamily="18" charset="0"/>
              </a:rPr>
              <a:t>we can’t find housing exit options for most of them, so many are returning to homelessness. </a:t>
            </a:r>
            <a:endParaRPr lang="en-AU" sz="1400" dirty="0">
              <a:effectLst/>
              <a:ea typeface="Times New Roman" panose="02020603050405020304" pitchFamily="18" charset="0"/>
            </a:endParaRPr>
          </a:p>
          <a:p>
            <a:pPr marL="342900" lvl="0" indent="-342900">
              <a:spcBef>
                <a:spcPts val="600"/>
              </a:spcBef>
              <a:buFont typeface="Symbol" panose="05050102010706020507" pitchFamily="18" charset="2"/>
              <a:buChar char=""/>
            </a:pPr>
            <a:r>
              <a:rPr lang="en-AU" sz="1400" kern="1200" dirty="0">
                <a:solidFill>
                  <a:srgbClr val="000000"/>
                </a:solidFill>
                <a:effectLst/>
                <a:ea typeface="Times New Roman" panose="02020603050405020304" pitchFamily="18" charset="0"/>
                <a:cs typeface="Times New Roman" panose="02020603050405020304" pitchFamily="18" charset="0"/>
              </a:rPr>
              <a:t>The Homelessness Services have written a report about the appalling lack of appropriate crisis accommodation.   You can find the link on the slide. When we launched the report the Department of Families, Fairness and Housing provided funding for 2 project workers to expand on this report.  We then released a second report – Crisis in Crisis II.</a:t>
            </a:r>
            <a:endParaRPr lang="en-AU" sz="1400" dirty="0">
              <a:effectLst/>
              <a:ea typeface="Times New Roman" panose="02020603050405020304" pitchFamily="18" charset="0"/>
            </a:endParaRPr>
          </a:p>
          <a:p>
            <a:endParaRPr lang="en-AU" sz="1100" dirty="0"/>
          </a:p>
          <a:p>
            <a:endParaRPr lang="en-AU" dirty="0"/>
          </a:p>
        </p:txBody>
      </p:sp>
      <p:sp>
        <p:nvSpPr>
          <p:cNvPr id="5" name="Slide Number Placeholder 4"/>
          <p:cNvSpPr>
            <a:spLocks noGrp="1"/>
          </p:cNvSpPr>
          <p:nvPr>
            <p:ph type="sldNum" sz="quarter" idx="5"/>
          </p:nvPr>
        </p:nvSpPr>
        <p:spPr/>
        <p:txBody>
          <a:bodyPr/>
          <a:lstStyle/>
          <a:p>
            <a:fld id="{FDBAD909-D15A-C342-B909-9EA1B0B3B1EE}" type="slidenum">
              <a:rPr lang="en-US" smtClean="0"/>
              <a:t>28</a:t>
            </a:fld>
            <a:endParaRPr lang="en-US" dirty="0"/>
          </a:p>
        </p:txBody>
      </p:sp>
    </p:spTree>
    <p:extLst>
      <p:ext uri="{BB962C8B-B14F-4D97-AF65-F5344CB8AC3E}">
        <p14:creationId xmlns:p14="http://schemas.microsoft.com/office/powerpoint/2010/main" val="2427423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7D2DF641-8B93-44E0-901F-3D0BA6365182}"/>
              </a:ext>
            </a:extLst>
          </p:cNvPr>
          <p:cNvSpPr>
            <a:spLocks noGrp="1" noRot="1" noChangeAspect="1" noTextEdit="1"/>
          </p:cNvSpPr>
          <p:nvPr>
            <p:ph type="sldImg"/>
          </p:nvPr>
        </p:nvSpPr>
        <p:spPr>
          <a:ln/>
        </p:spPr>
      </p:sp>
      <p:sp>
        <p:nvSpPr>
          <p:cNvPr id="108547" name="Notes Placeholder 2">
            <a:extLst>
              <a:ext uri="{FF2B5EF4-FFF2-40B4-BE49-F238E27FC236}">
                <a16:creationId xmlns:a16="http://schemas.microsoft.com/office/drawing/2014/main" id="{4500D8CC-EE65-4F32-B57B-EA9B688B0707}"/>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AU" altLang="en-US" sz="1600" b="1" dirty="0">
                <a:latin typeface="Calibri" panose="020F0502020204030204" pitchFamily="34" charset="0"/>
              </a:rPr>
              <a:t>Sarah</a:t>
            </a:r>
          </a:p>
          <a:p>
            <a:endParaRPr lang="en-AU" altLang="en-US" dirty="0">
              <a:latin typeface="Calibri" panose="020F0502020204030204" pitchFamily="34" charset="0"/>
            </a:endParaRPr>
          </a:p>
          <a:p>
            <a:r>
              <a:rPr lang="en-AU" altLang="en-US" dirty="0">
                <a:latin typeface="Calibri" panose="020F0502020204030204" pitchFamily="34" charset="0"/>
              </a:rPr>
              <a:t>The Vacancy Management System can be found in SHIP.  Services using SAMIS and SRS have access to the VMS, separate from SHIP.</a:t>
            </a:r>
          </a:p>
          <a:p>
            <a:br>
              <a:rPr lang="en-AU" altLang="en-US" dirty="0">
                <a:latin typeface="Calibri" panose="020F0502020204030204" pitchFamily="34" charset="0"/>
              </a:rPr>
            </a:br>
            <a:r>
              <a:rPr lang="en-AU" altLang="en-US" dirty="0">
                <a:latin typeface="Calibri" panose="020F0502020204030204" pitchFamily="34" charset="0"/>
              </a:rPr>
              <a:t>All homelessness services should be recording vacancies in the VMS.  The access points then check for vacancies and match those waiting with the services available. </a:t>
            </a:r>
          </a:p>
        </p:txBody>
      </p:sp>
      <p:sp>
        <p:nvSpPr>
          <p:cNvPr id="108548" name="Slide Number Placeholder 3">
            <a:extLst>
              <a:ext uri="{FF2B5EF4-FFF2-40B4-BE49-F238E27FC236}">
                <a16:creationId xmlns:a16="http://schemas.microsoft.com/office/drawing/2014/main" id="{545844BB-434F-4EE3-A768-5802C36FF4D9}"/>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FD40633-D4FB-4C0B-AECC-EDD7FC2ECD67}" type="slidenum">
              <a:rPr lang="en-US" altLang="en-US" sz="1200" smtClean="0"/>
              <a:pPr/>
              <a:t>29</a:t>
            </a:fld>
            <a:endParaRPr lang="en-US" altLang="en-US" sz="1200"/>
          </a:p>
        </p:txBody>
      </p:sp>
    </p:spTree>
    <p:extLst>
      <p:ext uri="{BB962C8B-B14F-4D97-AF65-F5344CB8AC3E}">
        <p14:creationId xmlns:p14="http://schemas.microsoft.com/office/powerpoint/2010/main" val="381645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Sarah</a:t>
            </a:r>
            <a:r>
              <a:rPr lang="en-AU" b="1" dirty="0">
                <a:solidFill>
                  <a:srgbClr val="FF0000"/>
                </a:solidFill>
              </a:rPr>
              <a:t> </a:t>
            </a:r>
          </a:p>
          <a:p>
            <a:endParaRPr lang="en-AU" dirty="0"/>
          </a:p>
          <a:p>
            <a:endParaRPr lang="en-AU" dirty="0"/>
          </a:p>
        </p:txBody>
      </p:sp>
      <p:sp>
        <p:nvSpPr>
          <p:cNvPr id="4" name="Slide Number Placeholder 3"/>
          <p:cNvSpPr>
            <a:spLocks noGrp="1"/>
          </p:cNvSpPr>
          <p:nvPr>
            <p:ph type="sldNum" sz="quarter" idx="5"/>
          </p:nvPr>
        </p:nvSpPr>
        <p:spPr/>
        <p:txBody>
          <a:bodyPr/>
          <a:lstStyle/>
          <a:p>
            <a:fld id="{24EF2E30-D611-48C2-8FA5-D35D5DA6E9B7}" type="slidenum">
              <a:rPr lang="en-AU" smtClean="0"/>
              <a:t>3</a:t>
            </a:fld>
            <a:endParaRPr lang="en-AU"/>
          </a:p>
        </p:txBody>
      </p:sp>
    </p:spTree>
    <p:extLst>
      <p:ext uri="{BB962C8B-B14F-4D97-AF65-F5344CB8AC3E}">
        <p14:creationId xmlns:p14="http://schemas.microsoft.com/office/powerpoint/2010/main" val="1872523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D267D1FD-DD2A-4AE6-AE2F-BEBA65D5635D}"/>
              </a:ext>
            </a:extLst>
          </p:cNvPr>
          <p:cNvSpPr txBox="1">
            <a:spLocks noGrp="1" noChangeArrowheads="1"/>
          </p:cNvSpPr>
          <p:nvPr/>
        </p:nvSpPr>
        <p:spPr bwMode="auto">
          <a:xfrm>
            <a:off x="3827475" y="10262022"/>
            <a:ext cx="2927726" cy="540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2" tIns="45705" rIns="91412" bIns="45705" anchor="b"/>
          <a:lstStyle>
            <a:lvl1pPr defTabSz="912813">
              <a:defRPr sz="2400">
                <a:solidFill>
                  <a:schemeClr val="tx1"/>
                </a:solidFill>
                <a:latin typeface="Arial" panose="020B0604020202020204" pitchFamily="34" charset="0"/>
                <a:ea typeface="MS PGothic" panose="020B0600070205080204" pitchFamily="34" charset="-128"/>
              </a:defRPr>
            </a:lvl1pPr>
            <a:lvl2pPr marL="742950" indent="-285750" defTabSz="912813">
              <a:defRPr sz="2400">
                <a:solidFill>
                  <a:schemeClr val="tx1"/>
                </a:solidFill>
                <a:latin typeface="Arial" panose="020B0604020202020204" pitchFamily="34" charset="0"/>
                <a:ea typeface="MS PGothic" panose="020B0600070205080204" pitchFamily="34" charset="-128"/>
              </a:defRPr>
            </a:lvl2pPr>
            <a:lvl3pPr marL="1143000" indent="-228600" defTabSz="912813">
              <a:defRPr sz="2400">
                <a:solidFill>
                  <a:schemeClr val="tx1"/>
                </a:solidFill>
                <a:latin typeface="Arial" panose="020B0604020202020204" pitchFamily="34" charset="0"/>
                <a:ea typeface="MS PGothic" panose="020B0600070205080204" pitchFamily="34" charset="-128"/>
              </a:defRPr>
            </a:lvl3pPr>
            <a:lvl4pPr marL="1600200" indent="-228600" defTabSz="912813">
              <a:defRPr sz="2400">
                <a:solidFill>
                  <a:schemeClr val="tx1"/>
                </a:solidFill>
                <a:latin typeface="Arial" panose="020B0604020202020204" pitchFamily="34" charset="0"/>
                <a:ea typeface="MS PGothic" panose="020B0600070205080204" pitchFamily="34" charset="-128"/>
              </a:defRPr>
            </a:lvl4pPr>
            <a:lvl5pPr marL="2057400" indent="-228600" defTabSz="912813">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A063FE88-E227-40F3-BB2C-836407D70A19}" type="slidenum">
              <a:rPr lang="en-AU" altLang="en-US" sz="1200"/>
              <a:pPr algn="r" eaLnBrk="1" hangingPunct="1"/>
              <a:t>30</a:t>
            </a:fld>
            <a:endParaRPr lang="en-AU" altLang="en-US" sz="1200"/>
          </a:p>
        </p:txBody>
      </p:sp>
      <p:sp>
        <p:nvSpPr>
          <p:cNvPr id="106499" name="Rectangle 2">
            <a:extLst>
              <a:ext uri="{FF2B5EF4-FFF2-40B4-BE49-F238E27FC236}">
                <a16:creationId xmlns:a16="http://schemas.microsoft.com/office/drawing/2014/main" id="{322C7904-876A-4739-8B69-D6098C3626F0}"/>
              </a:ext>
            </a:extLst>
          </p:cNvPr>
          <p:cNvSpPr>
            <a:spLocks noGrp="1" noRot="1" noChangeAspect="1" noChangeArrowheads="1" noTextEdit="1"/>
          </p:cNvSpPr>
          <p:nvPr>
            <p:ph type="sldImg"/>
          </p:nvPr>
        </p:nvSpPr>
        <p:spPr>
          <a:xfrm>
            <a:off x="-217488" y="809625"/>
            <a:ext cx="7199313" cy="4051300"/>
          </a:xfrm>
          <a:ln/>
        </p:spPr>
      </p:sp>
      <p:sp>
        <p:nvSpPr>
          <p:cNvPr id="106500" name="Rectangle 3">
            <a:extLst>
              <a:ext uri="{FF2B5EF4-FFF2-40B4-BE49-F238E27FC236}">
                <a16:creationId xmlns:a16="http://schemas.microsoft.com/office/drawing/2014/main" id="{EA08E3A1-D7B1-4FD9-ABB3-9E5183193413}"/>
              </a:ext>
            </a:extLst>
          </p:cNvPr>
          <p:cNvSpPr>
            <a:spLocks noGrp="1" noChangeArrowheads="1"/>
          </p:cNvSpPr>
          <p:nvPr>
            <p:ph type="body" idx="1"/>
          </p:nvPr>
        </p:nvSpPr>
        <p:spPr>
          <a:xfrm>
            <a:off x="674417" y="5130148"/>
            <a:ext cx="5407942" cy="370481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2" tIns="45705" rIns="91412" bIns="45705"/>
          <a:lstStyle/>
          <a:p>
            <a:pPr defTabSz="908050" eaLnBrk="1" hangingPunct="1"/>
            <a:r>
              <a:rPr lang="en-AU" altLang="en-US" sz="1400" b="1" dirty="0">
                <a:latin typeface="Calibri" panose="020F0502020204030204" pitchFamily="34" charset="0"/>
              </a:rPr>
              <a:t>Sarah</a:t>
            </a:r>
          </a:p>
        </p:txBody>
      </p:sp>
      <p:sp>
        <p:nvSpPr>
          <p:cNvPr id="106501" name="Slide Number Placeholder 2">
            <a:extLst>
              <a:ext uri="{FF2B5EF4-FFF2-40B4-BE49-F238E27FC236}">
                <a16:creationId xmlns:a16="http://schemas.microsoft.com/office/drawing/2014/main" id="{B9C49294-7C23-4FE6-92A8-D1D8888CC41B}"/>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A19A556-86EF-4037-9BBB-27687B62237D}" type="slidenum">
              <a:rPr lang="en-US" altLang="en-US" sz="1200" smtClean="0"/>
              <a:pPr/>
              <a:t>30</a:t>
            </a:fld>
            <a:endParaRPr lang="en-US" altLang="en-US" sz="1200"/>
          </a:p>
        </p:txBody>
      </p:sp>
      <p:sp>
        <p:nvSpPr>
          <p:cNvPr id="106502" name="Rectangle 1">
            <a:extLst>
              <a:ext uri="{FF2B5EF4-FFF2-40B4-BE49-F238E27FC236}">
                <a16:creationId xmlns:a16="http://schemas.microsoft.com/office/drawing/2014/main" id="{9911E521-CB2E-459C-B0EB-8E5E8A53013C}"/>
              </a:ext>
            </a:extLst>
          </p:cNvPr>
          <p:cNvSpPr>
            <a:spLocks noChangeArrowheads="1"/>
          </p:cNvSpPr>
          <p:nvPr/>
        </p:nvSpPr>
        <p:spPr bwMode="auto">
          <a:xfrm>
            <a:off x="674417" y="5488207"/>
            <a:ext cx="5174733" cy="2160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79" tIns="45740" rIns="91479" bIns="457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just" eaLnBrk="1" hangingPunct="1">
              <a:spcBef>
                <a:spcPct val="40000"/>
              </a:spcBef>
              <a:buFont typeface="Arial" panose="020B0604020202020204" pitchFamily="34" charset="0"/>
              <a:buChar char="•"/>
            </a:pPr>
            <a:r>
              <a:rPr lang="en-US" altLang="en-US" sz="1400" dirty="0">
                <a:latin typeface="Calibri" panose="020F0502020204030204" pitchFamily="34" charset="0"/>
              </a:rPr>
              <a:t>Access Points </a:t>
            </a:r>
            <a:r>
              <a:rPr lang="ja-JP" altLang="en-US" sz="1400" dirty="0">
                <a:latin typeface="Calibri" panose="020F0502020204030204" pitchFamily="34" charset="0"/>
              </a:rPr>
              <a:t>‘</a:t>
            </a:r>
            <a:r>
              <a:rPr lang="en-US" altLang="ja-JP" sz="1400" dirty="0">
                <a:latin typeface="Calibri" panose="020F0502020204030204" pitchFamily="34" charset="0"/>
              </a:rPr>
              <a:t>best match</a:t>
            </a:r>
            <a:r>
              <a:rPr lang="ja-JP" altLang="en-US" sz="1400" dirty="0">
                <a:latin typeface="Calibri" panose="020F0502020204030204" pitchFamily="34" charset="0"/>
              </a:rPr>
              <a:t>’</a:t>
            </a:r>
            <a:r>
              <a:rPr lang="en-US" altLang="ja-JP" sz="1400" dirty="0">
                <a:latin typeface="Calibri" panose="020F0502020204030204" pitchFamily="34" charset="0"/>
              </a:rPr>
              <a:t> to available resources by filtering the prioritisation list </a:t>
            </a:r>
          </a:p>
          <a:p>
            <a:pPr algn="just" eaLnBrk="1" hangingPunct="1">
              <a:spcBef>
                <a:spcPct val="40000"/>
              </a:spcBef>
              <a:buFont typeface="Arial" panose="020B0604020202020204" pitchFamily="34" charset="0"/>
              <a:buChar char="•"/>
            </a:pPr>
            <a:r>
              <a:rPr lang="en-US" altLang="ja-JP" sz="1400" dirty="0">
                <a:latin typeface="Calibri" panose="020F0502020204030204" pitchFamily="34" charset="0"/>
              </a:rPr>
              <a:t>If a number of consumers are in the same level of need, the access point refers consumer who has been waiting longest</a:t>
            </a:r>
          </a:p>
          <a:p>
            <a:pPr algn="just" eaLnBrk="1" hangingPunct="1">
              <a:spcBef>
                <a:spcPct val="40000"/>
              </a:spcBef>
              <a:buFont typeface="Arial" panose="020B0604020202020204" pitchFamily="34" charset="0"/>
              <a:buChar char="•"/>
            </a:pPr>
            <a:r>
              <a:rPr lang="en-US" altLang="en-US" sz="1400" dirty="0">
                <a:latin typeface="Calibri" panose="020F0502020204030204" pitchFamily="34" charset="0"/>
              </a:rPr>
              <a:t>Access point contacts consumer to advise of possible referral</a:t>
            </a:r>
            <a:endParaRPr lang="en-US" altLang="ja-JP" sz="1400" dirty="0">
              <a:latin typeface="Calibri" panose="020F0502020204030204" pitchFamily="34" charset="0"/>
            </a:endParaRPr>
          </a:p>
          <a:p>
            <a:pPr algn="just" eaLnBrk="1" hangingPunct="1">
              <a:spcBef>
                <a:spcPct val="40000"/>
              </a:spcBef>
              <a:buFont typeface="Arial" panose="020B0604020202020204" pitchFamily="34" charset="0"/>
              <a:buChar char="•"/>
            </a:pPr>
            <a:r>
              <a:rPr lang="en-US" altLang="en-US" sz="1400" dirty="0">
                <a:latin typeface="Calibri" panose="020F0502020204030204" pitchFamily="34" charset="0"/>
              </a:rPr>
              <a:t>Consumers are referred to support resources first. </a:t>
            </a:r>
          </a:p>
          <a:p>
            <a:pPr algn="just" eaLnBrk="1" hangingPunct="1">
              <a:spcBef>
                <a:spcPct val="40000"/>
              </a:spcBef>
              <a:buFont typeface="Arial" panose="020B0604020202020204" pitchFamily="34" charset="0"/>
              <a:buChar char="•"/>
            </a:pPr>
            <a:r>
              <a:rPr lang="en-US" altLang="en-US" sz="1400" dirty="0">
                <a:latin typeface="Calibri" panose="020F0502020204030204" pitchFamily="34" charset="0"/>
              </a:rPr>
              <a:t>If the support services determines that transitional housing if the best housing option, consumer remains on the prioritisation list.</a:t>
            </a:r>
          </a:p>
        </p:txBody>
      </p:sp>
    </p:spTree>
    <p:extLst>
      <p:ext uri="{BB962C8B-B14F-4D97-AF65-F5344CB8AC3E}">
        <p14:creationId xmlns:p14="http://schemas.microsoft.com/office/powerpoint/2010/main" val="3278629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D267D1FD-DD2A-4AE6-AE2F-BEBA65D5635D}"/>
              </a:ext>
            </a:extLst>
          </p:cNvPr>
          <p:cNvSpPr txBox="1">
            <a:spLocks noGrp="1" noChangeArrowheads="1"/>
          </p:cNvSpPr>
          <p:nvPr/>
        </p:nvSpPr>
        <p:spPr bwMode="auto">
          <a:xfrm>
            <a:off x="3827475" y="10262022"/>
            <a:ext cx="2927726" cy="540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2" tIns="45705" rIns="91412" bIns="45705" anchor="b"/>
          <a:lstStyle>
            <a:lvl1pPr defTabSz="912813">
              <a:defRPr sz="2400">
                <a:solidFill>
                  <a:schemeClr val="tx1"/>
                </a:solidFill>
                <a:latin typeface="Arial" panose="020B0604020202020204" pitchFamily="34" charset="0"/>
                <a:ea typeface="MS PGothic" panose="020B0600070205080204" pitchFamily="34" charset="-128"/>
              </a:defRPr>
            </a:lvl1pPr>
            <a:lvl2pPr marL="742950" indent="-285750" defTabSz="912813">
              <a:defRPr sz="2400">
                <a:solidFill>
                  <a:schemeClr val="tx1"/>
                </a:solidFill>
                <a:latin typeface="Arial" panose="020B0604020202020204" pitchFamily="34" charset="0"/>
                <a:ea typeface="MS PGothic" panose="020B0600070205080204" pitchFamily="34" charset="-128"/>
              </a:defRPr>
            </a:lvl2pPr>
            <a:lvl3pPr marL="1143000" indent="-228600" defTabSz="912813">
              <a:defRPr sz="2400">
                <a:solidFill>
                  <a:schemeClr val="tx1"/>
                </a:solidFill>
                <a:latin typeface="Arial" panose="020B0604020202020204" pitchFamily="34" charset="0"/>
                <a:ea typeface="MS PGothic" panose="020B0600070205080204" pitchFamily="34" charset="-128"/>
              </a:defRPr>
            </a:lvl3pPr>
            <a:lvl4pPr marL="1600200" indent="-228600" defTabSz="912813">
              <a:defRPr sz="2400">
                <a:solidFill>
                  <a:schemeClr val="tx1"/>
                </a:solidFill>
                <a:latin typeface="Arial" panose="020B0604020202020204" pitchFamily="34" charset="0"/>
                <a:ea typeface="MS PGothic" panose="020B0600070205080204" pitchFamily="34" charset="-128"/>
              </a:defRPr>
            </a:lvl4pPr>
            <a:lvl5pPr marL="2057400" indent="-228600" defTabSz="912813">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A063FE88-E227-40F3-BB2C-836407D70A19}" type="slidenum">
              <a:rPr lang="en-AU" altLang="en-US" sz="1200"/>
              <a:pPr algn="r" eaLnBrk="1" hangingPunct="1"/>
              <a:t>32</a:t>
            </a:fld>
            <a:endParaRPr lang="en-AU" altLang="en-US" sz="1200"/>
          </a:p>
        </p:txBody>
      </p:sp>
      <p:sp>
        <p:nvSpPr>
          <p:cNvPr id="106499" name="Rectangle 2">
            <a:extLst>
              <a:ext uri="{FF2B5EF4-FFF2-40B4-BE49-F238E27FC236}">
                <a16:creationId xmlns:a16="http://schemas.microsoft.com/office/drawing/2014/main" id="{322C7904-876A-4739-8B69-D6098C3626F0}"/>
              </a:ext>
            </a:extLst>
          </p:cNvPr>
          <p:cNvSpPr>
            <a:spLocks noGrp="1" noRot="1" noChangeAspect="1" noChangeArrowheads="1" noTextEdit="1"/>
          </p:cNvSpPr>
          <p:nvPr>
            <p:ph type="sldImg"/>
          </p:nvPr>
        </p:nvSpPr>
        <p:spPr>
          <a:xfrm>
            <a:off x="-217488" y="809625"/>
            <a:ext cx="7199313" cy="4051300"/>
          </a:xfrm>
          <a:ln/>
        </p:spPr>
      </p:sp>
      <p:sp>
        <p:nvSpPr>
          <p:cNvPr id="106500" name="Rectangle 3">
            <a:extLst>
              <a:ext uri="{FF2B5EF4-FFF2-40B4-BE49-F238E27FC236}">
                <a16:creationId xmlns:a16="http://schemas.microsoft.com/office/drawing/2014/main" id="{EA08E3A1-D7B1-4FD9-ABB3-9E5183193413}"/>
              </a:ext>
            </a:extLst>
          </p:cNvPr>
          <p:cNvSpPr>
            <a:spLocks noGrp="1" noChangeArrowheads="1"/>
          </p:cNvSpPr>
          <p:nvPr>
            <p:ph type="body" idx="1"/>
          </p:nvPr>
        </p:nvSpPr>
        <p:spPr>
          <a:xfrm>
            <a:off x="674417" y="5130148"/>
            <a:ext cx="5407942" cy="405166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2" tIns="45705" rIns="91412" bIns="45705"/>
          <a:lstStyle/>
          <a:p>
            <a:pPr defTabSz="908050" eaLnBrk="1" hangingPunct="1"/>
            <a:r>
              <a:rPr lang="en-AU" altLang="en-US" sz="1600" b="1" dirty="0">
                <a:latin typeface="Calibri" panose="020F0502020204030204" pitchFamily="34" charset="0"/>
              </a:rPr>
              <a:t>Amy</a:t>
            </a:r>
          </a:p>
        </p:txBody>
      </p:sp>
      <p:sp>
        <p:nvSpPr>
          <p:cNvPr id="106501" name="Slide Number Placeholder 2">
            <a:extLst>
              <a:ext uri="{FF2B5EF4-FFF2-40B4-BE49-F238E27FC236}">
                <a16:creationId xmlns:a16="http://schemas.microsoft.com/office/drawing/2014/main" id="{B9C49294-7C23-4FE6-92A8-D1D8888CC41B}"/>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A19A556-86EF-4037-9BBB-27687B62237D}" type="slidenum">
              <a:rPr lang="en-US" altLang="en-US" sz="1200" smtClean="0"/>
              <a:pPr/>
              <a:t>32</a:t>
            </a:fld>
            <a:endParaRPr lang="en-US" altLang="en-US" sz="1200"/>
          </a:p>
        </p:txBody>
      </p:sp>
      <p:sp>
        <p:nvSpPr>
          <p:cNvPr id="106502" name="Rectangle 1">
            <a:extLst>
              <a:ext uri="{FF2B5EF4-FFF2-40B4-BE49-F238E27FC236}">
                <a16:creationId xmlns:a16="http://schemas.microsoft.com/office/drawing/2014/main" id="{9911E521-CB2E-459C-B0EB-8E5E8A53013C}"/>
              </a:ext>
            </a:extLst>
          </p:cNvPr>
          <p:cNvSpPr>
            <a:spLocks noChangeArrowheads="1"/>
          </p:cNvSpPr>
          <p:nvPr/>
        </p:nvSpPr>
        <p:spPr bwMode="auto">
          <a:xfrm>
            <a:off x="674417" y="5544288"/>
            <a:ext cx="5174733" cy="3194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79" tIns="45740" rIns="91479" bIns="4574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180975" indent="-180975" algn="just" eaLnBrk="1" hangingPunct="1">
              <a:spcBef>
                <a:spcPct val="40000"/>
              </a:spcBef>
              <a:buFont typeface="Arial" panose="020B0604020202020204" pitchFamily="34" charset="0"/>
              <a:buChar char="•"/>
            </a:pPr>
            <a:r>
              <a:rPr lang="en-US" altLang="en-US" sz="1600" dirty="0">
                <a:latin typeface="+mn-lt"/>
              </a:rPr>
              <a:t>Access Points </a:t>
            </a:r>
            <a:r>
              <a:rPr lang="ja-JP" altLang="en-US" sz="1600" dirty="0">
                <a:latin typeface="+mn-lt"/>
              </a:rPr>
              <a:t>‘</a:t>
            </a:r>
            <a:r>
              <a:rPr lang="en-US" altLang="ja-JP" sz="1600" dirty="0">
                <a:latin typeface="+mn-lt"/>
              </a:rPr>
              <a:t>best match</a:t>
            </a:r>
            <a:r>
              <a:rPr lang="ja-JP" altLang="en-US" sz="1600" dirty="0">
                <a:latin typeface="+mn-lt"/>
              </a:rPr>
              <a:t>’</a:t>
            </a:r>
            <a:r>
              <a:rPr lang="en-US" altLang="ja-JP" sz="1600" dirty="0">
                <a:latin typeface="+mn-lt"/>
              </a:rPr>
              <a:t> to available resources by filtering the prioritisation list </a:t>
            </a:r>
          </a:p>
          <a:p>
            <a:pPr marL="180975" indent="-180975" algn="just" eaLnBrk="1" hangingPunct="1">
              <a:spcBef>
                <a:spcPct val="40000"/>
              </a:spcBef>
              <a:buFont typeface="Arial" panose="020B0604020202020204" pitchFamily="34" charset="0"/>
              <a:buChar char="•"/>
            </a:pPr>
            <a:r>
              <a:rPr lang="en-US" altLang="ja-JP" sz="1600" dirty="0">
                <a:latin typeface="+mn-lt"/>
              </a:rPr>
              <a:t>If a number of consumers are in the same level of need, the access point refers consumer who has been waiting longest</a:t>
            </a:r>
          </a:p>
          <a:p>
            <a:pPr marL="180975" indent="-180975" algn="just" eaLnBrk="1" hangingPunct="1">
              <a:spcBef>
                <a:spcPct val="40000"/>
              </a:spcBef>
              <a:buFont typeface="Arial" panose="020B0604020202020204" pitchFamily="34" charset="0"/>
              <a:buChar char="•"/>
            </a:pPr>
            <a:r>
              <a:rPr lang="en-US" altLang="en-US" sz="1600" dirty="0">
                <a:latin typeface="+mn-lt"/>
              </a:rPr>
              <a:t>Access point contacts consumer to advise of possible referral</a:t>
            </a:r>
            <a:endParaRPr lang="en-US" altLang="ja-JP" sz="1600" dirty="0">
              <a:latin typeface="+mn-lt"/>
            </a:endParaRPr>
          </a:p>
          <a:p>
            <a:pPr marL="180975" indent="-180975" algn="just" eaLnBrk="1" hangingPunct="1">
              <a:spcBef>
                <a:spcPct val="40000"/>
              </a:spcBef>
              <a:buFont typeface="Arial" panose="020B0604020202020204" pitchFamily="34" charset="0"/>
              <a:buChar char="•"/>
            </a:pPr>
            <a:r>
              <a:rPr lang="en-US" altLang="en-US" sz="1600" dirty="0">
                <a:latin typeface="+mn-lt"/>
              </a:rPr>
              <a:t>Consumers are referred to support resources first. </a:t>
            </a:r>
          </a:p>
          <a:p>
            <a:pPr marL="180975" indent="-180975" algn="just" eaLnBrk="1" hangingPunct="1">
              <a:spcBef>
                <a:spcPct val="40000"/>
              </a:spcBef>
              <a:buFont typeface="Arial" panose="020B0604020202020204" pitchFamily="34" charset="0"/>
              <a:buChar char="•"/>
            </a:pPr>
            <a:r>
              <a:rPr lang="en-US" altLang="en-US" sz="1600" dirty="0">
                <a:latin typeface="+mn-lt"/>
              </a:rPr>
              <a:t>If the support services determines that transitional housing if the best housing option, consumer remains on the prioritisation list.</a:t>
            </a:r>
          </a:p>
        </p:txBody>
      </p:sp>
    </p:spTree>
    <p:extLst>
      <p:ext uri="{BB962C8B-B14F-4D97-AF65-F5344CB8AC3E}">
        <p14:creationId xmlns:p14="http://schemas.microsoft.com/office/powerpoint/2010/main" val="25736312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84150"/>
            <a:ext cx="5962650" cy="3354388"/>
          </a:xfrm>
        </p:spPr>
      </p:sp>
      <p:sp>
        <p:nvSpPr>
          <p:cNvPr id="3" name="Notes Placeholder 2"/>
          <p:cNvSpPr>
            <a:spLocks noGrp="1"/>
          </p:cNvSpPr>
          <p:nvPr>
            <p:ph type="body" idx="1"/>
          </p:nvPr>
        </p:nvSpPr>
        <p:spPr>
          <a:xfrm>
            <a:off x="680720" y="3812276"/>
            <a:ext cx="5445760" cy="5737551"/>
          </a:xfrm>
        </p:spPr>
        <p:txBody>
          <a:bodyPr/>
          <a:lstStyle/>
          <a:p>
            <a:r>
              <a:rPr lang="en-US" sz="1600" b="1" dirty="0"/>
              <a:t>Sarah</a:t>
            </a:r>
          </a:p>
          <a:p>
            <a:endParaRPr lang="en-US" sz="1600" b="1" dirty="0"/>
          </a:p>
          <a:p>
            <a:r>
              <a:rPr lang="en-US" sz="1600" dirty="0"/>
              <a:t>Consumers tell us that they are still telling their story too often.  One way to address this is to try to work in as coordinated a way as we can.</a:t>
            </a:r>
          </a:p>
          <a:p>
            <a:endParaRPr lang="en-US" sz="1600" dirty="0"/>
          </a:p>
          <a:p>
            <a:r>
              <a:rPr lang="en-US" sz="1600" dirty="0"/>
              <a:t>Assessment within the homelessness system has two parts:</a:t>
            </a:r>
          </a:p>
          <a:p>
            <a:r>
              <a:rPr lang="en-US" sz="1600" dirty="0"/>
              <a:t>The first is an initial assessment, undertaken at the access point. The aim of that assessment is to identify immediate risks, work with the consumer on a short term plan and to work out what service will most meet their needs.</a:t>
            </a:r>
          </a:p>
          <a:p>
            <a:endParaRPr lang="en-US" sz="1600" dirty="0"/>
          </a:p>
          <a:p>
            <a:r>
              <a:rPr lang="en-US" sz="1600" dirty="0"/>
              <a:t>Most people presenting to an access point won’t be able to access support, so it is important that IAP workers focus on providing information, not on conducting a full assessment. </a:t>
            </a:r>
          </a:p>
          <a:p>
            <a:endParaRPr lang="en-US" sz="1600" dirty="0"/>
          </a:p>
          <a:p>
            <a:r>
              <a:rPr lang="en-US" sz="1600" dirty="0"/>
              <a:t>A more comprehensive assessment is done by a support agency, when they receive a referral. This assessment is more comprehensive because it will shape the support plan -  the support worker and consumer will, together, have more capacity to address issues identified through the assessment.</a:t>
            </a:r>
            <a:endParaRPr lang="en-AU" sz="1600" dirty="0"/>
          </a:p>
        </p:txBody>
      </p:sp>
      <p:sp>
        <p:nvSpPr>
          <p:cNvPr id="4" name="Slide Number Placeholder 3"/>
          <p:cNvSpPr>
            <a:spLocks noGrp="1"/>
          </p:cNvSpPr>
          <p:nvPr>
            <p:ph type="sldNum" sz="quarter" idx="5"/>
          </p:nvPr>
        </p:nvSpPr>
        <p:spPr/>
        <p:txBody>
          <a:bodyPr/>
          <a:lstStyle/>
          <a:p>
            <a:fld id="{24EF2E30-D611-48C2-8FA5-D35D5DA6E9B7}" type="slidenum">
              <a:rPr lang="en-AU" smtClean="0"/>
              <a:t>33</a:t>
            </a:fld>
            <a:endParaRPr lang="en-AU"/>
          </a:p>
        </p:txBody>
      </p:sp>
    </p:spTree>
    <p:extLst>
      <p:ext uri="{BB962C8B-B14F-4D97-AF65-F5344CB8AC3E}">
        <p14:creationId xmlns:p14="http://schemas.microsoft.com/office/powerpoint/2010/main" val="3881522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0379046A-CE62-46AE-A94E-8CCC4DF9A84E}"/>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8C872ECB-D0F8-4446-8744-E7B86C5C80DA}"/>
              </a:ext>
            </a:extLst>
          </p:cNvPr>
          <p:cNvSpPr>
            <a:spLocks noGrp="1" noChangeArrowheads="1"/>
          </p:cNvSpPr>
          <p:nvPr>
            <p:ph type="body" idx="1"/>
          </p:nvPr>
        </p:nvSpPr>
        <p:spPr>
          <a:xfrm>
            <a:off x="692065" y="4783306"/>
            <a:ext cx="5445760" cy="455444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AU" altLang="en-US" sz="1600" b="1" dirty="0">
                <a:latin typeface="+mn-lt"/>
              </a:rPr>
              <a:t>Sarah</a:t>
            </a:r>
          </a:p>
          <a:p>
            <a:endParaRPr lang="en-AU" altLang="en-US" sz="1100" dirty="0">
              <a:latin typeface="+mn-lt"/>
            </a:endParaRPr>
          </a:p>
          <a:p>
            <a:r>
              <a:rPr lang="en-AU" altLang="en-US" sz="1600" dirty="0"/>
              <a:t>The Western Homelessness Network includes:</a:t>
            </a:r>
            <a:endParaRPr lang="en-AU" altLang="en-US" sz="1600" dirty="0">
              <a:latin typeface="+mn-lt"/>
            </a:endParaRPr>
          </a:p>
          <a:p>
            <a:pPr marL="342900" indent="-342900" algn="just">
              <a:spcBef>
                <a:spcPts val="1200"/>
              </a:spcBef>
              <a:buFont typeface="Arial" panose="020B0604020202020204" pitchFamily="34" charset="0"/>
              <a:buChar char="•"/>
              <a:defRPr/>
            </a:pPr>
            <a:r>
              <a:rPr lang="en-US" altLang="en-US" sz="1600" dirty="0">
                <a:latin typeface="+mn-lt"/>
                <a:cs typeface="Arial" panose="020B0604020202020204" pitchFamily="34" charset="0"/>
              </a:rPr>
              <a:t>28 community organisations managing approximately 114 programs</a:t>
            </a:r>
          </a:p>
          <a:p>
            <a:pPr marL="342900" indent="-342900" algn="just">
              <a:spcBef>
                <a:spcPts val="1200"/>
              </a:spcBef>
              <a:buFont typeface="Arial" panose="020B0604020202020204" pitchFamily="34" charset="0"/>
              <a:buChar char="•"/>
              <a:defRPr/>
            </a:pPr>
            <a:r>
              <a:rPr lang="en-US" altLang="en-US" sz="1600" dirty="0">
                <a:latin typeface="+mn-lt"/>
                <a:cs typeface="Arial" panose="020B0604020202020204" pitchFamily="34" charset="0"/>
              </a:rPr>
              <a:t>Most of these programs provide support and do not have housing attached. </a:t>
            </a:r>
          </a:p>
          <a:p>
            <a:pPr marL="342900" indent="-342900" algn="just">
              <a:spcBef>
                <a:spcPts val="1200"/>
              </a:spcBef>
              <a:buFont typeface="Arial" panose="020B0604020202020204" pitchFamily="34" charset="0"/>
              <a:buChar char="•"/>
              <a:defRPr/>
            </a:pPr>
            <a:r>
              <a:rPr lang="en-US" altLang="en-US" sz="1600" dirty="0">
                <a:latin typeface="+mn-lt"/>
                <a:cs typeface="Arial" panose="020B0604020202020204" pitchFamily="34" charset="0"/>
              </a:rPr>
              <a:t>Primarily we provide support services to assist people experiencing homelessness to find housing – we are not a housing system. </a:t>
            </a:r>
            <a:endParaRPr lang="en-AU" altLang="en-US" sz="1600" dirty="0">
              <a:latin typeface="+mn-lt"/>
              <a:cs typeface="Arial" panose="020B0604020202020204" pitchFamily="34" charset="0"/>
            </a:endParaRPr>
          </a:p>
          <a:p>
            <a:pPr marL="342900" indent="-342900" algn="just">
              <a:spcBef>
                <a:spcPts val="1200"/>
              </a:spcBef>
              <a:buFont typeface="Arial" panose="020B0604020202020204" pitchFamily="34" charset="0"/>
              <a:buChar char="•"/>
              <a:defRPr/>
            </a:pPr>
            <a:r>
              <a:rPr lang="en-AU" altLang="en-US" sz="1600" dirty="0">
                <a:latin typeface="+mn-lt"/>
              </a:rPr>
              <a:t>Services are funded by target groups: families, single men, single women, young people, family violence, Indigenous and cross target</a:t>
            </a:r>
          </a:p>
          <a:p>
            <a:endParaRPr lang="en-AU" altLang="en-US" dirty="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1A771851-A2E1-4793-825C-B79939CA7EBE}"/>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D78FF6DB-4F3C-4F04-9A9F-457968CF81B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AU" altLang="en-US" dirty="0">
              <a:latin typeface="Calibri" panose="020F0502020204030204" pitchFamily="34" charset="0"/>
            </a:endParaRPr>
          </a:p>
          <a:p>
            <a:r>
              <a:rPr lang="en-AU" altLang="en-US" sz="1600" b="1" dirty="0">
                <a:latin typeface="Calibri" panose="020F0502020204030204" pitchFamily="34" charset="0"/>
              </a:rPr>
              <a:t>Sarah</a:t>
            </a:r>
          </a:p>
          <a:p>
            <a:r>
              <a:rPr lang="en-AU" altLang="en-US" sz="1600" dirty="0">
                <a:latin typeface="Calibri" panose="020F0502020204030204" pitchFamily="34" charset="0"/>
              </a:rPr>
              <a:t>Data is one of our key advocacy tools. The data is one way we advocate about the number of people needing homelessness assistance and the issues they are facing.</a:t>
            </a:r>
          </a:p>
          <a:p>
            <a:endParaRPr lang="en-AU" altLang="en-US" sz="1600" dirty="0">
              <a:latin typeface="Calibri" panose="020F0502020204030204" pitchFamily="34" charset="0"/>
            </a:endParaRPr>
          </a:p>
          <a:p>
            <a:r>
              <a:rPr lang="en-AU" altLang="en-US" sz="1600" dirty="0">
                <a:latin typeface="Calibri" panose="020F0502020204030204" pitchFamily="34" charset="0"/>
              </a:rPr>
              <a:t>Part of the data collection is seeking informed consent from a consumer to collect this data. We advise that the data we collect is de-identified and that it is monitored by government. </a:t>
            </a:r>
          </a:p>
          <a:p>
            <a:endParaRPr lang="en-AU" altLang="en-US" sz="1600" dirty="0">
              <a:latin typeface="Calibri" panose="020F0502020204030204" pitchFamily="34" charset="0"/>
            </a:endParaRPr>
          </a:p>
          <a:p>
            <a:r>
              <a:rPr lang="en-AU" altLang="en-US" sz="1600" dirty="0">
                <a:latin typeface="Calibri" panose="020F0502020204030204" pitchFamily="34" charset="0"/>
              </a:rPr>
              <a:t>There is a sheet in your information pack highlighting some important data integrity issues. DFFH uses the data to monitor services and plan policy and program responses. </a:t>
            </a:r>
          </a:p>
        </p:txBody>
      </p:sp>
    </p:spTree>
    <p:extLst>
      <p:ext uri="{BB962C8B-B14F-4D97-AF65-F5344CB8AC3E}">
        <p14:creationId xmlns:p14="http://schemas.microsoft.com/office/powerpoint/2010/main" val="3812840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Sarah</a:t>
            </a:r>
          </a:p>
          <a:p>
            <a:endParaRPr lang="en-US" sz="1600" b="1" dirty="0"/>
          </a:p>
          <a:p>
            <a:r>
              <a:rPr lang="en-US" sz="1600" dirty="0"/>
              <a:t>There are some key questions in the data collection that assist us to advocate for consumers and to highlight the complexity of issues most consumers are facing. </a:t>
            </a:r>
          </a:p>
          <a:p>
            <a:endParaRPr lang="en-AU" sz="1600" b="1" dirty="0"/>
          </a:p>
        </p:txBody>
      </p:sp>
      <p:sp>
        <p:nvSpPr>
          <p:cNvPr id="4" name="Slide Number Placeholder 3"/>
          <p:cNvSpPr>
            <a:spLocks noGrp="1"/>
          </p:cNvSpPr>
          <p:nvPr>
            <p:ph type="sldNum" sz="quarter" idx="5"/>
          </p:nvPr>
        </p:nvSpPr>
        <p:spPr/>
        <p:txBody>
          <a:bodyPr/>
          <a:lstStyle/>
          <a:p>
            <a:fld id="{24EF2E30-D611-48C2-8FA5-D35D5DA6E9B7}" type="slidenum">
              <a:rPr lang="en-AU" smtClean="0"/>
              <a:t>36</a:t>
            </a:fld>
            <a:endParaRPr lang="en-AU"/>
          </a:p>
        </p:txBody>
      </p:sp>
    </p:spTree>
    <p:extLst>
      <p:ext uri="{BB962C8B-B14F-4D97-AF65-F5344CB8AC3E}">
        <p14:creationId xmlns:p14="http://schemas.microsoft.com/office/powerpoint/2010/main" val="3039286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t>Amy</a:t>
            </a:r>
          </a:p>
          <a:p>
            <a:endParaRPr lang="en-AU" dirty="0"/>
          </a:p>
          <a:p>
            <a:r>
              <a:rPr lang="en-AU" sz="1600" dirty="0"/>
              <a:t>Many people think we are a housing system, but we have very little housing - most of the resources of the homelessness system are support </a:t>
            </a:r>
            <a:r>
              <a:rPr lang="en-AU" sz="1600" dirty="0" err="1"/>
              <a:t>servicess</a:t>
            </a:r>
            <a:r>
              <a:rPr lang="en-AU" sz="1600" dirty="0"/>
              <a:t>.  </a:t>
            </a:r>
          </a:p>
          <a:p>
            <a:endParaRPr lang="en-AU" sz="1600" dirty="0"/>
          </a:p>
          <a:p>
            <a:r>
              <a:rPr lang="en-AU" sz="1600" dirty="0"/>
              <a:t>These are the few models that are attached to housing.  We do not have any long term housing in the homelessness 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EF2E30-D611-48C2-8FA5-D35D5DA6E9B7}"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0496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720" y="4783307"/>
            <a:ext cx="5445760" cy="4358269"/>
          </a:xfrm>
        </p:spPr>
        <p:txBody>
          <a:bodyPr/>
          <a:lstStyle/>
          <a:p>
            <a:r>
              <a:rPr lang="en-US" sz="1600" b="1" dirty="0"/>
              <a:t>Sarah</a:t>
            </a:r>
          </a:p>
          <a:p>
            <a:endParaRPr lang="en-US" sz="1600" b="1" dirty="0"/>
          </a:p>
          <a:p>
            <a:r>
              <a:rPr lang="en-US" sz="1600" dirty="0"/>
              <a:t>The majority of homelessness services are funded as transition support services – outreach based, case management support services. We are funded to support consumers, wherever they are staying.</a:t>
            </a:r>
          </a:p>
          <a:p>
            <a:endParaRPr lang="en-US" sz="1600" dirty="0"/>
          </a:p>
          <a:p>
            <a:r>
              <a:rPr lang="en-US" sz="1600" dirty="0"/>
              <a:t>Each funded model comes with a target.  This target is an average, not a prescription, to guide services in planning their responses. </a:t>
            </a:r>
          </a:p>
          <a:p>
            <a:endParaRPr lang="en-US" sz="1600" dirty="0"/>
          </a:p>
          <a:p>
            <a:r>
              <a:rPr lang="en-US" sz="1600" dirty="0"/>
              <a:t>Homelessness support is very holistic – we are funded not only to help people access housing, but also to address any issues that have contributed to them becoming homeless or that will impact how stable future housing is. </a:t>
            </a:r>
            <a:endParaRPr lang="en-AU" sz="1600" dirty="0"/>
          </a:p>
        </p:txBody>
      </p:sp>
      <p:sp>
        <p:nvSpPr>
          <p:cNvPr id="4" name="Slide Number Placeholder 3"/>
          <p:cNvSpPr>
            <a:spLocks noGrp="1"/>
          </p:cNvSpPr>
          <p:nvPr>
            <p:ph type="sldNum" sz="quarter" idx="5"/>
          </p:nvPr>
        </p:nvSpPr>
        <p:spPr/>
        <p:txBody>
          <a:bodyPr/>
          <a:lstStyle/>
          <a:p>
            <a:fld id="{24EF2E30-D611-48C2-8FA5-D35D5DA6E9B7}" type="slidenum">
              <a:rPr lang="en-AU" smtClean="0"/>
              <a:t>38</a:t>
            </a:fld>
            <a:endParaRPr lang="en-AU"/>
          </a:p>
        </p:txBody>
      </p:sp>
    </p:spTree>
    <p:extLst>
      <p:ext uri="{BB962C8B-B14F-4D97-AF65-F5344CB8AC3E}">
        <p14:creationId xmlns:p14="http://schemas.microsoft.com/office/powerpoint/2010/main" val="2914257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t>Sarah</a:t>
            </a:r>
          </a:p>
          <a:p>
            <a:endParaRPr lang="en-AU" dirty="0"/>
          </a:p>
          <a:p>
            <a:r>
              <a:rPr lang="en-AU" dirty="0"/>
              <a:t>The Transitional Housing Management Program is the main source of housing for the homelessness sector. Transitional housing is medium term housing and is subject to the Residential Tenancies Act.</a:t>
            </a:r>
          </a:p>
          <a:p>
            <a:endParaRPr lang="en-AU" dirty="0"/>
          </a:p>
          <a:p>
            <a:r>
              <a:rPr lang="en-AU" dirty="0"/>
              <a:t>Properties are managed by a Transitional Housing Management Program. In the West there are two programs, Unison and the Salvation Army Housing Service, managing 500 properties.</a:t>
            </a:r>
          </a:p>
          <a:p>
            <a:endParaRPr lang="en-AU" dirty="0"/>
          </a:p>
          <a:p>
            <a:r>
              <a:rPr lang="en-AU" dirty="0"/>
              <a:t>IAP refer people into transitional housing from the prioritisation list.</a:t>
            </a:r>
          </a:p>
          <a:p>
            <a:r>
              <a:rPr lang="en-AU" dirty="0"/>
              <a:t>A transitional housing tenant must already have a support worker, who can support them throughout their tenancy.</a:t>
            </a:r>
          </a:p>
          <a:p>
            <a:endParaRPr lang="en-AU" dirty="0"/>
          </a:p>
          <a:p>
            <a:r>
              <a:rPr lang="en-AU" dirty="0"/>
              <a:t>We have a Housing and Support Partnership Agreement, which outlines the responsibilities of the tenant, support worker and tenancy worker. </a:t>
            </a:r>
          </a:p>
        </p:txBody>
      </p:sp>
      <p:sp>
        <p:nvSpPr>
          <p:cNvPr id="4" name="Slide Number Placeholder 3"/>
          <p:cNvSpPr>
            <a:spLocks noGrp="1"/>
          </p:cNvSpPr>
          <p:nvPr>
            <p:ph type="sldNum" sz="quarter" idx="5"/>
          </p:nvPr>
        </p:nvSpPr>
        <p:spPr/>
        <p:txBody>
          <a:bodyPr/>
          <a:lstStyle/>
          <a:p>
            <a:fld id="{24EF2E30-D611-48C2-8FA5-D35D5DA6E9B7}" type="slidenum">
              <a:rPr lang="en-AU" smtClean="0"/>
              <a:t>39</a:t>
            </a:fld>
            <a:endParaRPr lang="en-AU"/>
          </a:p>
        </p:txBody>
      </p:sp>
    </p:spTree>
    <p:extLst>
      <p:ext uri="{BB962C8B-B14F-4D97-AF65-F5344CB8AC3E}">
        <p14:creationId xmlns:p14="http://schemas.microsoft.com/office/powerpoint/2010/main" val="1063976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Marcella/Amy</a:t>
            </a:r>
          </a:p>
          <a:p>
            <a:endParaRPr lang="en-US" sz="1600" b="1" dirty="0"/>
          </a:p>
          <a:p>
            <a:r>
              <a:rPr lang="en-US" sz="1600" dirty="0"/>
              <a:t>There are a number of brokerage programs that you can assist clients to access. These brokerage options are hyperlinked so that you can find out more about them.</a:t>
            </a:r>
          </a:p>
          <a:p>
            <a:endParaRPr lang="en-US" sz="1600" dirty="0"/>
          </a:p>
          <a:p>
            <a:r>
              <a:rPr lang="en-US" sz="1600" dirty="0"/>
              <a:t>PRAP can be accessed through the access points…</a:t>
            </a:r>
            <a:endParaRPr lang="en-AU" sz="1600" dirty="0"/>
          </a:p>
        </p:txBody>
      </p:sp>
      <p:sp>
        <p:nvSpPr>
          <p:cNvPr id="4" name="Slide Number Placeholder 3"/>
          <p:cNvSpPr>
            <a:spLocks noGrp="1"/>
          </p:cNvSpPr>
          <p:nvPr>
            <p:ph type="sldNum" sz="quarter" idx="5"/>
          </p:nvPr>
        </p:nvSpPr>
        <p:spPr/>
        <p:txBody>
          <a:bodyPr/>
          <a:lstStyle/>
          <a:p>
            <a:fld id="{24EF2E30-D611-48C2-8FA5-D35D5DA6E9B7}" type="slidenum">
              <a:rPr lang="en-AU" smtClean="0"/>
              <a:t>40</a:t>
            </a:fld>
            <a:endParaRPr lang="en-AU"/>
          </a:p>
        </p:txBody>
      </p:sp>
    </p:spTree>
    <p:extLst>
      <p:ext uri="{BB962C8B-B14F-4D97-AF65-F5344CB8AC3E}">
        <p14:creationId xmlns:p14="http://schemas.microsoft.com/office/powerpoint/2010/main" val="2195847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Sarah</a:t>
            </a:r>
            <a:endParaRPr lang="en-AU" sz="1600" b="1" dirty="0"/>
          </a:p>
        </p:txBody>
      </p:sp>
      <p:sp>
        <p:nvSpPr>
          <p:cNvPr id="4" name="Slide Number Placeholder 3"/>
          <p:cNvSpPr>
            <a:spLocks noGrp="1"/>
          </p:cNvSpPr>
          <p:nvPr>
            <p:ph type="sldNum" sz="quarter" idx="5"/>
          </p:nvPr>
        </p:nvSpPr>
        <p:spPr/>
        <p:txBody>
          <a:bodyPr/>
          <a:lstStyle/>
          <a:p>
            <a:fld id="{24EF2E30-D611-48C2-8FA5-D35D5DA6E9B7}" type="slidenum">
              <a:rPr lang="en-AU" smtClean="0"/>
              <a:t>4</a:t>
            </a:fld>
            <a:endParaRPr lang="en-AU"/>
          </a:p>
        </p:txBody>
      </p:sp>
      <p:sp>
        <p:nvSpPr>
          <p:cNvPr id="5" name="TextBox 4">
            <a:extLst>
              <a:ext uri="{FF2B5EF4-FFF2-40B4-BE49-F238E27FC236}">
                <a16:creationId xmlns:a16="http://schemas.microsoft.com/office/drawing/2014/main" id="{079B23C6-F49C-23ED-E12D-A7A1D34E4813}"/>
              </a:ext>
            </a:extLst>
          </p:cNvPr>
          <p:cNvSpPr txBox="1"/>
          <p:nvPr/>
        </p:nvSpPr>
        <p:spPr>
          <a:xfrm>
            <a:off x="788202" y="5335856"/>
            <a:ext cx="4896408" cy="2585323"/>
          </a:xfrm>
          <a:prstGeom prst="rect">
            <a:avLst/>
          </a:prstGeom>
          <a:noFill/>
        </p:spPr>
        <p:txBody>
          <a:bodyPr wrap="square" rtlCol="0">
            <a:spAutoFit/>
          </a:bodyPr>
          <a:lstStyle/>
          <a:p>
            <a:r>
              <a:rPr lang="en-AU" dirty="0"/>
              <a:t>We hope that this will be a very informal session.</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Please ask questions – jump in at any point.  The session is far more interesting if we can have some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will have a break in the middle of the session but can also have two shorter breaks, if you prefer.</a:t>
            </a:r>
          </a:p>
          <a:p>
            <a:endParaRPr lang="en-AU" dirty="0"/>
          </a:p>
        </p:txBody>
      </p:sp>
    </p:spTree>
    <p:extLst>
      <p:ext uri="{BB962C8B-B14F-4D97-AF65-F5344CB8AC3E}">
        <p14:creationId xmlns:p14="http://schemas.microsoft.com/office/powerpoint/2010/main" val="38863890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2C5CFD5B-3417-45F2-A67B-0C3FDD0C73FF}"/>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E1167497-3193-4D7A-B2E1-8462D75293D6}"/>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AU" altLang="en-US" sz="1600" b="1" dirty="0">
                <a:latin typeface="Calibri" panose="020F0502020204030204" pitchFamily="34" charset="0"/>
              </a:rPr>
              <a:t>Sarah</a:t>
            </a:r>
          </a:p>
          <a:p>
            <a:endParaRPr lang="en-AU" altLang="en-US" b="1" dirty="0">
              <a:solidFill>
                <a:srgbClr val="FF0000"/>
              </a:solidFill>
              <a:latin typeface="Calibri" panose="020F0502020204030204" pitchFamily="34" charset="0"/>
            </a:endParaRPr>
          </a:p>
          <a:p>
            <a:r>
              <a:rPr lang="en-AU" altLang="en-US" sz="1600" dirty="0">
                <a:latin typeface="Calibri" panose="020F0502020204030204" pitchFamily="34" charset="0"/>
              </a:rPr>
              <a:t>Most family violence services are homelessness funded because the initial Act of Parliament, that established the homelessness sector, identified that anyone who is not living in a safe home is experiencing homelessness.</a:t>
            </a:r>
          </a:p>
          <a:p>
            <a:endParaRPr lang="en-AU" altLang="en-US" sz="1600" dirty="0">
              <a:latin typeface="Calibri" panose="020F0502020204030204" pitchFamily="34" charset="0"/>
            </a:endParaRPr>
          </a:p>
          <a:p>
            <a:r>
              <a:rPr lang="en-AU" altLang="en-US" sz="1600" dirty="0">
                <a:latin typeface="Calibri" panose="020F0502020204030204" pitchFamily="34" charset="0"/>
              </a:rPr>
              <a:t>The Orange Doors have just recently opened in the West. </a:t>
            </a:r>
          </a:p>
          <a:p>
            <a:endParaRPr lang="en-AU" altLang="en-US" sz="1600" dirty="0">
              <a:latin typeface="Calibri" panose="020F0502020204030204" pitchFamily="34" charset="0"/>
            </a:endParaRPr>
          </a:p>
          <a:p>
            <a:r>
              <a:rPr lang="en-AU" altLang="en-US" sz="1600" dirty="0">
                <a:latin typeface="Calibri" panose="020F0502020204030204" pitchFamily="34" charset="0"/>
              </a:rPr>
              <a:t>Elizabeth Morgan House Aboriginal Women’s Service now has office in the West</a:t>
            </a:r>
          </a:p>
        </p:txBody>
      </p:sp>
      <p:sp>
        <p:nvSpPr>
          <p:cNvPr id="69636" name="Slide Number Placeholder 3">
            <a:extLst>
              <a:ext uri="{FF2B5EF4-FFF2-40B4-BE49-F238E27FC236}">
                <a16:creationId xmlns:a16="http://schemas.microsoft.com/office/drawing/2014/main" id="{6BCC332E-32BC-4B9C-8ABD-36F425859501}"/>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FBAB05A-17C1-4F50-9392-F9597C851012}" type="slidenum">
              <a:rPr lang="en-US" altLang="en-US" sz="1200" smtClean="0"/>
              <a:pPr/>
              <a:t>41</a:t>
            </a:fld>
            <a:endParaRPr lang="en-US" alt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0379046A-CE62-46AE-A94E-8CCC4DF9A84E}"/>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8C872ECB-D0F8-4446-8744-E7B86C5C80DA}"/>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AU" altLang="en-US" sz="1400" b="1" dirty="0">
                <a:latin typeface="Calibri" panose="020F0502020204030204" pitchFamily="34" charset="0"/>
              </a:rPr>
              <a:t>Sarah</a:t>
            </a:r>
          </a:p>
          <a:p>
            <a:r>
              <a:rPr lang="en-AU" altLang="en-US" dirty="0">
                <a:latin typeface="Calibri" panose="020F0502020204030204" pitchFamily="34" charset="0"/>
              </a:rPr>
              <a:t>Youth Working Group</a:t>
            </a:r>
          </a:p>
          <a:p>
            <a:endParaRPr lang="en-AU" altLang="en-US" dirty="0">
              <a:latin typeface="Calibri" panose="020F0502020204030204" pitchFamily="34" charset="0"/>
            </a:endParaRPr>
          </a:p>
          <a:p>
            <a:endParaRPr lang="en-AU" altLang="en-US" dirty="0">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2C5CFD5B-3417-45F2-A67B-0C3FDD0C73FF}"/>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E1167497-3193-4D7A-B2E1-8462D75293D6}"/>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z="1600" b="1" dirty="0">
                <a:latin typeface="Calibri" panose="020F0502020204030204" pitchFamily="34" charset="0"/>
              </a:rPr>
              <a:t>Sarah</a:t>
            </a:r>
          </a:p>
          <a:p>
            <a:endParaRPr lang="en-US" altLang="en-US" dirty="0">
              <a:latin typeface="Calibri" panose="020F0502020204030204" pitchFamily="34" charset="0"/>
            </a:endParaRPr>
          </a:p>
          <a:p>
            <a:r>
              <a:rPr lang="en-US" altLang="en-US" dirty="0">
                <a:latin typeface="Calibri" panose="020F0502020204030204" pitchFamily="34" charset="0"/>
              </a:rPr>
              <a:t>There are only two homelessness funded Aboriginal Community Controlled Organisations operating in the West: VACCA and Elizabeth Morgan House Aboriginal Women’s Service, which has a new office in the West.</a:t>
            </a:r>
          </a:p>
          <a:p>
            <a:endParaRPr lang="en-US" altLang="en-US" dirty="0">
              <a:latin typeface="Calibri" panose="020F0502020204030204" pitchFamily="34" charset="0"/>
            </a:endParaRPr>
          </a:p>
          <a:p>
            <a:r>
              <a:rPr lang="en-US" altLang="en-US" dirty="0">
                <a:latin typeface="Calibri" panose="020F0502020204030204" pitchFamily="34" charset="0"/>
              </a:rPr>
              <a:t>Recently the Salvation Army has established an outposted IAP response at Kirrip.</a:t>
            </a:r>
          </a:p>
          <a:p>
            <a:endParaRPr lang="en-US" altLang="en-US" dirty="0">
              <a:latin typeface="Calibri" panose="020F0502020204030204" pitchFamily="34" charset="0"/>
            </a:endParaRPr>
          </a:p>
          <a:p>
            <a:r>
              <a:rPr lang="en-US" altLang="en-US" dirty="0">
                <a:latin typeface="Calibri" panose="020F0502020204030204" pitchFamily="34" charset="0"/>
              </a:rPr>
              <a:t>ACCOs in the North have said that Western services can contact them for secondary consultation and referral.</a:t>
            </a:r>
            <a:endParaRPr lang="en-AU" altLang="en-US" dirty="0">
              <a:latin typeface="Calibri" panose="020F0502020204030204" pitchFamily="34" charset="0"/>
            </a:endParaRPr>
          </a:p>
        </p:txBody>
      </p:sp>
      <p:sp>
        <p:nvSpPr>
          <p:cNvPr id="69636" name="Slide Number Placeholder 3">
            <a:extLst>
              <a:ext uri="{FF2B5EF4-FFF2-40B4-BE49-F238E27FC236}">
                <a16:creationId xmlns:a16="http://schemas.microsoft.com/office/drawing/2014/main" id="{6BCC332E-32BC-4B9C-8ABD-36F425859501}"/>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FBAB05A-17C1-4F50-9392-F9597C851012}" type="slidenum">
              <a:rPr lang="en-US" altLang="en-US" sz="1200" smtClean="0"/>
              <a:pPr/>
              <a:t>43</a:t>
            </a:fld>
            <a:endParaRPr lang="en-US" altLang="en-US" sz="1200"/>
          </a:p>
        </p:txBody>
      </p:sp>
    </p:spTree>
    <p:extLst>
      <p:ext uri="{BB962C8B-B14F-4D97-AF65-F5344CB8AC3E}">
        <p14:creationId xmlns:p14="http://schemas.microsoft.com/office/powerpoint/2010/main" val="28587561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16DDE4FD-C5F8-49C8-B1A9-2586F301D53E}"/>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0271E52E-DFE4-4FFB-ACE4-F276DA72213E}"/>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z="1600" b="1" dirty="0">
                <a:latin typeface="Calibri" panose="020F0502020204030204" pitchFamily="34" charset="0"/>
              </a:rPr>
              <a:t>Sarah</a:t>
            </a:r>
          </a:p>
          <a:p>
            <a:endParaRPr lang="en-US" altLang="en-US" dirty="0">
              <a:latin typeface="Calibri" panose="020F0502020204030204" pitchFamily="34" charset="0"/>
            </a:endParaRPr>
          </a:p>
          <a:p>
            <a:r>
              <a:rPr lang="en-US" altLang="en-US" dirty="0">
                <a:latin typeface="Calibri" panose="020F0502020204030204" pitchFamily="34" charset="0"/>
              </a:rPr>
              <a:t>Most homelessness services are accessed through an access point. </a:t>
            </a:r>
          </a:p>
          <a:p>
            <a:endParaRPr lang="en-US" altLang="en-US" dirty="0">
              <a:latin typeface="Calibri" panose="020F0502020204030204" pitchFamily="34" charset="0"/>
            </a:endParaRPr>
          </a:p>
          <a:p>
            <a:r>
              <a:rPr lang="en-US" altLang="en-US" dirty="0">
                <a:latin typeface="Calibri" panose="020F0502020204030204" pitchFamily="34" charset="0"/>
              </a:rPr>
              <a:t>There are some specialist services that you can refer directly to.  These organisations  they are generally  statewide, one of a kind or capacity building services</a:t>
            </a:r>
            <a:endParaRPr lang="en-AU" altLang="en-US" dirty="0">
              <a:latin typeface="Calibri" panose="020F0502020204030204" pitchFamily="34" charset="0"/>
            </a:endParaRPr>
          </a:p>
        </p:txBody>
      </p:sp>
      <p:sp>
        <p:nvSpPr>
          <p:cNvPr id="67588" name="Slide Number Placeholder 3">
            <a:extLst>
              <a:ext uri="{FF2B5EF4-FFF2-40B4-BE49-F238E27FC236}">
                <a16:creationId xmlns:a16="http://schemas.microsoft.com/office/drawing/2014/main" id="{9FCC0CC7-7463-472A-BD2B-9AAFBAE3EEC9}"/>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D93D025-91F5-451F-917C-A59F1664E99D}" type="slidenum">
              <a:rPr lang="en-US" altLang="en-US" sz="1200" smtClean="0"/>
              <a:pPr/>
              <a:t>44</a:t>
            </a:fld>
            <a:endParaRPr lang="en-US" altLang="en-US" sz="1200"/>
          </a:p>
        </p:txBody>
      </p:sp>
    </p:spTree>
    <p:extLst>
      <p:ext uri="{BB962C8B-B14F-4D97-AF65-F5344CB8AC3E}">
        <p14:creationId xmlns:p14="http://schemas.microsoft.com/office/powerpoint/2010/main" val="5782159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en-US" sz="1600" b="1" dirty="0">
                <a:latin typeface="Calibri" panose="020F0502020204030204" pitchFamily="34" charset="0"/>
              </a:rPr>
              <a:t>Sarah</a:t>
            </a:r>
          </a:p>
          <a:p>
            <a:r>
              <a:rPr lang="en-AU" altLang="en-US" dirty="0">
                <a:latin typeface="Calibri" panose="020F0502020204030204" pitchFamily="34" charset="0"/>
              </a:rPr>
              <a:t>This picture shows the difference between the number of people presenting to the service system and the numbers that the homelessness system can assist.</a:t>
            </a:r>
          </a:p>
          <a:p>
            <a:r>
              <a:rPr lang="en-AU" dirty="0">
                <a:latin typeface="Calibri" panose="020F0502020204030204" pitchFamily="34" charset="0"/>
              </a:rPr>
              <a:t>Highlight this so workers and consumers have a realistic understanding of the service system</a:t>
            </a:r>
          </a:p>
          <a:p>
            <a:endParaRPr lang="en-AU" dirty="0">
              <a:latin typeface="Calibri" panose="020F0502020204030204" pitchFamily="34" charset="0"/>
            </a:endParaRPr>
          </a:p>
          <a:p>
            <a:r>
              <a:rPr lang="en-AU" b="1" dirty="0">
                <a:solidFill>
                  <a:srgbClr val="FF0000"/>
                </a:solidFill>
                <a:latin typeface="Calibri" panose="020F0502020204030204" pitchFamily="34" charset="0"/>
              </a:rPr>
              <a:t>Information about services?</a:t>
            </a:r>
          </a:p>
          <a:p>
            <a:r>
              <a:rPr lang="en-AU" b="1" dirty="0">
                <a:solidFill>
                  <a:srgbClr val="FF0000"/>
                </a:solidFill>
                <a:latin typeface="Calibri" panose="020F0502020204030204" pitchFamily="34" charset="0"/>
              </a:rPr>
              <a:t>How do you feel about the data provided? </a:t>
            </a:r>
            <a:endParaRPr lang="en-AU" b="1" dirty="0">
              <a:solidFill>
                <a:srgbClr val="FF0000"/>
              </a:solidFill>
            </a:endParaRPr>
          </a:p>
        </p:txBody>
      </p:sp>
      <p:sp>
        <p:nvSpPr>
          <p:cNvPr id="4" name="Slide Number Placeholder 3"/>
          <p:cNvSpPr>
            <a:spLocks noGrp="1"/>
          </p:cNvSpPr>
          <p:nvPr>
            <p:ph type="sldNum" sz="quarter" idx="10"/>
          </p:nvPr>
        </p:nvSpPr>
        <p:spPr/>
        <p:txBody>
          <a:bodyPr/>
          <a:lstStyle/>
          <a:p>
            <a:fld id="{24EF2E30-D611-48C2-8FA5-D35D5DA6E9B7}" type="slidenum">
              <a:rPr lang="en-AU" smtClean="0"/>
              <a:t>45</a:t>
            </a:fld>
            <a:endParaRPr lang="en-AU"/>
          </a:p>
        </p:txBody>
      </p:sp>
    </p:spTree>
    <p:extLst>
      <p:ext uri="{BB962C8B-B14F-4D97-AF65-F5344CB8AC3E}">
        <p14:creationId xmlns:p14="http://schemas.microsoft.com/office/powerpoint/2010/main" val="34057099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057275"/>
            <a:ext cx="5962650" cy="3354388"/>
          </a:xfrm>
        </p:spPr>
      </p:sp>
      <p:sp>
        <p:nvSpPr>
          <p:cNvPr id="3" name="Notes Placeholder 2"/>
          <p:cNvSpPr>
            <a:spLocks noGrp="1"/>
          </p:cNvSpPr>
          <p:nvPr>
            <p:ph type="body" idx="1"/>
          </p:nvPr>
        </p:nvSpPr>
        <p:spPr/>
        <p:txBody>
          <a:bodyPr/>
          <a:lstStyle/>
          <a:p>
            <a:r>
              <a:rPr lang="en-AU" sz="1600" b="1" dirty="0"/>
              <a:t>Amy</a:t>
            </a:r>
          </a:p>
          <a:p>
            <a:br>
              <a:rPr lang="en-AU" sz="1600" b="1" dirty="0"/>
            </a:br>
            <a:r>
              <a:rPr lang="en-AU" sz="1600" b="0" dirty="0"/>
              <a:t>Everyone is doing their best in a very demanding and challenging environment. We are part of one big team with shared resources for shared clients.</a:t>
            </a:r>
          </a:p>
          <a:p>
            <a:endParaRPr lang="en-AU" sz="1600" b="0" dirty="0"/>
          </a:p>
          <a:p>
            <a:r>
              <a:rPr lang="en-AU" sz="1600" b="0" dirty="0"/>
              <a:t>No-one owns the client – they are a client of the whole system, at the centre of the system – we are working together to support them, guided by </a:t>
            </a:r>
            <a:r>
              <a:rPr lang="en-AU" sz="1600" b="0"/>
              <a:t>the client.</a:t>
            </a:r>
            <a:endParaRPr lang="en-AU" sz="1600" b="0" dirty="0"/>
          </a:p>
          <a:p>
            <a:endParaRPr lang="en-AU" sz="1600" b="0" dirty="0"/>
          </a:p>
          <a:p>
            <a:r>
              <a:rPr lang="en-AU" sz="1600" b="0" dirty="0"/>
              <a:t>Check first why someone is responding as they are – before assuming they are wrong. Provide feedback kindly/constructively.</a:t>
            </a:r>
          </a:p>
          <a:p>
            <a:endParaRPr lang="en-AU" sz="1600" b="0" dirty="0"/>
          </a:p>
          <a:p>
            <a:r>
              <a:rPr lang="en-AU" sz="1600" b="1" dirty="0"/>
              <a:t>Be mindful about the pressure workers are under, particularly at the access points. Get information about the level of demand vs resources so that you can provide your clients with realistic information.</a:t>
            </a:r>
          </a:p>
          <a:p>
            <a:endParaRPr lang="en-AU" sz="1600" b="0" dirty="0"/>
          </a:p>
          <a:p>
            <a:r>
              <a:rPr lang="en-AU" sz="1600" b="0" dirty="0"/>
              <a:t>Where possible, make contact with a worker first by email or phone – secondary consultation.</a:t>
            </a:r>
          </a:p>
        </p:txBody>
      </p:sp>
      <p:sp>
        <p:nvSpPr>
          <p:cNvPr id="4" name="Slide Number Placeholder 3"/>
          <p:cNvSpPr>
            <a:spLocks noGrp="1"/>
          </p:cNvSpPr>
          <p:nvPr>
            <p:ph type="sldNum" sz="quarter" idx="5"/>
          </p:nvPr>
        </p:nvSpPr>
        <p:spPr/>
        <p:txBody>
          <a:bodyPr/>
          <a:lstStyle/>
          <a:p>
            <a:fld id="{24EF2E30-D611-48C2-8FA5-D35D5DA6E9B7}" type="slidenum">
              <a:rPr lang="en-AU" smtClean="0"/>
              <a:t>46</a:t>
            </a:fld>
            <a:endParaRPr lang="en-AU"/>
          </a:p>
        </p:txBody>
      </p:sp>
    </p:spTree>
    <p:extLst>
      <p:ext uri="{BB962C8B-B14F-4D97-AF65-F5344CB8AC3E}">
        <p14:creationId xmlns:p14="http://schemas.microsoft.com/office/powerpoint/2010/main" val="16855324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3D4A18C-AF16-4142-B542-26E6241CA168}"/>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B000D630-6115-44D5-B3E4-E1B856E84EF0}"/>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08050" eaLnBrk="1" hangingPunct="1">
              <a:spcBef>
                <a:spcPct val="0"/>
              </a:spcBef>
            </a:pPr>
            <a:endParaRPr lang="en-AU" altLang="en-US" dirty="0">
              <a:latin typeface="Calibri" panose="020F0502020204030204" pitchFamily="34" charset="0"/>
            </a:endParaRPr>
          </a:p>
          <a:p>
            <a:pPr defTabSz="908050" eaLnBrk="1" hangingPunct="1">
              <a:spcBef>
                <a:spcPct val="0"/>
              </a:spcBef>
            </a:pPr>
            <a:r>
              <a:rPr lang="en-AU" altLang="en-US" sz="1600" b="1" dirty="0">
                <a:latin typeface="Calibri" panose="020F0502020204030204" pitchFamily="34" charset="0"/>
              </a:rPr>
              <a:t>Sarah</a:t>
            </a:r>
          </a:p>
          <a:p>
            <a:pPr defTabSz="908050" eaLnBrk="1" hangingPunct="1">
              <a:spcBef>
                <a:spcPct val="0"/>
              </a:spcBef>
            </a:pPr>
            <a:endParaRPr lang="en-AU" altLang="en-US" b="1" dirty="0">
              <a:solidFill>
                <a:srgbClr val="FF0000"/>
              </a:solidFill>
              <a:latin typeface="Calibri" panose="020F0502020204030204" pitchFamily="34" charset="0"/>
            </a:endParaRPr>
          </a:p>
          <a:p>
            <a:pPr defTabSz="908050" eaLnBrk="1" hangingPunct="1">
              <a:spcBef>
                <a:spcPct val="0"/>
              </a:spcBef>
            </a:pPr>
            <a:r>
              <a:rPr lang="en-AU" altLang="en-US" sz="1600" dirty="0">
                <a:latin typeface="Calibri" panose="020F0502020204030204" pitchFamily="34" charset="0"/>
              </a:rPr>
              <a:t>We will now look briefly at the funding for, and role of, the homelessness system.</a:t>
            </a:r>
          </a:p>
          <a:p>
            <a:pPr defTabSz="908050"/>
            <a:endParaRPr lang="en-AU" altLang="en-US" dirty="0">
              <a:latin typeface="Calibri" panose="020F0502020204030204" pitchFamily="34" charset="0"/>
            </a:endParaRPr>
          </a:p>
          <a:p>
            <a:pPr defTabSz="908050"/>
            <a:endParaRPr lang="en-US" altLang="en-US" dirty="0">
              <a:latin typeface="Calibri" panose="020F0502020204030204" pitchFamily="34" charset="0"/>
            </a:endParaRPr>
          </a:p>
        </p:txBody>
      </p:sp>
      <p:sp>
        <p:nvSpPr>
          <p:cNvPr id="36868" name="Slide Number Placeholder 3">
            <a:extLst>
              <a:ext uri="{FF2B5EF4-FFF2-40B4-BE49-F238E27FC236}">
                <a16:creationId xmlns:a16="http://schemas.microsoft.com/office/drawing/2014/main" id="{8F825B97-3EB8-4E5C-9A40-8BA43AA31BFE}"/>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A751902-3383-4C24-AFCA-F4FE47F587D6}" type="slidenum">
              <a:rPr lang="en-AU" altLang="en-US" sz="1200" smtClean="0"/>
              <a:pPr/>
              <a:t>47</a:t>
            </a:fld>
            <a:endParaRPr lang="en-AU" altLang="en-US" sz="1200"/>
          </a:p>
        </p:txBody>
      </p:sp>
    </p:spTree>
    <p:extLst>
      <p:ext uri="{BB962C8B-B14F-4D97-AF65-F5344CB8AC3E}">
        <p14:creationId xmlns:p14="http://schemas.microsoft.com/office/powerpoint/2010/main" val="4042684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3CAC35E7-0F4B-4814-8809-DDD216385FE4}"/>
              </a:ext>
            </a:extLst>
          </p:cNvPr>
          <p:cNvSpPr>
            <a:spLocks noGrp="1" noRot="1" noChangeAspect="1" noChangeArrowheads="1" noTextEdit="1"/>
          </p:cNvSpPr>
          <p:nvPr>
            <p:ph type="sldImg"/>
          </p:nvPr>
        </p:nvSpPr>
        <p:spPr>
          <a:xfrm>
            <a:off x="-222250" y="812800"/>
            <a:ext cx="7202488" cy="4052888"/>
          </a:xfrm>
          <a:ln/>
        </p:spPr>
      </p:sp>
      <p:sp>
        <p:nvSpPr>
          <p:cNvPr id="49155" name="Rectangle 3">
            <a:extLst>
              <a:ext uri="{FF2B5EF4-FFF2-40B4-BE49-F238E27FC236}">
                <a16:creationId xmlns:a16="http://schemas.microsoft.com/office/drawing/2014/main" id="{4301D8CA-8DD2-439B-8318-81377B494804}"/>
              </a:ext>
            </a:extLst>
          </p:cNvPr>
          <p:cNvSpPr>
            <a:spLocks noGrp="1" noChangeArrowheads="1"/>
          </p:cNvSpPr>
          <p:nvPr>
            <p:ph type="body" idx="1"/>
          </p:nvPr>
        </p:nvSpPr>
        <p:spPr>
          <a:xfrm>
            <a:off x="680720" y="5314785"/>
            <a:ext cx="5445760" cy="338213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z="1600" b="1" dirty="0">
                <a:latin typeface="Calibri" panose="020F0502020204030204" pitchFamily="34" charset="0"/>
              </a:rPr>
              <a:t>Sarah</a:t>
            </a:r>
          </a:p>
          <a:p>
            <a:endParaRPr lang="en-US" altLang="en-US" dirty="0">
              <a:latin typeface="Calibri" panose="020F0502020204030204" pitchFamily="34" charset="0"/>
            </a:endParaRPr>
          </a:p>
          <a:p>
            <a:r>
              <a:rPr lang="en-US" altLang="en-US" dirty="0">
                <a:latin typeface="Calibri" panose="020F0502020204030204" pitchFamily="34" charset="0"/>
              </a:rPr>
              <a:t>Originally funded as a service system for people who ‘fall through the cracks’ of other systems</a:t>
            </a:r>
          </a:p>
          <a:p>
            <a:br>
              <a:rPr lang="en-US" altLang="en-US" dirty="0">
                <a:latin typeface="Calibri" panose="020F0502020204030204" pitchFamily="34" charset="0"/>
              </a:rPr>
            </a:br>
            <a:r>
              <a:rPr lang="en-US" altLang="en-US" dirty="0">
                <a:latin typeface="Calibri" panose="020F0502020204030204" pitchFamily="34" charset="0"/>
              </a:rPr>
              <a:t>Our role is broad: to assist people to maintain or find housing but also to assist with any issues jeopardising the stability of a consumer’s housing</a:t>
            </a:r>
          </a:p>
        </p:txBody>
      </p:sp>
      <p:sp>
        <p:nvSpPr>
          <p:cNvPr id="49156" name="Slide Number Placeholder 2">
            <a:extLst>
              <a:ext uri="{FF2B5EF4-FFF2-40B4-BE49-F238E27FC236}">
                <a16:creationId xmlns:a16="http://schemas.microsoft.com/office/drawing/2014/main" id="{1833142D-908E-4520-BFCA-596CBB39EFDA}"/>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30938F1-3775-4B58-BBBD-41AF423D44A8}" type="slidenum">
              <a:rPr lang="en-US" altLang="en-US" sz="1200" smtClean="0"/>
              <a:pPr/>
              <a:t>48</a:t>
            </a:fld>
            <a:endParaRPr lang="en-US" altLang="en-US" sz="1200"/>
          </a:p>
        </p:txBody>
      </p:sp>
    </p:spTree>
    <p:extLst>
      <p:ext uri="{BB962C8B-B14F-4D97-AF65-F5344CB8AC3E}">
        <p14:creationId xmlns:p14="http://schemas.microsoft.com/office/powerpoint/2010/main" val="7772846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633093C3-E41B-4C00-90FA-809F0DDFB7C3}"/>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587D3D68-74D8-47A9-9953-27EA7DC41F94}"/>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08050" eaLnBrk="1" hangingPunct="1">
              <a:spcBef>
                <a:spcPct val="0"/>
              </a:spcBef>
            </a:pPr>
            <a:r>
              <a:rPr lang="en-AU" altLang="en-US" sz="1600" b="1" dirty="0">
                <a:latin typeface="Calibri" panose="020F0502020204030204" pitchFamily="34" charset="0"/>
              </a:rPr>
              <a:t>Sarah</a:t>
            </a:r>
          </a:p>
          <a:p>
            <a:pPr defTabSz="908050" eaLnBrk="1" hangingPunct="1">
              <a:spcBef>
                <a:spcPct val="0"/>
              </a:spcBef>
            </a:pPr>
            <a:endParaRPr lang="en-AU" altLang="en-US" sz="1600" b="1" dirty="0">
              <a:latin typeface="Calibri" panose="020F0502020204030204" pitchFamily="34" charset="0"/>
            </a:endParaRPr>
          </a:p>
          <a:p>
            <a:pPr defTabSz="908050" eaLnBrk="1" hangingPunct="1">
              <a:spcBef>
                <a:spcPct val="0"/>
              </a:spcBef>
            </a:pPr>
            <a:r>
              <a:rPr lang="en-AU" altLang="en-US" sz="1600" dirty="0">
                <a:latin typeface="Calibri" panose="020F0502020204030204" pitchFamily="34" charset="0"/>
              </a:rPr>
              <a:t>The Government funds homelessness services in Victoria to work in specific ways.  We will quickly look at that approach now</a:t>
            </a:r>
            <a:r>
              <a:rPr lang="en-AU" altLang="en-US" dirty="0">
                <a:solidFill>
                  <a:srgbClr val="FF0000"/>
                </a:solidFill>
                <a:latin typeface="Calibri" panose="020F0502020204030204" pitchFamily="34" charset="0"/>
              </a:rPr>
              <a:t>.</a:t>
            </a:r>
          </a:p>
          <a:p>
            <a:pPr defTabSz="908050" eaLnBrk="1" hangingPunct="1">
              <a:spcBef>
                <a:spcPct val="0"/>
              </a:spcBef>
            </a:pPr>
            <a:endParaRPr lang="en-AU" altLang="en-US" dirty="0">
              <a:latin typeface="Calibri" panose="020F0502020204030204" pitchFamily="34" charset="0"/>
            </a:endParaRPr>
          </a:p>
          <a:p>
            <a:pPr defTabSz="908050"/>
            <a:endParaRPr lang="en-AU" altLang="en-US" dirty="0">
              <a:latin typeface="Calibri" panose="020F0502020204030204" pitchFamily="34" charset="0"/>
            </a:endParaRPr>
          </a:p>
          <a:p>
            <a:pPr defTabSz="908050"/>
            <a:endParaRPr lang="en-US" altLang="en-US" dirty="0">
              <a:latin typeface="Calibri" panose="020F0502020204030204" pitchFamily="34" charset="0"/>
            </a:endParaRPr>
          </a:p>
        </p:txBody>
      </p:sp>
      <p:sp>
        <p:nvSpPr>
          <p:cNvPr id="71684" name="Slide Number Placeholder 3">
            <a:extLst>
              <a:ext uri="{FF2B5EF4-FFF2-40B4-BE49-F238E27FC236}">
                <a16:creationId xmlns:a16="http://schemas.microsoft.com/office/drawing/2014/main" id="{82B9B011-76E7-4CCD-9C9C-725D68914D27}"/>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D66307C-8243-4585-B0E4-B921348B9958}" type="slidenum">
              <a:rPr lang="en-AU" altLang="en-US" sz="1200" smtClean="0"/>
              <a:pPr/>
              <a:t>49</a:t>
            </a:fld>
            <a:endParaRPr lang="en-AU" altLang="en-US" sz="1200"/>
          </a:p>
        </p:txBody>
      </p:sp>
    </p:spTree>
    <p:extLst>
      <p:ext uri="{BB962C8B-B14F-4D97-AF65-F5344CB8AC3E}">
        <p14:creationId xmlns:p14="http://schemas.microsoft.com/office/powerpoint/2010/main" val="40760768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600" b="1" dirty="0">
                <a:latin typeface="Calibri" panose="020F0502020204030204" pitchFamily="34" charset="0"/>
              </a:rPr>
              <a:t>Sarah</a:t>
            </a:r>
          </a:p>
          <a:p>
            <a:r>
              <a:rPr lang="en-US" altLang="en-US" dirty="0">
                <a:latin typeface="Calibri" panose="020F0502020204030204" pitchFamily="34" charset="0"/>
              </a:rPr>
              <a:t>We are funded as Specialist Homelessness Services and often refer to ourselves as the Homelessness Service System (HSS)</a:t>
            </a:r>
          </a:p>
          <a:p>
            <a:endParaRPr lang="en-US" altLang="en-US" dirty="0">
              <a:latin typeface="Calibri" panose="020F0502020204030204" pitchFamily="34" charset="0"/>
            </a:endParaRPr>
          </a:p>
          <a:p>
            <a:r>
              <a:rPr lang="en-US" altLang="en-US" dirty="0">
                <a:latin typeface="Calibri" panose="020F0502020204030204" pitchFamily="34" charset="0"/>
              </a:rPr>
              <a:t>SHSs are jointly funded by the State and  Federal Governments through the National Housing and Homelessness Agreement.</a:t>
            </a:r>
          </a:p>
          <a:p>
            <a:endParaRPr lang="en-US" altLang="en-US" dirty="0">
              <a:latin typeface="Calibri" panose="020F0502020204030204" pitchFamily="34" charset="0"/>
            </a:endParaRPr>
          </a:p>
          <a:p>
            <a:r>
              <a:rPr lang="en-US" altLang="en-US" dirty="0">
                <a:latin typeface="Calibri" panose="020F0502020204030204" pitchFamily="34" charset="0"/>
              </a:rPr>
              <a:t>Victoria has signed the bi-lateral agreement between the Victorian and Federal Governments under this Agreement.</a:t>
            </a:r>
          </a:p>
          <a:p>
            <a:endParaRPr lang="en-US" altLang="en-US" dirty="0">
              <a:latin typeface="Calibri" panose="020F0502020204030204" pitchFamily="34" charset="0"/>
            </a:endParaRPr>
          </a:p>
          <a:p>
            <a:r>
              <a:rPr lang="en-US" altLang="en-US" dirty="0">
                <a:latin typeface="Calibri" panose="020F0502020204030204" pitchFamily="34" charset="0"/>
              </a:rPr>
              <a:t>Agencies can find FASA information on the Funded Agency Channel.</a:t>
            </a:r>
          </a:p>
          <a:p>
            <a:endParaRPr lang="en-US" altLang="en-US" dirty="0">
              <a:latin typeface="Calibri" panose="020F0502020204030204" pitchFamily="34" charset="0"/>
            </a:endParaRPr>
          </a:p>
          <a:p>
            <a:r>
              <a:rPr lang="en-US" altLang="en-US" dirty="0">
                <a:latin typeface="Calibri" panose="020F0502020204030204" pitchFamily="34" charset="0"/>
              </a:rPr>
              <a:t>The FASA sets a target for the number of people each program should work with each year.   </a:t>
            </a:r>
          </a:p>
          <a:p>
            <a:endParaRPr lang="en-AU" dirty="0"/>
          </a:p>
        </p:txBody>
      </p:sp>
      <p:sp>
        <p:nvSpPr>
          <p:cNvPr id="4" name="Slide Number Placeholder 3"/>
          <p:cNvSpPr>
            <a:spLocks noGrp="1"/>
          </p:cNvSpPr>
          <p:nvPr>
            <p:ph type="sldNum" sz="quarter" idx="5"/>
          </p:nvPr>
        </p:nvSpPr>
        <p:spPr/>
        <p:txBody>
          <a:bodyPr/>
          <a:lstStyle/>
          <a:p>
            <a:fld id="{24EF2E30-D611-48C2-8FA5-D35D5DA6E9B7}" type="slidenum">
              <a:rPr lang="en-AU" smtClean="0"/>
              <a:t>50</a:t>
            </a:fld>
            <a:endParaRPr lang="en-AU"/>
          </a:p>
        </p:txBody>
      </p:sp>
    </p:spTree>
    <p:extLst>
      <p:ext uri="{BB962C8B-B14F-4D97-AF65-F5344CB8AC3E}">
        <p14:creationId xmlns:p14="http://schemas.microsoft.com/office/powerpoint/2010/main" val="1815174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69BE1930-D988-4DE1-8FD8-B84D8FF3156F}"/>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80AAFA33-601F-43F4-8919-B5CCD6CB86D7}"/>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08050" eaLnBrk="1" hangingPunct="1">
              <a:spcBef>
                <a:spcPct val="0"/>
              </a:spcBef>
            </a:pPr>
            <a:r>
              <a:rPr lang="en-AU" altLang="en-US" sz="1600" b="1" dirty="0">
                <a:latin typeface="Calibri" panose="020F0502020204030204" pitchFamily="34" charset="0"/>
              </a:rPr>
              <a:t>Sarah</a:t>
            </a:r>
          </a:p>
          <a:p>
            <a:pPr defTabSz="908050"/>
            <a:endParaRPr lang="en-AU" altLang="en-US" sz="1600" dirty="0">
              <a:latin typeface="Calibri" panose="020F0502020204030204" pitchFamily="34" charset="0"/>
            </a:endParaRPr>
          </a:p>
          <a:p>
            <a:pPr defTabSz="908050"/>
            <a:r>
              <a:rPr lang="en-AU" altLang="en-US" sz="1600" dirty="0">
                <a:latin typeface="Calibri" panose="020F0502020204030204" pitchFamily="34" charset="0"/>
              </a:rPr>
              <a:t>We will first look at the extent of homelessness in the West.</a:t>
            </a:r>
          </a:p>
          <a:p>
            <a:pPr defTabSz="908050"/>
            <a:endParaRPr lang="en-US" altLang="en-US" dirty="0">
              <a:latin typeface="Calibri" panose="020F0502020204030204" pitchFamily="34" charset="0"/>
            </a:endParaRPr>
          </a:p>
        </p:txBody>
      </p:sp>
      <p:sp>
        <p:nvSpPr>
          <p:cNvPr id="47108" name="Slide Number Placeholder 3">
            <a:extLst>
              <a:ext uri="{FF2B5EF4-FFF2-40B4-BE49-F238E27FC236}">
                <a16:creationId xmlns:a16="http://schemas.microsoft.com/office/drawing/2014/main" id="{8538FF3F-FA2A-4079-AA83-E34CD2E7B152}"/>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32D3C9C-7640-43AA-ADFA-5EAE130736E3}" type="slidenum">
              <a:rPr lang="en-AU" altLang="en-US" sz="1200" smtClean="0"/>
              <a:pPr/>
              <a:t>5</a:t>
            </a:fld>
            <a:endParaRPr lang="en-AU" altLang="en-US" sz="1200"/>
          </a:p>
        </p:txBody>
      </p:sp>
    </p:spTree>
    <p:extLst>
      <p:ext uri="{BB962C8B-B14F-4D97-AF65-F5344CB8AC3E}">
        <p14:creationId xmlns:p14="http://schemas.microsoft.com/office/powerpoint/2010/main" val="25970884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t>Sarah</a:t>
            </a:r>
          </a:p>
          <a:p>
            <a:endParaRPr lang="en-AU" sz="1600" b="1" dirty="0"/>
          </a:p>
          <a:p>
            <a:r>
              <a:rPr lang="en-AU" sz="1600" dirty="0"/>
              <a:t>There are a range of Guidelines outlining how homelessness services should operate. These Guidelines can be found on the NWHN website. Some apply to the whole State and some are local, or shared with the Northern region.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EF2E30-D611-48C2-8FA5-D35D5DA6E9B7}"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45208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1918D760-7839-4C62-86E8-5F43249F7E72}"/>
              </a:ext>
            </a:extLst>
          </p:cNvPr>
          <p:cNvSpPr>
            <a:spLocks noGrp="1" noRot="1" noChangeAspect="1" noTextEdit="1"/>
          </p:cNvSpPr>
          <p:nvPr>
            <p:ph type="sldImg"/>
          </p:nvPr>
        </p:nvSpPr>
        <p:spPr>
          <a:ln/>
        </p:spPr>
      </p:sp>
      <p:sp>
        <p:nvSpPr>
          <p:cNvPr id="77827" name="Notes Placeholder 2">
            <a:extLst>
              <a:ext uri="{FF2B5EF4-FFF2-40B4-BE49-F238E27FC236}">
                <a16:creationId xmlns:a16="http://schemas.microsoft.com/office/drawing/2014/main" id="{CEC60DBD-408D-47A2-B3D5-5D94F240F5E3}"/>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z="1600" b="1" dirty="0">
                <a:latin typeface="Calibri" panose="020F0502020204030204" pitchFamily="34" charset="0"/>
              </a:rPr>
              <a:t>Sarah</a:t>
            </a:r>
          </a:p>
          <a:p>
            <a:r>
              <a:rPr lang="en-US" altLang="en-US" sz="1600" dirty="0">
                <a:latin typeface="Calibri" panose="020F0502020204030204" pitchFamily="34" charset="0"/>
              </a:rPr>
              <a:t>The Opening Doors Framework introduced a coordinated homelessness system and establishment of LASNs, a shared mechanism to resolve issues, including those stemming from very limited resources. </a:t>
            </a:r>
          </a:p>
          <a:p>
            <a:endParaRPr lang="en-US" altLang="en-US" sz="1600" dirty="0">
              <a:latin typeface="Calibri" panose="020F0502020204030204" pitchFamily="34" charset="0"/>
            </a:endParaRPr>
          </a:p>
          <a:p>
            <a:r>
              <a:rPr lang="en-US" altLang="en-US" sz="1600" dirty="0">
                <a:latin typeface="Calibri" panose="020F0502020204030204" pitchFamily="34" charset="0"/>
              </a:rPr>
              <a:t>All homelessness services are required to participate in LASNs and to adhere to LASN decisions.</a:t>
            </a:r>
          </a:p>
          <a:p>
            <a:endParaRPr lang="en-US" altLang="en-US" sz="1600" dirty="0">
              <a:latin typeface="Calibri" panose="020F0502020204030204" pitchFamily="34" charset="0"/>
            </a:endParaRPr>
          </a:p>
          <a:p>
            <a:r>
              <a:rPr lang="en-US" altLang="en-US" sz="1600" dirty="0">
                <a:latin typeface="Calibri" panose="020F0502020204030204" pitchFamily="34" charset="0"/>
              </a:rPr>
              <a:t>The LASN meets every six weeks and every homelessness funded agency has one vote on LASN decisions. </a:t>
            </a:r>
          </a:p>
          <a:p>
            <a:endParaRPr lang="en-US" altLang="en-US" sz="2000" dirty="0">
              <a:latin typeface="Calibri" panose="020F0502020204030204" pitchFamily="34" charset="0"/>
            </a:endParaRPr>
          </a:p>
        </p:txBody>
      </p:sp>
      <p:sp>
        <p:nvSpPr>
          <p:cNvPr id="77828" name="Slide Number Placeholder 3">
            <a:extLst>
              <a:ext uri="{FF2B5EF4-FFF2-40B4-BE49-F238E27FC236}">
                <a16:creationId xmlns:a16="http://schemas.microsoft.com/office/drawing/2014/main" id="{E3DBC1A5-F729-4991-A36E-9F12CECD6DB1}"/>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E592DC6-907E-4DA2-9613-A8DB5B938579}" type="slidenum">
              <a:rPr lang="en-AU" altLang="en-US" sz="1200" smtClean="0">
                <a:solidFill>
                  <a:srgbClr val="000000"/>
                </a:solidFill>
              </a:rPr>
              <a:pPr/>
              <a:t>52</a:t>
            </a:fld>
            <a:endParaRPr lang="en-AU" altLang="en-US" sz="1200">
              <a:solidFill>
                <a:srgbClr val="000000"/>
              </a:solidFill>
            </a:endParaRPr>
          </a:p>
        </p:txBody>
      </p:sp>
    </p:spTree>
    <p:extLst>
      <p:ext uri="{BB962C8B-B14F-4D97-AF65-F5344CB8AC3E}">
        <p14:creationId xmlns:p14="http://schemas.microsoft.com/office/powerpoint/2010/main" val="12680395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F62FFE52-5902-48D6-9A37-7320270BC352}"/>
              </a:ext>
            </a:extLst>
          </p:cNvPr>
          <p:cNvSpPr>
            <a:spLocks noGrp="1" noRot="1" noChangeAspect="1" noTextEdit="1"/>
          </p:cNvSpPr>
          <p:nvPr>
            <p:ph type="sldImg"/>
          </p:nvPr>
        </p:nvSpPr>
        <p:spPr>
          <a:ln/>
        </p:spPr>
      </p:sp>
      <p:sp>
        <p:nvSpPr>
          <p:cNvPr id="79875" name="Notes Placeholder 2">
            <a:extLst>
              <a:ext uri="{FF2B5EF4-FFF2-40B4-BE49-F238E27FC236}">
                <a16:creationId xmlns:a16="http://schemas.microsoft.com/office/drawing/2014/main" id="{AABD099A-00E0-4FA5-9856-BBE8EFE016C0}"/>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z="2000" dirty="0">
              <a:latin typeface="Calibri" panose="020F0502020204030204" pitchFamily="34" charset="0"/>
            </a:endParaRPr>
          </a:p>
          <a:p>
            <a:r>
              <a:rPr lang="en-US" altLang="en-US" sz="1600" b="1" dirty="0">
                <a:latin typeface="Calibri" panose="020F0502020204030204" pitchFamily="34" charset="0"/>
              </a:rPr>
              <a:t>Sarah</a:t>
            </a:r>
          </a:p>
          <a:p>
            <a:r>
              <a:rPr lang="en-US" altLang="en-US" sz="2000" dirty="0">
                <a:latin typeface="Calibri" panose="020F0502020204030204" pitchFamily="34" charset="0"/>
              </a:rPr>
              <a:t>It also brought a sense of shared responsibility for clients in all parts of their service system and a much greater capacity to coordinate the different elements of the service system.</a:t>
            </a:r>
          </a:p>
          <a:p>
            <a:endParaRPr lang="en-US" altLang="en-US" sz="2000" dirty="0">
              <a:latin typeface="Calibri" panose="020F0502020204030204" pitchFamily="34" charset="0"/>
            </a:endParaRPr>
          </a:p>
          <a:p>
            <a:r>
              <a:rPr lang="en-US" altLang="en-US" sz="2000" dirty="0">
                <a:latin typeface="Calibri" panose="020F0502020204030204" pitchFamily="34" charset="0"/>
              </a:rPr>
              <a:t>Read the Opening Doors Framework.</a:t>
            </a:r>
          </a:p>
          <a:p>
            <a:endParaRPr lang="en-US" altLang="en-US" sz="2000" dirty="0">
              <a:latin typeface="Calibri" panose="020F0502020204030204" pitchFamily="34" charset="0"/>
            </a:endParaRPr>
          </a:p>
          <a:p>
            <a:r>
              <a:rPr lang="en-US" altLang="en-US" sz="2000" dirty="0">
                <a:latin typeface="Calibri" panose="020F0502020204030204" pitchFamily="34" charset="0"/>
              </a:rPr>
              <a:t>We will now move on to a break and then come back to discuss how to navigate the homelessness system.</a:t>
            </a:r>
          </a:p>
          <a:p>
            <a:endParaRPr lang="en-US" altLang="en-US" sz="2000" dirty="0">
              <a:latin typeface="Calibri" panose="020F0502020204030204" pitchFamily="34" charset="0"/>
            </a:endParaRPr>
          </a:p>
          <a:p>
            <a:endParaRPr lang="en-US" altLang="en-US" sz="2000" dirty="0">
              <a:latin typeface="Calibri" panose="020F0502020204030204" pitchFamily="34" charset="0"/>
            </a:endParaRPr>
          </a:p>
        </p:txBody>
      </p:sp>
      <p:sp>
        <p:nvSpPr>
          <p:cNvPr id="79876" name="Slide Number Placeholder 3">
            <a:extLst>
              <a:ext uri="{FF2B5EF4-FFF2-40B4-BE49-F238E27FC236}">
                <a16:creationId xmlns:a16="http://schemas.microsoft.com/office/drawing/2014/main" id="{EF2F90DC-B4CF-4D7B-A98D-054CD3FE9759}"/>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C0EFA79-4E7A-4C49-B21C-B91A0D246886}" type="slidenum">
              <a:rPr lang="en-AU" altLang="en-US" sz="1200" smtClean="0">
                <a:solidFill>
                  <a:srgbClr val="000000"/>
                </a:solidFill>
              </a:rPr>
              <a:pPr/>
              <a:t>53</a:t>
            </a:fld>
            <a:endParaRPr lang="en-AU" altLang="en-US" sz="1200">
              <a:solidFill>
                <a:srgbClr val="000000"/>
              </a:solidFill>
            </a:endParaRPr>
          </a:p>
        </p:txBody>
      </p:sp>
    </p:spTree>
    <p:extLst>
      <p:ext uri="{BB962C8B-B14F-4D97-AF65-F5344CB8AC3E}">
        <p14:creationId xmlns:p14="http://schemas.microsoft.com/office/powerpoint/2010/main" val="9887795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Sarah</a:t>
            </a:r>
          </a:p>
          <a:p>
            <a:endParaRPr lang="en-US" sz="1600" dirty="0"/>
          </a:p>
          <a:p>
            <a:r>
              <a:rPr lang="en-US" sz="1600" dirty="0"/>
              <a:t>We have outlined some of the practice approaches that make a good homelessness worker.  These stem from the approaches outlined in our funding agreement.</a:t>
            </a:r>
          </a:p>
          <a:p>
            <a:endParaRPr lang="en-US" sz="1600" dirty="0"/>
          </a:p>
          <a:p>
            <a:r>
              <a:rPr lang="en-US" sz="1600" dirty="0"/>
              <a:t>Homelessness services are required to see children as consumers in their own right, with individual support plans.</a:t>
            </a:r>
          </a:p>
          <a:p>
            <a:endParaRPr lang="en-US" sz="1600" dirty="0"/>
          </a:p>
          <a:p>
            <a:r>
              <a:rPr lang="en-US" sz="1600" dirty="0"/>
              <a:t>We are also funded to participate in the Family Violence </a:t>
            </a:r>
            <a:r>
              <a:rPr lang="en-US" sz="1600" b="0" i="0" dirty="0">
                <a:solidFill>
                  <a:srgbClr val="011A3C"/>
                </a:solidFill>
                <a:effectLst/>
              </a:rPr>
              <a:t>Family Violence Multi-Agency Risk Assessment and Management  (MARAM) Framework</a:t>
            </a:r>
          </a:p>
          <a:p>
            <a:r>
              <a:rPr lang="en-US" sz="1600" dirty="0"/>
              <a:t>and in new</a:t>
            </a:r>
          </a:p>
          <a:p>
            <a:r>
              <a:rPr lang="en-US" sz="1600" dirty="0"/>
              <a:t>information sharing legislation: the </a:t>
            </a:r>
            <a:r>
              <a:rPr lang="en-US" sz="1600" b="0" i="0" dirty="0">
                <a:solidFill>
                  <a:srgbClr val="011A3C"/>
                </a:solidFill>
                <a:effectLst/>
              </a:rPr>
              <a:t>Child Information Sharing Scheme (CISS) and the Family Violence Information Sharing Scheme (FVISS), visit the </a:t>
            </a:r>
            <a:r>
              <a:rPr lang="en-US" sz="1600" b="0" i="0" u="none" strike="noStrike" dirty="0">
                <a:solidFill>
                  <a:srgbClr val="0052C2"/>
                </a:solidFill>
                <a:effectLst/>
                <a:hlinkClick r:id="rId3"/>
              </a:rPr>
              <a:t>Information sharing guides, templates and tools page</a:t>
            </a:r>
            <a:endParaRPr lang="en-AU"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EF2E30-D611-48C2-8FA5-D35D5DA6E9B7}"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99489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720" y="4783306"/>
            <a:ext cx="5445760" cy="4816002"/>
          </a:xfrm>
        </p:spPr>
        <p:txBody>
          <a:bodyPr/>
          <a:lstStyle/>
          <a:p>
            <a:r>
              <a:rPr lang="en-US" sz="1600" b="1" dirty="0"/>
              <a:t>Amy</a:t>
            </a:r>
          </a:p>
          <a:p>
            <a:endParaRPr lang="en-US" sz="1400" dirty="0"/>
          </a:p>
          <a:p>
            <a:r>
              <a:rPr lang="en-US" sz="1400" dirty="0"/>
              <a:t>Each consumer is an individual, who will have their own needs and concerns.</a:t>
            </a:r>
          </a:p>
          <a:p>
            <a:endParaRPr lang="en-US" sz="1400" dirty="0"/>
          </a:p>
          <a:p>
            <a:r>
              <a:rPr lang="en-US" sz="1400" dirty="0"/>
              <a:t>Many people become homeless as the result of a trauma and the experience of homelessness is definitely </a:t>
            </a:r>
            <a:r>
              <a:rPr lang="en-US" sz="1400" dirty="0" err="1"/>
              <a:t>traumatising</a:t>
            </a:r>
            <a:r>
              <a:rPr lang="en-US" sz="1400" dirty="0"/>
              <a:t>, so it is extremely important that homelessness workers understand the impact of trauma and work in trauma informed ways.</a:t>
            </a:r>
          </a:p>
          <a:p>
            <a:endParaRPr lang="en-US" sz="1400" dirty="0"/>
          </a:p>
          <a:p>
            <a:r>
              <a:rPr lang="en-US" sz="1400" dirty="0"/>
              <a:t>We are funded to work from a strengths base – acknowledging the enormous strengths that consumers have in surviving the experience of homelessness and encouraging them to identify their needs, drive their support plan and supporting them to take control of their lives.</a:t>
            </a:r>
          </a:p>
          <a:p>
            <a:endParaRPr lang="en-US" sz="1400" dirty="0"/>
          </a:p>
          <a:p>
            <a:r>
              <a:rPr lang="en-US" sz="1400" dirty="0"/>
              <a:t>Don’t underestimate the impact of providing food and some emergency relief.  These are signs of caring and support. </a:t>
            </a:r>
          </a:p>
          <a:p>
            <a:endParaRPr lang="en-US" sz="1400" dirty="0"/>
          </a:p>
          <a:p>
            <a:r>
              <a:rPr lang="en-US" sz="1400" dirty="0"/>
              <a:t>Be flexible in how you provide services – people have varied preferences for communication and support. </a:t>
            </a:r>
          </a:p>
        </p:txBody>
      </p:sp>
      <p:sp>
        <p:nvSpPr>
          <p:cNvPr id="4" name="Slide Number Placeholder 3"/>
          <p:cNvSpPr>
            <a:spLocks noGrp="1"/>
          </p:cNvSpPr>
          <p:nvPr>
            <p:ph type="sldNum" sz="quarter" idx="5"/>
          </p:nvPr>
        </p:nvSpPr>
        <p:spPr/>
        <p:txBody>
          <a:bodyPr/>
          <a:lstStyle/>
          <a:p>
            <a:fld id="{24EF2E30-D611-48C2-8FA5-D35D5DA6E9B7}" type="slidenum">
              <a:rPr lang="en-AU" smtClean="0"/>
              <a:t>55</a:t>
            </a:fld>
            <a:endParaRPr lang="en-AU"/>
          </a:p>
        </p:txBody>
      </p:sp>
    </p:spTree>
    <p:extLst>
      <p:ext uri="{BB962C8B-B14F-4D97-AF65-F5344CB8AC3E}">
        <p14:creationId xmlns:p14="http://schemas.microsoft.com/office/powerpoint/2010/main" val="19706307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t>Sarah</a:t>
            </a:r>
          </a:p>
          <a:p>
            <a:endParaRPr lang="en-AU" dirty="0"/>
          </a:p>
          <a:p>
            <a:r>
              <a:rPr lang="en-AU" sz="1600" dirty="0"/>
              <a:t>Services work to an 8 step case management framework. </a:t>
            </a:r>
          </a:p>
          <a:p>
            <a:endParaRPr lang="en-AU" sz="1600" dirty="0"/>
          </a:p>
          <a:p>
            <a:r>
              <a:rPr lang="en-AU" sz="1600" dirty="0"/>
              <a:t>The SAAP Case Management Guide can be found on the NWHN website. </a:t>
            </a:r>
          </a:p>
        </p:txBody>
      </p:sp>
      <p:sp>
        <p:nvSpPr>
          <p:cNvPr id="4" name="Slide Number Placeholder 3"/>
          <p:cNvSpPr>
            <a:spLocks noGrp="1"/>
          </p:cNvSpPr>
          <p:nvPr>
            <p:ph type="sldNum" sz="quarter" idx="5"/>
          </p:nvPr>
        </p:nvSpPr>
        <p:spPr/>
        <p:txBody>
          <a:bodyPr/>
          <a:lstStyle/>
          <a:p>
            <a:fld id="{24EF2E30-D611-48C2-8FA5-D35D5DA6E9B7}" type="slidenum">
              <a:rPr lang="en-AU" smtClean="0"/>
              <a:t>56</a:t>
            </a:fld>
            <a:endParaRPr lang="en-AU"/>
          </a:p>
        </p:txBody>
      </p:sp>
    </p:spTree>
    <p:extLst>
      <p:ext uri="{BB962C8B-B14F-4D97-AF65-F5344CB8AC3E}">
        <p14:creationId xmlns:p14="http://schemas.microsoft.com/office/powerpoint/2010/main" val="15165122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395288"/>
            <a:ext cx="5962650" cy="3354387"/>
          </a:xfrm>
        </p:spPr>
      </p:sp>
      <p:sp>
        <p:nvSpPr>
          <p:cNvPr id="3" name="Notes Placeholder 2"/>
          <p:cNvSpPr>
            <a:spLocks noGrp="1"/>
          </p:cNvSpPr>
          <p:nvPr>
            <p:ph type="body" idx="1"/>
          </p:nvPr>
        </p:nvSpPr>
        <p:spPr>
          <a:xfrm>
            <a:off x="226907" y="3746233"/>
            <a:ext cx="6138423" cy="5797947"/>
          </a:xfrm>
        </p:spPr>
        <p:txBody>
          <a:bodyPr/>
          <a:lstStyle/>
          <a:p>
            <a:r>
              <a:rPr lang="en-US" sz="1600" b="1" dirty="0"/>
              <a:t>Amy</a:t>
            </a:r>
          </a:p>
          <a:p>
            <a:endParaRPr lang="en-US" b="1" dirty="0">
              <a:solidFill>
                <a:srgbClr val="FF0000"/>
              </a:solidFill>
            </a:endParaRPr>
          </a:p>
          <a:p>
            <a:pPr>
              <a:lnSpc>
                <a:spcPct val="107000"/>
              </a:lnSpc>
              <a:spcAft>
                <a:spcPts val="800"/>
              </a:spcAft>
            </a:pPr>
            <a:r>
              <a:rPr lang="en-US" sz="1100" b="1" kern="1200" dirty="0">
                <a:solidFill>
                  <a:srgbClr val="000000"/>
                </a:solidFill>
                <a:effectLst/>
                <a:latin typeface="+mn-lt"/>
                <a:ea typeface="Times New Roman" panose="02020603050405020304" pitchFamily="18" charset="0"/>
                <a:cs typeface="Times New Roman" panose="02020603050405020304" pitchFamily="18" charset="0"/>
              </a:rPr>
              <a:t>PEAK BODIES </a:t>
            </a:r>
            <a:endParaRPr lang="en-AU" sz="1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US" sz="1100" kern="1200" dirty="0">
                <a:solidFill>
                  <a:srgbClr val="000000"/>
                </a:solidFill>
                <a:effectLst/>
                <a:latin typeface="+mn-lt"/>
                <a:ea typeface="Times New Roman" panose="02020603050405020304" pitchFamily="18" charset="0"/>
                <a:cs typeface="Times New Roman" panose="02020603050405020304" pitchFamily="18" charset="0"/>
              </a:rPr>
              <a:t>There are three peak bodies particularly relevant to homelessness and family violence services:</a:t>
            </a:r>
            <a:endParaRPr lang="en-AU" sz="1100" dirty="0">
              <a:effectLst/>
              <a:latin typeface="+mn-lt"/>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US" sz="1100" kern="1200" dirty="0">
                <a:solidFill>
                  <a:srgbClr val="000000"/>
                </a:solidFill>
                <a:effectLst/>
                <a:latin typeface="+mn-lt"/>
                <a:ea typeface="Times New Roman" panose="02020603050405020304" pitchFamily="18" charset="0"/>
                <a:cs typeface="Times New Roman" panose="02020603050405020304" pitchFamily="18" charset="0"/>
              </a:rPr>
              <a:t>Council to Homeless Persons (CHP)</a:t>
            </a:r>
            <a:endParaRPr lang="en-AU" sz="1100" dirty="0">
              <a:effectLst/>
              <a:latin typeface="+mn-lt"/>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US" sz="1100" kern="1200" dirty="0">
                <a:solidFill>
                  <a:srgbClr val="000000"/>
                </a:solidFill>
                <a:effectLst/>
                <a:latin typeface="+mn-lt"/>
                <a:ea typeface="Times New Roman" panose="02020603050405020304" pitchFamily="18" charset="0"/>
                <a:cs typeface="Times New Roman" panose="02020603050405020304" pitchFamily="18" charset="0"/>
              </a:rPr>
              <a:t>Community Housing Industry Association (CHIA)Vic</a:t>
            </a:r>
            <a:endParaRPr lang="en-AU" sz="1100" dirty="0">
              <a:effectLst/>
              <a:latin typeface="+mn-lt"/>
              <a:ea typeface="Calibri" panose="020F0502020204030204" pitchFamily="34" charset="0"/>
              <a:cs typeface="Times New Roman" panose="02020603050405020304" pitchFamily="18" charset="0"/>
            </a:endParaRPr>
          </a:p>
          <a:p>
            <a:pPr marL="171450" indent="-171450">
              <a:lnSpc>
                <a:spcPct val="107000"/>
              </a:lnSpc>
              <a:buFont typeface="Arial" panose="020B0604020202020204" pitchFamily="34" charset="0"/>
              <a:buChar char="•"/>
            </a:pPr>
            <a:r>
              <a:rPr lang="en-AU" sz="1100" kern="1200" dirty="0">
                <a:solidFill>
                  <a:srgbClr val="000000"/>
                </a:solidFill>
                <a:effectLst/>
                <a:latin typeface="+mn-lt"/>
                <a:ea typeface="Times New Roman" panose="02020603050405020304" pitchFamily="18" charset="0"/>
                <a:cs typeface="Times New Roman" panose="02020603050405020304" pitchFamily="18" charset="0"/>
              </a:rPr>
              <a:t>Safe and Equal (formerly DV Vic)</a:t>
            </a:r>
            <a:endParaRPr lang="en-AU" sz="1100" dirty="0">
              <a:effectLst/>
              <a:latin typeface="+mn-lt"/>
              <a:ea typeface="Calibri" panose="020F0502020204030204" pitchFamily="34" charset="0"/>
              <a:cs typeface="Times New Roman" panose="02020603050405020304" pitchFamily="18" charset="0"/>
            </a:endParaRPr>
          </a:p>
          <a:p>
            <a:pPr>
              <a:lnSpc>
                <a:spcPct val="107000"/>
              </a:lnSpc>
            </a:pPr>
            <a:endParaRPr lang="en-US" sz="1100" dirty="0">
              <a:solidFill>
                <a:srgbClr val="000000"/>
              </a:solidFill>
              <a:ea typeface="Times New Roman" panose="02020603050405020304" pitchFamily="18" charset="0"/>
              <a:cs typeface="Times New Roman" panose="02020603050405020304" pitchFamily="18" charset="0"/>
            </a:endParaRPr>
          </a:p>
          <a:p>
            <a:pPr>
              <a:lnSpc>
                <a:spcPct val="107000"/>
              </a:lnSpc>
            </a:pPr>
            <a:r>
              <a:rPr lang="en-US" sz="1100" kern="1200" dirty="0">
                <a:solidFill>
                  <a:srgbClr val="000000"/>
                </a:solidFill>
                <a:effectLst/>
                <a:latin typeface="+mn-lt"/>
                <a:ea typeface="Times New Roman" panose="02020603050405020304" pitchFamily="18" charset="0"/>
                <a:cs typeface="Times New Roman" panose="02020603050405020304" pitchFamily="18" charset="0"/>
              </a:rPr>
              <a:t>You can sign up to CHP ebulletin</a:t>
            </a:r>
            <a:r>
              <a:rPr lang="en-US" sz="1100" dirty="0">
                <a:solidFill>
                  <a:srgbClr val="000000"/>
                </a:solidFill>
                <a:ea typeface="Times New Roman" panose="02020603050405020304" pitchFamily="18" charset="0"/>
                <a:cs typeface="Times New Roman" panose="02020603050405020304" pitchFamily="18" charset="0"/>
              </a:rPr>
              <a:t>: </a:t>
            </a:r>
            <a:r>
              <a:rPr lang="en-US" sz="1100" u="sng" kern="1200" dirty="0">
                <a:solidFill>
                  <a:srgbClr val="000000"/>
                </a:solidFill>
                <a:effectLst/>
                <a:latin typeface="+mn-lt"/>
                <a:ea typeface="Times New Roman" panose="02020603050405020304" pitchFamily="18" charset="0"/>
                <a:cs typeface="Times New Roman" panose="02020603050405020304" pitchFamily="18" charset="0"/>
                <a:hlinkClick r:id="rId3"/>
              </a:rPr>
              <a:t>https://chp.org.au/enewsletters/</a:t>
            </a:r>
            <a:r>
              <a:rPr lang="en-US" sz="1100" u="sng" kern="1200" dirty="0">
                <a:solidFill>
                  <a:srgbClr val="000000"/>
                </a:solidFill>
                <a:effectLst/>
                <a:latin typeface="+mn-lt"/>
                <a:ea typeface="Times New Roman" panose="02020603050405020304" pitchFamily="18" charset="0"/>
                <a:cs typeface="Times New Roman" panose="02020603050405020304" pitchFamily="18" charset="0"/>
              </a:rPr>
              <a:t> </a:t>
            </a:r>
            <a:r>
              <a:rPr lang="en-US" sz="1100" kern="1200" dirty="0">
                <a:solidFill>
                  <a:srgbClr val="000000"/>
                </a:solidFill>
                <a:effectLst/>
                <a:latin typeface="+mn-lt"/>
                <a:ea typeface="Times New Roman" panose="02020603050405020304" pitchFamily="18" charset="0"/>
                <a:cs typeface="Times New Roman" panose="02020603050405020304" pitchFamily="18" charset="0"/>
              </a:rPr>
              <a:t>and to the CHP Learning Hub, which provides free and low cost online and face to face training for homelessness workers and students: </a:t>
            </a:r>
            <a:r>
              <a:rPr lang="en-US" sz="1100" u="none" strike="noStrike" kern="1200" dirty="0">
                <a:solidFill>
                  <a:srgbClr val="000000"/>
                </a:solidFill>
                <a:effectLst/>
                <a:latin typeface="+mn-lt"/>
                <a:ea typeface="Times New Roman" panose="02020603050405020304" pitchFamily="18" charset="0"/>
                <a:cs typeface="Times New Roman" panose="02020603050405020304" pitchFamily="18" charset="0"/>
                <a:hlinkClick r:id="rId4"/>
              </a:rPr>
              <a:t>https://chp.kineoportal.com.au</a:t>
            </a:r>
            <a:endParaRPr lang="en-AU" sz="1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AU" sz="1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US" sz="1100" b="1" kern="1200" dirty="0">
                <a:solidFill>
                  <a:srgbClr val="000000"/>
                </a:solidFill>
                <a:effectLst/>
                <a:latin typeface="+mn-lt"/>
                <a:ea typeface="Times New Roman" panose="02020603050405020304" pitchFamily="18" charset="0"/>
                <a:cs typeface="Times New Roman" panose="02020603050405020304" pitchFamily="18" charset="0"/>
              </a:rPr>
              <a:t>HOMELESS ADVOCACY SERVICE </a:t>
            </a:r>
            <a:endParaRPr lang="en-AU" sz="1100" dirty="0">
              <a:effectLst/>
              <a:latin typeface="+mn-l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100" kern="1200" dirty="0">
                <a:solidFill>
                  <a:srgbClr val="000000"/>
                </a:solidFill>
                <a:effectLst/>
                <a:latin typeface="+mn-lt"/>
                <a:ea typeface="Times New Roman" panose="02020603050405020304" pitchFamily="18" charset="0"/>
                <a:cs typeface="Times New Roman" panose="02020603050405020304" pitchFamily="18" charset="0"/>
              </a:rPr>
              <a:t>HAS is the key advocacy service for consumers who are homeless or at risk of experiencing homelessness.</a:t>
            </a:r>
            <a:endParaRPr lang="en-AU" sz="1100" dirty="0">
              <a:effectLst/>
              <a:latin typeface="+mn-lt"/>
              <a:ea typeface="Times New Roman" panose="02020603050405020304" pitchFamily="18" charset="0"/>
            </a:endParaRPr>
          </a:p>
          <a:p>
            <a:pPr marL="342900" lvl="0" indent="-342900">
              <a:buFont typeface="Symbol" panose="05050102010706020507" pitchFamily="18" charset="2"/>
              <a:buChar char=""/>
            </a:pPr>
            <a:r>
              <a:rPr lang="en-US" sz="1100" kern="1200" dirty="0">
                <a:solidFill>
                  <a:srgbClr val="000000"/>
                </a:solidFill>
                <a:effectLst/>
                <a:latin typeface="+mn-lt"/>
                <a:ea typeface="Times New Roman" panose="02020603050405020304" pitchFamily="18" charset="0"/>
                <a:cs typeface="Times New Roman" panose="02020603050405020304" pitchFamily="18" charset="0"/>
              </a:rPr>
              <a:t>HAS can assist consumers to address issues with services.</a:t>
            </a:r>
            <a:endParaRPr lang="en-AU" sz="1100" dirty="0">
              <a:effectLst/>
              <a:latin typeface="+mn-lt"/>
              <a:ea typeface="Times New Roman" panose="02020603050405020304" pitchFamily="18" charset="0"/>
            </a:endParaRPr>
          </a:p>
          <a:p>
            <a:pPr lvl="0"/>
            <a:endParaRPr lang="en-AU" sz="1100" dirty="0">
              <a:effectLst/>
              <a:latin typeface="+mn-lt"/>
              <a:ea typeface="Times New Roman" panose="02020603050405020304" pitchFamily="18" charset="0"/>
            </a:endParaRPr>
          </a:p>
          <a:p>
            <a:pPr>
              <a:lnSpc>
                <a:spcPct val="107000"/>
              </a:lnSpc>
              <a:spcAft>
                <a:spcPts val="800"/>
              </a:spcAft>
            </a:pPr>
            <a:r>
              <a:rPr lang="en-US" sz="1100" kern="1200" dirty="0">
                <a:solidFill>
                  <a:srgbClr val="000000"/>
                </a:solidFill>
                <a:effectLst/>
                <a:latin typeface="+mn-lt"/>
                <a:ea typeface="Times New Roman" panose="02020603050405020304" pitchFamily="18" charset="0"/>
                <a:cs typeface="Times New Roman" panose="02020603050405020304" pitchFamily="18" charset="0"/>
              </a:rPr>
              <a:t>The goal of HAS is to achieve mutually beneficial resolutions for consumers and service providers. </a:t>
            </a:r>
            <a:endParaRPr lang="en-AU" sz="1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US" sz="1100" kern="1200" dirty="0">
                <a:solidFill>
                  <a:srgbClr val="000000"/>
                </a:solidFill>
                <a:effectLst/>
                <a:latin typeface="+mn-lt"/>
                <a:ea typeface="Times New Roman" panose="02020603050405020304" pitchFamily="18" charset="0"/>
                <a:cs typeface="Times New Roman" panose="02020603050405020304" pitchFamily="18" charset="0"/>
              </a:rPr>
              <a:t>Angela Kyriakopoulos is the HAS Advocate. You can contact Angela via email at angela@chp.org.au or by phone on 1800 066 256 or 9415 6200; please ask for HAS.</a:t>
            </a:r>
          </a:p>
          <a:p>
            <a:pPr>
              <a:lnSpc>
                <a:spcPct val="107000"/>
              </a:lnSpc>
              <a:spcAft>
                <a:spcPts val="800"/>
              </a:spcAft>
            </a:pPr>
            <a:endParaRPr lang="en-AU" sz="1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US" sz="1100" kern="1200" dirty="0">
                <a:solidFill>
                  <a:srgbClr val="000000"/>
                </a:solidFill>
                <a:effectLst/>
                <a:latin typeface="+mn-lt"/>
                <a:ea typeface="Times New Roman" panose="02020603050405020304" pitchFamily="18" charset="0"/>
                <a:cs typeface="Times New Roman" panose="02020603050405020304" pitchFamily="18" charset="0"/>
              </a:rPr>
              <a:t>	 </a:t>
            </a:r>
            <a:endParaRPr lang="en-AU" sz="1100" dirty="0">
              <a:effectLst/>
              <a:latin typeface="+mn-lt"/>
              <a:ea typeface="Calibri" panose="020F0502020204030204" pitchFamily="34" charset="0"/>
              <a:cs typeface="Times New Roman" panose="02020603050405020304" pitchFamily="18" charset="0"/>
            </a:endParaRPr>
          </a:p>
          <a:p>
            <a:endParaRPr lang="en-AU" b="1" dirty="0">
              <a:solidFill>
                <a:srgbClr val="FF0000"/>
              </a:solidFill>
            </a:endParaRPr>
          </a:p>
        </p:txBody>
      </p:sp>
      <p:sp>
        <p:nvSpPr>
          <p:cNvPr id="4" name="Slide Number Placeholder 3"/>
          <p:cNvSpPr>
            <a:spLocks noGrp="1"/>
          </p:cNvSpPr>
          <p:nvPr>
            <p:ph type="sldNum" sz="quarter" idx="5"/>
          </p:nvPr>
        </p:nvSpPr>
        <p:spPr/>
        <p:txBody>
          <a:bodyPr/>
          <a:lstStyle/>
          <a:p>
            <a:fld id="{24EF2E30-D611-48C2-8FA5-D35D5DA6E9B7}" type="slidenum">
              <a:rPr lang="en-AU" smtClean="0"/>
              <a:t>57</a:t>
            </a:fld>
            <a:endParaRPr lang="en-AU"/>
          </a:p>
        </p:txBody>
      </p:sp>
    </p:spTree>
    <p:extLst>
      <p:ext uri="{BB962C8B-B14F-4D97-AF65-F5344CB8AC3E}">
        <p14:creationId xmlns:p14="http://schemas.microsoft.com/office/powerpoint/2010/main" val="35986979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3D4A18C-AF16-4142-B542-26E6241CA168}"/>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B000D630-6115-44D5-B3E4-E1B856E84EF0}"/>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08050" eaLnBrk="1" hangingPunct="1">
              <a:spcBef>
                <a:spcPct val="0"/>
              </a:spcBef>
            </a:pPr>
            <a:endParaRPr lang="en-AU" altLang="en-US" dirty="0">
              <a:latin typeface="Calibri" panose="020F0502020204030204" pitchFamily="34" charset="0"/>
            </a:endParaRPr>
          </a:p>
          <a:p>
            <a:pPr defTabSz="908050" eaLnBrk="1" hangingPunct="1">
              <a:spcBef>
                <a:spcPct val="0"/>
              </a:spcBef>
            </a:pPr>
            <a:r>
              <a:rPr lang="en-AU" altLang="en-US" sz="1600" b="1" dirty="0">
                <a:latin typeface="Calibri" panose="020F0502020204030204" pitchFamily="34" charset="0"/>
              </a:rPr>
              <a:t>Sarah</a:t>
            </a:r>
          </a:p>
          <a:p>
            <a:pPr defTabSz="908050" eaLnBrk="1" hangingPunct="1">
              <a:spcBef>
                <a:spcPct val="0"/>
              </a:spcBef>
            </a:pPr>
            <a:endParaRPr lang="en-AU" altLang="en-US" b="1" dirty="0">
              <a:solidFill>
                <a:srgbClr val="FF0000"/>
              </a:solidFill>
              <a:latin typeface="Calibri" panose="020F0502020204030204" pitchFamily="34" charset="0"/>
            </a:endParaRPr>
          </a:p>
          <a:p>
            <a:pPr defTabSz="908050" eaLnBrk="1" hangingPunct="1">
              <a:spcBef>
                <a:spcPct val="0"/>
              </a:spcBef>
            </a:pPr>
            <a:r>
              <a:rPr lang="en-AU" altLang="en-US" sz="1600" dirty="0">
                <a:latin typeface="Calibri" panose="020F0502020204030204" pitchFamily="34" charset="0"/>
              </a:rPr>
              <a:t>We will now look briefly at the funding for, and role of, the homelessness system.</a:t>
            </a:r>
          </a:p>
          <a:p>
            <a:pPr defTabSz="908050"/>
            <a:endParaRPr lang="en-AU" altLang="en-US" dirty="0">
              <a:latin typeface="Calibri" panose="020F0502020204030204" pitchFamily="34" charset="0"/>
            </a:endParaRPr>
          </a:p>
          <a:p>
            <a:pPr defTabSz="908050"/>
            <a:endParaRPr lang="en-US" altLang="en-US" dirty="0">
              <a:latin typeface="Calibri" panose="020F0502020204030204" pitchFamily="34" charset="0"/>
            </a:endParaRPr>
          </a:p>
        </p:txBody>
      </p:sp>
      <p:sp>
        <p:nvSpPr>
          <p:cNvPr id="36868" name="Slide Number Placeholder 3">
            <a:extLst>
              <a:ext uri="{FF2B5EF4-FFF2-40B4-BE49-F238E27FC236}">
                <a16:creationId xmlns:a16="http://schemas.microsoft.com/office/drawing/2014/main" id="{8F825B97-3EB8-4E5C-9A40-8BA43AA31BFE}"/>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A751902-3383-4C24-AFCA-F4FE47F587D6}" type="slidenum">
              <a:rPr lang="en-AU" altLang="en-US" sz="1200" smtClean="0"/>
              <a:pPr/>
              <a:t>58</a:t>
            </a:fld>
            <a:endParaRPr lang="en-AU" altLang="en-US" sz="1200"/>
          </a:p>
        </p:txBody>
      </p:sp>
    </p:spTree>
    <p:extLst>
      <p:ext uri="{BB962C8B-B14F-4D97-AF65-F5344CB8AC3E}">
        <p14:creationId xmlns:p14="http://schemas.microsoft.com/office/powerpoint/2010/main" val="32687664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7985" y="5188727"/>
            <a:ext cx="5708494" cy="4251919"/>
          </a:xfrm>
        </p:spPr>
        <p:txBody>
          <a:bodyPr/>
          <a:lstStyle/>
          <a:p>
            <a:r>
              <a:rPr lang="en-AU" sz="1600" b="1" dirty="0"/>
              <a:t>Amy</a:t>
            </a:r>
          </a:p>
          <a:p>
            <a:endParaRPr lang="en-AU" sz="1600" b="1" dirty="0"/>
          </a:p>
          <a:p>
            <a:r>
              <a:rPr lang="en-AU" sz="1600" dirty="0"/>
              <a:t>Social housing is an umbrella term to cover ‘pubic housing’, which is funded and managed by Homes Victoria and ‘community housing’ which is managed by not for profit housing managers.  Many of these properties are funded by Government.</a:t>
            </a:r>
          </a:p>
          <a:p>
            <a:endParaRPr lang="en-AU" sz="1600" dirty="0"/>
          </a:p>
          <a:p>
            <a:r>
              <a:rPr lang="en-AU" sz="1600" dirty="0"/>
              <a:t>There are some differences in operation:</a:t>
            </a:r>
          </a:p>
          <a:p>
            <a:pPr marL="285750" indent="-285750">
              <a:buFont typeface="Arial" panose="020B0604020202020204" pitchFamily="34" charset="0"/>
              <a:buChar char="•"/>
            </a:pPr>
            <a:r>
              <a:rPr lang="en-AU" sz="1600" dirty="0"/>
              <a:t>Public housing rent is 25% of income</a:t>
            </a:r>
          </a:p>
          <a:p>
            <a:pPr marL="285750" indent="-285750">
              <a:buFont typeface="Arial" panose="020B0604020202020204" pitchFamily="34" charset="0"/>
              <a:buChar char="•"/>
            </a:pPr>
            <a:r>
              <a:rPr lang="en-AU" sz="1600" dirty="0"/>
              <a:t>Social housing rent is 30% of income but most tenants also access Commonwealth Rent Assistance.</a:t>
            </a:r>
          </a:p>
          <a:p>
            <a:endParaRPr lang="en-AU" sz="1600" dirty="0"/>
          </a:p>
          <a:p>
            <a:r>
              <a:rPr lang="en-AU" sz="1600" dirty="0"/>
              <a:t>All public housing and most community housing tenants are drawn from the Victorian Housing Register.</a:t>
            </a:r>
          </a:p>
        </p:txBody>
      </p:sp>
      <p:sp>
        <p:nvSpPr>
          <p:cNvPr id="4" name="Slide Number Placeholder 3"/>
          <p:cNvSpPr>
            <a:spLocks noGrp="1"/>
          </p:cNvSpPr>
          <p:nvPr>
            <p:ph type="sldNum" sz="quarter" idx="10"/>
          </p:nvPr>
        </p:nvSpPr>
        <p:spPr/>
        <p:txBody>
          <a:bodyPr/>
          <a:lstStyle/>
          <a:p>
            <a:fld id="{24EF2E30-D611-48C2-8FA5-D35D5DA6E9B7}" type="slidenum">
              <a:rPr lang="en-AU" smtClean="0"/>
              <a:t>59</a:t>
            </a:fld>
            <a:endParaRPr lang="en-AU"/>
          </a:p>
        </p:txBody>
      </p:sp>
    </p:spTree>
    <p:extLst>
      <p:ext uri="{BB962C8B-B14F-4D97-AF65-F5344CB8AC3E}">
        <p14:creationId xmlns:p14="http://schemas.microsoft.com/office/powerpoint/2010/main" val="29343093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352425"/>
            <a:ext cx="5962650" cy="3354388"/>
          </a:xfrm>
        </p:spPr>
      </p:sp>
      <p:sp>
        <p:nvSpPr>
          <p:cNvPr id="3" name="Notes Placeholder 2"/>
          <p:cNvSpPr>
            <a:spLocks noGrp="1"/>
          </p:cNvSpPr>
          <p:nvPr>
            <p:ph type="body" idx="1"/>
          </p:nvPr>
        </p:nvSpPr>
        <p:spPr>
          <a:xfrm>
            <a:off x="531440" y="3681477"/>
            <a:ext cx="5744321" cy="5905842"/>
          </a:xfrm>
        </p:spPr>
        <p:txBody>
          <a:bodyPr/>
          <a:lstStyle/>
          <a:p>
            <a:r>
              <a:rPr lang="en-AU" sz="1600" b="1" dirty="0"/>
              <a:t>Amy</a:t>
            </a:r>
          </a:p>
          <a:p>
            <a:r>
              <a:rPr lang="en-AU" sz="1600" dirty="0"/>
              <a:t>Many community agencies have applied for an ‘EPRIN’ number, which identifies that the agency has been endorsed to make recommendations about people who should be considered for ‘Housing with support’. </a:t>
            </a:r>
          </a:p>
          <a:p>
            <a:endParaRPr lang="en-AU" sz="1600" dirty="0"/>
          </a:p>
          <a:p>
            <a:r>
              <a:rPr lang="en-AU" sz="1600" dirty="0"/>
              <a:t>Applications are processed faster if a worker/consumer submits it online through MyGov or through the worker portal. There have been delays recently in processing applications.</a:t>
            </a:r>
          </a:p>
          <a:p>
            <a:endParaRPr lang="en-AU" sz="1600" dirty="0"/>
          </a:p>
          <a:p>
            <a:r>
              <a:rPr lang="en-AU" sz="1600" dirty="0"/>
              <a:t>It is worth encouraging consumers to tick both ‘public housing’ and ‘community housing’ when they put in a VHR application.</a:t>
            </a:r>
          </a:p>
          <a:p>
            <a:endParaRPr lang="en-AU" sz="1600" dirty="0"/>
          </a:p>
          <a:p>
            <a:r>
              <a:rPr lang="en-AU" sz="1600" dirty="0"/>
              <a:t>It is also useful for consumers to list several broadband areas.</a:t>
            </a:r>
          </a:p>
          <a:p>
            <a:endParaRPr lang="en-AU" sz="1600" dirty="0"/>
          </a:p>
          <a:p>
            <a:r>
              <a:rPr lang="en-AU" sz="1600" dirty="0"/>
              <a:t>The public housing guidelines are on the Homes Victoria website and housing decisions can be appealed through the Housing Appeals Office.</a:t>
            </a:r>
          </a:p>
          <a:p>
            <a:endParaRPr lang="en-AU" sz="1600" dirty="0"/>
          </a:p>
          <a:p>
            <a:r>
              <a:rPr lang="en-AU" sz="1600" dirty="0"/>
              <a:t>Through COVID the Emergency Management Category has been established – primarily for H2H clients and those who are sleeping rough</a:t>
            </a:r>
            <a:r>
              <a:rPr lang="en-AU" dirty="0"/>
              <a:t>. </a:t>
            </a:r>
          </a:p>
        </p:txBody>
      </p:sp>
      <p:sp>
        <p:nvSpPr>
          <p:cNvPr id="4" name="Slide Number Placeholder 3"/>
          <p:cNvSpPr>
            <a:spLocks noGrp="1"/>
          </p:cNvSpPr>
          <p:nvPr>
            <p:ph type="sldNum" sz="quarter" idx="10"/>
          </p:nvPr>
        </p:nvSpPr>
        <p:spPr/>
        <p:txBody>
          <a:bodyPr/>
          <a:lstStyle/>
          <a:p>
            <a:fld id="{24EF2E30-D611-48C2-8FA5-D35D5DA6E9B7}" type="slidenum">
              <a:rPr lang="en-AU" smtClean="0"/>
              <a:t>60</a:t>
            </a:fld>
            <a:endParaRPr lang="en-AU"/>
          </a:p>
        </p:txBody>
      </p:sp>
    </p:spTree>
    <p:extLst>
      <p:ext uri="{BB962C8B-B14F-4D97-AF65-F5344CB8AC3E}">
        <p14:creationId xmlns:p14="http://schemas.microsoft.com/office/powerpoint/2010/main" val="1578271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45494B"/>
                </a:solidFill>
                <a:effectLst/>
                <a:latin typeface="Open Sans" panose="020B0606030504020204" pitchFamily="34" charset="0"/>
              </a:rPr>
              <a:t>Sarah</a:t>
            </a:r>
          </a:p>
          <a:p>
            <a:endParaRPr lang="en-US" dirty="0">
              <a:solidFill>
                <a:srgbClr val="45494B"/>
              </a:solidFill>
              <a:latin typeface="Open Sans" panose="020B0606030504020204" pitchFamily="34" charset="0"/>
            </a:endParaRPr>
          </a:p>
          <a:p>
            <a:r>
              <a:rPr lang="en-US" b="0" i="0" dirty="0">
                <a:solidFill>
                  <a:srgbClr val="45494B"/>
                </a:solidFill>
                <a:effectLst/>
                <a:latin typeface="Open Sans" panose="020B0606030504020204" pitchFamily="34" charset="0"/>
              </a:rPr>
              <a:t>Source: AIHW Home Ownership and Housing Tenure Report, March 2023</a:t>
            </a:r>
          </a:p>
          <a:p>
            <a:endParaRPr lang="en-US" dirty="0">
              <a:solidFill>
                <a:srgbClr val="45494B"/>
              </a:solidFill>
              <a:latin typeface="Open Sans" panose="020B0606030504020204" pitchFamily="34" charset="0"/>
            </a:endParaRPr>
          </a:p>
          <a:p>
            <a:r>
              <a:rPr lang="en-US" b="0" i="0" dirty="0">
                <a:solidFill>
                  <a:srgbClr val="45494B"/>
                </a:solidFill>
                <a:effectLst/>
                <a:latin typeface="Open Sans" panose="020B0606030504020204" pitchFamily="34" charset="0"/>
              </a:rPr>
              <a:t>This chart shows the type of </a:t>
            </a:r>
            <a:r>
              <a:rPr lang="en-US" dirty="0">
                <a:solidFill>
                  <a:srgbClr val="45494B"/>
                </a:solidFill>
                <a:latin typeface="Open Sans" panose="020B0606030504020204" pitchFamily="34" charset="0"/>
              </a:rPr>
              <a:t>housing arrangements that most people are in: it’s roughly 30% outright home owners; 30% owners with a mortgage and 30% renting, with a tiny proportion in social housing.</a:t>
            </a:r>
          </a:p>
          <a:p>
            <a:endParaRPr lang="en-US" b="0" i="0" dirty="0">
              <a:solidFill>
                <a:srgbClr val="45494B"/>
              </a:solidFill>
              <a:effectLst/>
              <a:latin typeface="Open Sans" panose="020B0606030504020204" pitchFamily="34" charset="0"/>
            </a:endParaRPr>
          </a:p>
          <a:p>
            <a:r>
              <a:rPr lang="en-US" b="0" i="0" dirty="0">
                <a:solidFill>
                  <a:srgbClr val="45494B"/>
                </a:solidFill>
                <a:effectLst/>
                <a:latin typeface="Open Sans" panose="020B0606030504020204" pitchFamily="34" charset="0"/>
              </a:rPr>
              <a:t>The proportion of young people who are home owners is much smaller than the proportion of young people </a:t>
            </a:r>
            <a:r>
              <a:rPr lang="en-US" dirty="0">
                <a:solidFill>
                  <a:srgbClr val="45494B"/>
                </a:solidFill>
                <a:latin typeface="Open Sans" panose="020B0606030504020204" pitchFamily="34" charset="0"/>
              </a:rPr>
              <a:t>have been home owners in the past.  </a:t>
            </a:r>
          </a:p>
          <a:p>
            <a:endParaRPr lang="en-US" b="0" i="0" dirty="0">
              <a:solidFill>
                <a:srgbClr val="45494B"/>
              </a:solidFill>
              <a:effectLst/>
              <a:latin typeface="Open Sans" panose="020B0606030504020204" pitchFamily="34" charset="0"/>
            </a:endParaRPr>
          </a:p>
          <a:p>
            <a:r>
              <a:rPr lang="en-US" b="0" i="0" dirty="0">
                <a:solidFill>
                  <a:srgbClr val="45494B"/>
                </a:solidFill>
                <a:effectLst/>
                <a:latin typeface="Open Sans" panose="020B0606030504020204" pitchFamily="34" charset="0"/>
              </a:rPr>
              <a:t>Rates of home ownership for Indigenous Australians were consistently around 20 percentage points lower than home ownership rates for non-Indigenous Australians across all birth cohorts and age groups.</a:t>
            </a:r>
          </a:p>
          <a:p>
            <a:endParaRPr lang="en-US" dirty="0">
              <a:solidFill>
                <a:srgbClr val="45494B"/>
              </a:solidFill>
              <a:latin typeface="Open Sans" panose="020B0606030504020204" pitchFamily="34" charset="0"/>
            </a:endParaRPr>
          </a:p>
          <a:p>
            <a:r>
              <a:rPr lang="en-US" dirty="0">
                <a:solidFill>
                  <a:srgbClr val="45494B"/>
                </a:solidFill>
                <a:latin typeface="Open Sans" panose="020B0606030504020204" pitchFamily="34" charset="0"/>
              </a:rPr>
              <a:t>The number of older people who go into retirement with a mortgage is increasing.</a:t>
            </a:r>
            <a:endParaRPr lang="en-AU" dirty="0"/>
          </a:p>
        </p:txBody>
      </p:sp>
      <p:sp>
        <p:nvSpPr>
          <p:cNvPr id="4" name="Slide Number Placeholder 3"/>
          <p:cNvSpPr>
            <a:spLocks noGrp="1"/>
          </p:cNvSpPr>
          <p:nvPr>
            <p:ph type="sldNum" sz="quarter" idx="5"/>
          </p:nvPr>
        </p:nvSpPr>
        <p:spPr/>
        <p:txBody>
          <a:bodyPr/>
          <a:lstStyle/>
          <a:p>
            <a:fld id="{24EF2E30-D611-48C2-8FA5-D35D5DA6E9B7}" type="slidenum">
              <a:rPr lang="en-AU" smtClean="0"/>
              <a:t>6</a:t>
            </a:fld>
            <a:endParaRPr lang="en-AU"/>
          </a:p>
        </p:txBody>
      </p:sp>
    </p:spTree>
    <p:extLst>
      <p:ext uri="{BB962C8B-B14F-4D97-AF65-F5344CB8AC3E}">
        <p14:creationId xmlns:p14="http://schemas.microsoft.com/office/powerpoint/2010/main" val="37875899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720" y="4783306"/>
            <a:ext cx="5445760" cy="5156031"/>
          </a:xfrm>
        </p:spPr>
        <p:txBody>
          <a:bodyPr/>
          <a:lstStyle/>
          <a:p>
            <a:r>
              <a:rPr lang="en-AU" sz="1600" b="1" dirty="0"/>
              <a:t>Marcella/Amy</a:t>
            </a:r>
          </a:p>
          <a:p>
            <a:endParaRPr lang="en-AU" sz="1600" b="1" dirty="0"/>
          </a:p>
          <a:p>
            <a:r>
              <a:rPr lang="en-AU" sz="1600" dirty="0"/>
              <a:t>This slide outlines the categories in the Victorian Housing Register. Homelessness agencies can recommend people for the ‘Homeless with Support’ category.</a:t>
            </a:r>
          </a:p>
          <a:p>
            <a:endParaRPr lang="en-AU" sz="1600" dirty="0"/>
          </a:p>
          <a:p>
            <a:r>
              <a:rPr lang="en-AU" sz="1600" dirty="0"/>
              <a:t>Consumers can submit ‘Special Accommodation Requirement’, called SARS applications </a:t>
            </a:r>
            <a:r>
              <a:rPr lang="en-AU" sz="1600" dirty="0" err="1"/>
              <a:t>rqeuesting</a:t>
            </a:r>
            <a:r>
              <a:rPr lang="en-AU" sz="1600" dirty="0"/>
              <a:t> special conditions on housing, but, the more SARS on an application, the lower the likelihood of a housing allocation.</a:t>
            </a:r>
            <a:br>
              <a:rPr lang="en-AU" sz="1600" dirty="0"/>
            </a:br>
            <a:endParaRPr lang="en-AU" sz="1600" dirty="0"/>
          </a:p>
          <a:p>
            <a:r>
              <a:rPr lang="en-AU" sz="1600" dirty="0"/>
              <a:t>People in community housing managed rooming houses are now considered to be in social housing.  If they want to access public housing or community housing, they can apply for a VHR transfer.</a:t>
            </a:r>
          </a:p>
          <a:p>
            <a:endParaRPr lang="en-AU" sz="1600" dirty="0"/>
          </a:p>
          <a:p>
            <a:r>
              <a:rPr lang="en-AU" sz="1600" dirty="0"/>
              <a:t>Even though wait times for social housing are long, it is still worth assisting consumers to put in applications.  We don’t know where they will be by the time an offer is made and it is important that the Government knows how many people are waiting for housing.</a:t>
            </a:r>
          </a:p>
          <a:p>
            <a:endParaRPr lang="en-AU" sz="1600" dirty="0"/>
          </a:p>
        </p:txBody>
      </p:sp>
      <p:sp>
        <p:nvSpPr>
          <p:cNvPr id="4" name="Slide Number Placeholder 3"/>
          <p:cNvSpPr>
            <a:spLocks noGrp="1"/>
          </p:cNvSpPr>
          <p:nvPr>
            <p:ph type="sldNum" sz="quarter" idx="5"/>
          </p:nvPr>
        </p:nvSpPr>
        <p:spPr/>
        <p:txBody>
          <a:bodyPr/>
          <a:lstStyle/>
          <a:p>
            <a:fld id="{24EF2E30-D611-48C2-8FA5-D35D5DA6E9B7}" type="slidenum">
              <a:rPr lang="en-AU" smtClean="0"/>
              <a:t>61</a:t>
            </a:fld>
            <a:endParaRPr lang="en-AU"/>
          </a:p>
        </p:txBody>
      </p:sp>
    </p:spTree>
    <p:extLst>
      <p:ext uri="{BB962C8B-B14F-4D97-AF65-F5344CB8AC3E}">
        <p14:creationId xmlns:p14="http://schemas.microsoft.com/office/powerpoint/2010/main" val="35947490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Sarah</a:t>
            </a:r>
          </a:p>
        </p:txBody>
      </p:sp>
      <p:sp>
        <p:nvSpPr>
          <p:cNvPr id="4" name="Slide Number Placeholder 3"/>
          <p:cNvSpPr>
            <a:spLocks noGrp="1"/>
          </p:cNvSpPr>
          <p:nvPr>
            <p:ph type="sldNum" sz="quarter" idx="5"/>
          </p:nvPr>
        </p:nvSpPr>
        <p:spPr/>
        <p:txBody>
          <a:bodyPr/>
          <a:lstStyle/>
          <a:p>
            <a:fld id="{24EF2E30-D611-48C2-8FA5-D35D5DA6E9B7}" type="slidenum">
              <a:rPr lang="en-AU" smtClean="0"/>
              <a:t>62</a:t>
            </a:fld>
            <a:endParaRPr lang="en-AU"/>
          </a:p>
        </p:txBody>
      </p:sp>
    </p:spTree>
    <p:extLst>
      <p:ext uri="{BB962C8B-B14F-4D97-AF65-F5344CB8AC3E}">
        <p14:creationId xmlns:p14="http://schemas.microsoft.com/office/powerpoint/2010/main" val="24982052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b="1" dirty="0">
                <a:solidFill>
                  <a:srgbClr val="FF0000"/>
                </a:solidFill>
              </a:rPr>
              <a:t>Sarah</a:t>
            </a:r>
          </a:p>
          <a:p>
            <a:r>
              <a:rPr lang="en-AU" dirty="0"/>
              <a:t>Applications are processed faster if a worker/consumer submits it online through MyGov or through the worker portal.</a:t>
            </a:r>
          </a:p>
          <a:p>
            <a:endParaRPr lang="en-AU" dirty="0"/>
          </a:p>
          <a:p>
            <a:r>
              <a:rPr lang="en-AU" dirty="0"/>
              <a:t>It is worth encouraging consumers to tick both ‘public housing’ and ‘community housing’ when they put in a VHR application.</a:t>
            </a:r>
          </a:p>
          <a:p>
            <a:endParaRPr lang="en-AU" dirty="0"/>
          </a:p>
          <a:p>
            <a:r>
              <a:rPr lang="en-AU" dirty="0"/>
              <a:t>It is also useful for consumers to list several broadband areas.</a:t>
            </a:r>
          </a:p>
          <a:p>
            <a:endParaRPr lang="en-AU" dirty="0"/>
          </a:p>
          <a:p>
            <a:r>
              <a:rPr lang="en-AU" dirty="0"/>
              <a:t>Consumers can submit ‘Special Accommodation Requirement’ applications but, the more SARS on an application, the lower the likelihood of a housing allocation.</a:t>
            </a:r>
          </a:p>
          <a:p>
            <a:r>
              <a:rPr lang="en-AU" dirty="0"/>
              <a:t>People in community housing managed rooming houses are now considered to be in social housing.  If they want to access public housing or community housing, they can apply for a VHR transfer.</a:t>
            </a:r>
          </a:p>
          <a:p>
            <a:endParaRPr lang="en-AU" dirty="0"/>
          </a:p>
          <a:p>
            <a:r>
              <a:rPr lang="en-AU" dirty="0"/>
              <a:t>The public housing guidelines are on the Homes Victoria website.</a:t>
            </a:r>
          </a:p>
          <a:p>
            <a:endParaRPr lang="en-AU" dirty="0"/>
          </a:p>
          <a:p>
            <a:r>
              <a:rPr lang="en-AU" dirty="0"/>
              <a:t>Through COVID the Emergency Management Category has been established – primarily for H2H clients and those who are sleeping rough. </a:t>
            </a:r>
          </a:p>
          <a:p>
            <a:endParaRPr lang="en-AU" dirty="0"/>
          </a:p>
          <a:p>
            <a:pPr fontAlgn="ctr">
              <a:lnSpc>
                <a:spcPts val="1575"/>
              </a:lnSpc>
            </a:pPr>
            <a:r>
              <a:rPr lang="en-AU"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We are delivering 2,400 affordable rental homes in response to the growing gap in housing affordability as part of the landmark $5.3 billion Big Housing Build. </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fontAlgn="ctr">
              <a:lnSpc>
                <a:spcPts val="1575"/>
              </a:lnSpc>
              <a:spcBef>
                <a:spcPts val="1500"/>
              </a:spcBef>
            </a:pPr>
            <a:r>
              <a:rPr lang="en-AU"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Homes Victoria affordable is a unique alternative to the private rental market to help low to moderate income Victorian renters get access to high quality and secure housing at an affordable rent.</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fontAlgn="ctr">
              <a:lnSpc>
                <a:spcPts val="1575"/>
              </a:lnSpc>
              <a:spcBef>
                <a:spcPts val="1500"/>
              </a:spcBef>
            </a:pPr>
            <a:r>
              <a:rPr lang="en-AU"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Under the program, rents in metropolitan Melbourne are set at least 10 per cent below the area’s median market rent, with the added protection of a cap set at 30 per cent of the median income. </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fontAlgn="ctr">
              <a:lnSpc>
                <a:spcPts val="1575"/>
              </a:lnSpc>
              <a:spcBef>
                <a:spcPts val="1500"/>
              </a:spcBef>
            </a:pPr>
            <a:r>
              <a:rPr lang="en-AU"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Fixed-term rental agreements of three years ensure that all homes start affordable and stay affordable. </a:t>
            </a:r>
            <a:endParaRPr lang="en-AU" sz="1800" dirty="0">
              <a:effectLst/>
              <a:latin typeface="Aptos" panose="020B0004020202020204" pitchFamily="34" charset="0"/>
              <a:ea typeface="Aptos" panose="020B0004020202020204" pitchFamily="34" charset="0"/>
              <a:cs typeface="Aptos" panose="020B0004020202020204" pitchFamily="34" charset="0"/>
            </a:endParaRPr>
          </a:p>
          <a:p>
            <a:r>
              <a:rPr lang="en-AU" sz="1800" dirty="0">
                <a:solidFill>
                  <a:srgbClr val="000000"/>
                </a:solidFill>
                <a:effectLst/>
                <a:latin typeface="Arial" panose="020B0604020202020204" pitchFamily="34" charset="0"/>
                <a:ea typeface="Aptos" panose="020B0004020202020204" pitchFamily="34" charset="0"/>
              </a:rPr>
              <a:t>Homes are located close to shops, transport and workplaces, with locations across Victoria.  When applying, please note that homes do not currently qualify for Commonwealth Rent Assistance under the current Commonwealth Government policy.</a:t>
            </a:r>
            <a:endParaRPr lang="en-AU" dirty="0"/>
          </a:p>
        </p:txBody>
      </p:sp>
      <p:sp>
        <p:nvSpPr>
          <p:cNvPr id="4" name="Slide Number Placeholder 3"/>
          <p:cNvSpPr>
            <a:spLocks noGrp="1"/>
          </p:cNvSpPr>
          <p:nvPr>
            <p:ph type="sldNum" sz="quarter" idx="10"/>
          </p:nvPr>
        </p:nvSpPr>
        <p:spPr/>
        <p:txBody>
          <a:bodyPr/>
          <a:lstStyle/>
          <a:p>
            <a:fld id="{24EF2E30-D611-48C2-8FA5-D35D5DA6E9B7}" type="slidenum">
              <a:rPr lang="en-AU" smtClean="0"/>
              <a:t>63</a:t>
            </a:fld>
            <a:endParaRPr lang="en-AU"/>
          </a:p>
        </p:txBody>
      </p:sp>
    </p:spTree>
    <p:extLst>
      <p:ext uri="{BB962C8B-B14F-4D97-AF65-F5344CB8AC3E}">
        <p14:creationId xmlns:p14="http://schemas.microsoft.com/office/powerpoint/2010/main" val="42564452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b="1" dirty="0">
                <a:solidFill>
                  <a:srgbClr val="FF0000"/>
                </a:solidFill>
              </a:rPr>
              <a:t>Marcella/Amy</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EF2E30-D611-48C2-8FA5-D35D5DA6E9B7}"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71555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b="1" dirty="0">
                <a:solidFill>
                  <a:srgbClr val="FF0000"/>
                </a:solidFill>
              </a:rPr>
              <a:t>Marcella/Amy</a:t>
            </a:r>
          </a:p>
        </p:txBody>
      </p:sp>
      <p:sp>
        <p:nvSpPr>
          <p:cNvPr id="4" name="Slide Number Placeholder 3"/>
          <p:cNvSpPr>
            <a:spLocks noGrp="1"/>
          </p:cNvSpPr>
          <p:nvPr>
            <p:ph type="sldNum" sz="quarter" idx="10"/>
          </p:nvPr>
        </p:nvSpPr>
        <p:spPr/>
        <p:txBody>
          <a:bodyPr/>
          <a:lstStyle/>
          <a:p>
            <a:fld id="{24EF2E30-D611-48C2-8FA5-D35D5DA6E9B7}" type="slidenum">
              <a:rPr lang="en-AU" smtClean="0"/>
              <a:t>65</a:t>
            </a:fld>
            <a:endParaRPr lang="en-AU"/>
          </a:p>
        </p:txBody>
      </p:sp>
    </p:spTree>
    <p:extLst>
      <p:ext uri="{BB962C8B-B14F-4D97-AF65-F5344CB8AC3E}">
        <p14:creationId xmlns:p14="http://schemas.microsoft.com/office/powerpoint/2010/main" val="24255997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b="1" dirty="0">
                <a:solidFill>
                  <a:srgbClr val="FF0000"/>
                </a:solidFill>
              </a:rPr>
              <a:t>Marcella/Amy</a:t>
            </a:r>
          </a:p>
          <a:p>
            <a:r>
              <a:rPr lang="en-AU" dirty="0"/>
              <a:t>Changes to the RTA – very helpful to check with Tenants Victoria</a:t>
            </a:r>
          </a:p>
        </p:txBody>
      </p:sp>
      <p:sp>
        <p:nvSpPr>
          <p:cNvPr id="4" name="Slide Number Placeholder 3"/>
          <p:cNvSpPr>
            <a:spLocks noGrp="1"/>
          </p:cNvSpPr>
          <p:nvPr>
            <p:ph type="sldNum" sz="quarter" idx="10"/>
          </p:nvPr>
        </p:nvSpPr>
        <p:spPr/>
        <p:txBody>
          <a:bodyPr/>
          <a:lstStyle/>
          <a:p>
            <a:fld id="{24EF2E30-D611-48C2-8FA5-D35D5DA6E9B7}" type="slidenum">
              <a:rPr lang="en-AU" smtClean="0"/>
              <a:t>66</a:t>
            </a:fld>
            <a:endParaRPr lang="en-AU"/>
          </a:p>
        </p:txBody>
      </p:sp>
    </p:spTree>
    <p:extLst>
      <p:ext uri="{BB962C8B-B14F-4D97-AF65-F5344CB8AC3E}">
        <p14:creationId xmlns:p14="http://schemas.microsoft.com/office/powerpoint/2010/main" val="33794421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FF0000"/>
                </a:solidFill>
              </a:rPr>
              <a:t>Amy</a:t>
            </a:r>
          </a:p>
          <a:p>
            <a:endParaRPr lang="en-US" sz="1400" b="1" dirty="0">
              <a:solidFill>
                <a:srgbClr val="FF0000"/>
              </a:solidFill>
            </a:endParaRPr>
          </a:p>
          <a:p>
            <a:r>
              <a:rPr lang="en-US" sz="1400" b="1" dirty="0">
                <a:solidFill>
                  <a:srgbClr val="FF0000"/>
                </a:solidFill>
              </a:rPr>
              <a:t>Tips for SHIP Credit - $40 top ups for Telstra customers through SHIP</a:t>
            </a:r>
          </a:p>
          <a:p>
            <a:endParaRPr lang="en-US" sz="1400" b="1" dirty="0">
              <a:solidFill>
                <a:srgbClr val="FF0000"/>
              </a:solidFill>
            </a:endParaRPr>
          </a:p>
          <a:p>
            <a:r>
              <a:rPr lang="en-US" sz="1400" b="1" dirty="0">
                <a:solidFill>
                  <a:srgbClr val="FF0000"/>
                </a:solidFill>
              </a:rPr>
              <a:t>People experiencing homelessness do not have to pay public transport fines or failure to vote fines.</a:t>
            </a:r>
          </a:p>
          <a:p>
            <a:r>
              <a:rPr lang="en-US" sz="1400" b="1" dirty="0">
                <a:solidFill>
                  <a:srgbClr val="FF0000"/>
                </a:solidFill>
              </a:rPr>
              <a:t>Don’t type any spaces into the phone number.</a:t>
            </a:r>
          </a:p>
          <a:p>
            <a:r>
              <a:rPr lang="en-US" sz="1400" b="1" dirty="0">
                <a:solidFill>
                  <a:srgbClr val="FF0000"/>
                </a:solidFill>
              </a:rPr>
              <a:t>When putting the phone number in the ‘contacts’ section, the option will come up for Telstra phone users.</a:t>
            </a:r>
            <a:br>
              <a:rPr lang="en-US" sz="1400" b="1" dirty="0">
                <a:solidFill>
                  <a:srgbClr val="FF0000"/>
                </a:solidFill>
              </a:rPr>
            </a:br>
            <a:r>
              <a:rPr lang="en-US" sz="1400" b="1" dirty="0">
                <a:solidFill>
                  <a:srgbClr val="FF0000"/>
                </a:solidFill>
              </a:rPr>
              <a:t>All pre-existing credit is lost so wait to top up when the client has not credit.  Credit is applied within half an hour.</a:t>
            </a:r>
            <a:endParaRPr lang="en-AU" sz="1400" b="1" dirty="0">
              <a:solidFill>
                <a:srgbClr val="FF0000"/>
              </a:solidFill>
            </a:endParaRPr>
          </a:p>
        </p:txBody>
      </p:sp>
      <p:sp>
        <p:nvSpPr>
          <p:cNvPr id="4" name="Slide Number Placeholder 3"/>
          <p:cNvSpPr>
            <a:spLocks noGrp="1"/>
          </p:cNvSpPr>
          <p:nvPr>
            <p:ph type="sldNum" sz="quarter" idx="5"/>
          </p:nvPr>
        </p:nvSpPr>
        <p:spPr/>
        <p:txBody>
          <a:bodyPr/>
          <a:lstStyle/>
          <a:p>
            <a:fld id="{24EF2E30-D611-48C2-8FA5-D35D5DA6E9B7}" type="slidenum">
              <a:rPr lang="en-AU" smtClean="0"/>
              <a:t>67</a:t>
            </a:fld>
            <a:endParaRPr lang="en-AU"/>
          </a:p>
        </p:txBody>
      </p:sp>
    </p:spTree>
    <p:extLst>
      <p:ext uri="{BB962C8B-B14F-4D97-AF65-F5344CB8AC3E}">
        <p14:creationId xmlns:p14="http://schemas.microsoft.com/office/powerpoint/2010/main" val="9695607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b="1" dirty="0">
                <a:solidFill>
                  <a:srgbClr val="FF0000"/>
                </a:solidFill>
              </a:rPr>
              <a:t>Sarah</a:t>
            </a:r>
          </a:p>
          <a:p>
            <a:endParaRPr lang="en-AU" dirty="0"/>
          </a:p>
          <a:p>
            <a:r>
              <a:rPr lang="en-AU" dirty="0"/>
              <a:t>A key role for homelessness services is to advocate for people experiencing homelessness.  Each year the Northern and Western Homelessness Networks undertake a consumer survey.  The responses to this survey inform our advocacy work.</a:t>
            </a:r>
          </a:p>
        </p:txBody>
      </p:sp>
      <p:sp>
        <p:nvSpPr>
          <p:cNvPr id="4" name="Slide Number Placeholder 3"/>
          <p:cNvSpPr>
            <a:spLocks noGrp="1"/>
          </p:cNvSpPr>
          <p:nvPr>
            <p:ph type="sldNum" sz="quarter" idx="10"/>
          </p:nvPr>
        </p:nvSpPr>
        <p:spPr/>
        <p:txBody>
          <a:bodyPr/>
          <a:lstStyle/>
          <a:p>
            <a:fld id="{24EF2E30-D611-48C2-8FA5-D35D5DA6E9B7}" type="slidenum">
              <a:rPr lang="en-AU" smtClean="0"/>
              <a:t>68</a:t>
            </a:fld>
            <a:endParaRPr lang="en-AU"/>
          </a:p>
        </p:txBody>
      </p:sp>
    </p:spTree>
    <p:extLst>
      <p:ext uri="{BB962C8B-B14F-4D97-AF65-F5344CB8AC3E}">
        <p14:creationId xmlns:p14="http://schemas.microsoft.com/office/powerpoint/2010/main" val="26671109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rgbClr val="FF0000"/>
                </a:solidFill>
              </a:rPr>
              <a:t>Sarah</a:t>
            </a:r>
          </a:p>
          <a:p>
            <a:endParaRPr lang="en-AU" dirty="0"/>
          </a:p>
          <a:p>
            <a:r>
              <a:rPr lang="en-AU" dirty="0"/>
              <a:t>So, what do we advocate for? </a:t>
            </a:r>
          </a:p>
          <a:p>
            <a:r>
              <a:rPr lang="en-AU" dirty="0"/>
              <a:t>Why are we doing the advocacy?</a:t>
            </a:r>
          </a:p>
        </p:txBody>
      </p:sp>
      <p:sp>
        <p:nvSpPr>
          <p:cNvPr id="4" name="Slide Number Placeholder 3"/>
          <p:cNvSpPr>
            <a:spLocks noGrp="1"/>
          </p:cNvSpPr>
          <p:nvPr>
            <p:ph type="sldNum" sz="quarter" idx="10"/>
          </p:nvPr>
        </p:nvSpPr>
        <p:spPr/>
        <p:txBody>
          <a:bodyPr/>
          <a:lstStyle/>
          <a:p>
            <a:fld id="{24EF2E30-D611-48C2-8FA5-D35D5DA6E9B7}" type="slidenum">
              <a:rPr lang="en-AU" smtClean="0"/>
              <a:t>69</a:t>
            </a:fld>
            <a:endParaRPr lang="en-AU"/>
          </a:p>
        </p:txBody>
      </p:sp>
    </p:spTree>
    <p:extLst>
      <p:ext uri="{BB962C8B-B14F-4D97-AF65-F5344CB8AC3E}">
        <p14:creationId xmlns:p14="http://schemas.microsoft.com/office/powerpoint/2010/main" val="24722414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Sarah</a:t>
            </a:r>
            <a:endParaRPr lang="en-AU" b="1" dirty="0">
              <a:solidFill>
                <a:srgbClr val="FF0000"/>
              </a:solidFill>
            </a:endParaRPr>
          </a:p>
        </p:txBody>
      </p:sp>
      <p:sp>
        <p:nvSpPr>
          <p:cNvPr id="4" name="Slide Number Placeholder 3"/>
          <p:cNvSpPr>
            <a:spLocks noGrp="1"/>
          </p:cNvSpPr>
          <p:nvPr>
            <p:ph type="sldNum" sz="quarter" idx="10"/>
          </p:nvPr>
        </p:nvSpPr>
        <p:spPr/>
        <p:txBody>
          <a:bodyPr/>
          <a:lstStyle/>
          <a:p>
            <a:fld id="{24EF2E30-D611-48C2-8FA5-D35D5DA6E9B7}" type="slidenum">
              <a:rPr lang="en-AU" smtClean="0"/>
              <a:t>70</a:t>
            </a:fld>
            <a:endParaRPr lang="en-AU"/>
          </a:p>
        </p:txBody>
      </p:sp>
    </p:spTree>
    <p:extLst>
      <p:ext uri="{BB962C8B-B14F-4D97-AF65-F5344CB8AC3E}">
        <p14:creationId xmlns:p14="http://schemas.microsoft.com/office/powerpoint/2010/main" val="2608934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EDF5C86-CD3B-444A-87A9-09CE38444E66}"/>
              </a:ext>
            </a:extLst>
          </p:cNvPr>
          <p:cNvSpPr>
            <a:spLocks noGrp="1" noRot="1" noChangeAspect="1" noTextEdit="1"/>
          </p:cNvSpPr>
          <p:nvPr>
            <p:ph type="sldImg"/>
          </p:nvPr>
        </p:nvSpPr>
        <p:spPr>
          <a:ln/>
        </p:spPr>
      </p:sp>
      <p:sp>
        <p:nvSpPr>
          <p:cNvPr id="23555" name="Notes Placeholder 2">
            <a:extLst>
              <a:ext uri="{FF2B5EF4-FFF2-40B4-BE49-F238E27FC236}">
                <a16:creationId xmlns:a16="http://schemas.microsoft.com/office/drawing/2014/main" id="{183E6C89-A2DE-4157-B3DF-44A59E84D278}"/>
              </a:ext>
            </a:extLst>
          </p:cNvPr>
          <p:cNvSpPr>
            <a:spLocks noGrp="1"/>
          </p:cNvSpPr>
          <p:nvPr>
            <p:ph type="body" idx="1"/>
          </p:nvPr>
        </p:nvSpPr>
        <p:spPr>
          <a:xfrm>
            <a:off x="592479" y="4783307"/>
            <a:ext cx="5445760" cy="391361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z="1400" b="1" dirty="0">
                <a:latin typeface="Calibri" panose="020F0502020204030204" pitchFamily="34" charset="0"/>
              </a:rPr>
              <a:t>Sarah</a:t>
            </a:r>
          </a:p>
          <a:p>
            <a:endParaRPr lang="en-US" altLang="en-US" b="1" dirty="0">
              <a:latin typeface="Calibri" panose="020F0502020204030204" pitchFamily="34" charset="0"/>
            </a:endParaRPr>
          </a:p>
          <a:p>
            <a:r>
              <a:rPr lang="en-US" altLang="en-US" sz="1600" dirty="0">
                <a:latin typeface="Calibri" panose="020F0502020204030204" pitchFamily="34" charset="0"/>
              </a:rPr>
              <a:t>We begin with a lot of statistics – to set the context and to identify the systemic issues.</a:t>
            </a:r>
          </a:p>
          <a:p>
            <a:endParaRPr lang="en-US" altLang="en-US" sz="1600" dirty="0">
              <a:latin typeface="Calibri" panose="020F0502020204030204" pitchFamily="34" charset="0"/>
            </a:endParaRPr>
          </a:p>
          <a:p>
            <a:r>
              <a:rPr lang="en-US" altLang="en-US" sz="1600" dirty="0">
                <a:latin typeface="Calibri" panose="020F0502020204030204" pitchFamily="34" charset="0"/>
              </a:rPr>
              <a:t>One of the most significant issues we have in the West is severe overcrowding – people living in houses that are 4 or more bedrooms short – even if children of the same gender share a bedroom.</a:t>
            </a:r>
          </a:p>
          <a:p>
            <a:endParaRPr lang="en-US" altLang="en-US" sz="1600" dirty="0">
              <a:latin typeface="Calibri" panose="020F0502020204030204" pitchFamily="34" charset="0"/>
            </a:endParaRPr>
          </a:p>
          <a:p>
            <a:r>
              <a:rPr lang="en-US" altLang="en-US" sz="1600" dirty="0">
                <a:latin typeface="Calibri" panose="020F0502020204030204" pitchFamily="34" charset="0"/>
              </a:rPr>
              <a:t>The next Census will be next year – it is so important that homelessness services support the Homelessness Enumeration.</a:t>
            </a:r>
          </a:p>
        </p:txBody>
      </p:sp>
      <p:sp>
        <p:nvSpPr>
          <p:cNvPr id="23556" name="Slide Number Placeholder 3">
            <a:extLst>
              <a:ext uri="{FF2B5EF4-FFF2-40B4-BE49-F238E27FC236}">
                <a16:creationId xmlns:a16="http://schemas.microsoft.com/office/drawing/2014/main" id="{0EC8E271-C130-4834-A5AB-7E74988B140C}"/>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C7B871F-97BD-4A0A-ABC6-00F84F1AA861}" type="slidenum">
              <a:rPr lang="en-US" altLang="en-US" sz="1200" smtClean="0"/>
              <a:pPr/>
              <a:t>7</a:t>
            </a:fld>
            <a:endParaRPr lang="en-US" altLang="en-US" sz="1200"/>
          </a:p>
        </p:txBody>
      </p:sp>
    </p:spTree>
    <p:extLst>
      <p:ext uri="{BB962C8B-B14F-4D97-AF65-F5344CB8AC3E}">
        <p14:creationId xmlns:p14="http://schemas.microsoft.com/office/powerpoint/2010/main" val="36425390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331788"/>
            <a:ext cx="5962650" cy="3354387"/>
          </a:xfrm>
        </p:spPr>
      </p:sp>
      <p:sp>
        <p:nvSpPr>
          <p:cNvPr id="3" name="Notes Placeholder 2"/>
          <p:cNvSpPr>
            <a:spLocks noGrp="1"/>
          </p:cNvSpPr>
          <p:nvPr>
            <p:ph type="body" idx="1"/>
          </p:nvPr>
        </p:nvSpPr>
        <p:spPr>
          <a:xfrm>
            <a:off x="702781" y="3773215"/>
            <a:ext cx="5401639" cy="5667431"/>
          </a:xfrm>
        </p:spPr>
        <p:txBody>
          <a:bodyPr/>
          <a:lstStyle/>
          <a:p>
            <a:pPr marR="90170" lvl="0" algn="just">
              <a:lnSpc>
                <a:spcPct val="107000"/>
              </a:lnSpc>
              <a:spcBef>
                <a:spcPts val="600"/>
              </a:spcBef>
              <a:spcAft>
                <a:spcPts val="1000"/>
              </a:spcAft>
            </a:pPr>
            <a:r>
              <a:rPr lang="en-AU"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Sarah</a:t>
            </a:r>
          </a:p>
          <a:p>
            <a:pPr marR="90170" lvl="0" algn="just">
              <a:lnSpc>
                <a:spcPct val="107000"/>
              </a:lnSpc>
              <a:spcBef>
                <a:spcPts val="600"/>
              </a:spcBef>
              <a:spcAft>
                <a:spcPts val="10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So </a:t>
            </a:r>
            <a:r>
              <a:rPr lang="en-AU" b="1" dirty="0">
                <a:latin typeface="Calibri" panose="020F0502020204030204" pitchFamily="34" charset="0"/>
                <a:ea typeface="Calibri" panose="020F0502020204030204" pitchFamily="34" charset="0"/>
                <a:cs typeface="Times New Roman" panose="02020603050405020304" pitchFamily="18" charset="0"/>
              </a:rPr>
              <a:t>you may be wondering </a:t>
            </a:r>
            <a:r>
              <a:rPr lang="en-AU" sz="1200" b="1" dirty="0">
                <a:effectLst/>
                <a:latin typeface="Calibri" panose="020F0502020204030204" pitchFamily="34" charset="0"/>
                <a:ea typeface="Calibri" panose="020F0502020204030204" pitchFamily="34" charset="0"/>
                <a:cs typeface="Times New Roman" panose="02020603050405020304" pitchFamily="18" charset="0"/>
              </a:rPr>
              <a:t>what you can do to reduce homelessness and address the housing crisis in Victoria. </a:t>
            </a:r>
          </a:p>
          <a:p>
            <a:pPr marR="90170" lvl="0" algn="just">
              <a:lnSpc>
                <a:spcPct val="107000"/>
              </a:lnSpc>
              <a:spcBef>
                <a:spcPts val="600"/>
              </a:spcBef>
              <a:spcAft>
                <a:spcPts val="10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There are a number of things that you can do.</a:t>
            </a:r>
          </a:p>
          <a:p>
            <a:pPr marR="90170" lvl="0" algn="just">
              <a:lnSpc>
                <a:spcPct val="107000"/>
              </a:lnSpc>
              <a:spcBef>
                <a:spcPts val="600"/>
              </a:spcBef>
              <a:spcAft>
                <a:spcPts val="1000"/>
              </a:spcAft>
            </a:pPr>
            <a:r>
              <a:rPr lang="en-AU" b="1" dirty="0">
                <a:latin typeface="Calibri" panose="020F0502020204030204" pitchFamily="34" charset="0"/>
                <a:ea typeface="Calibri" panose="020F0502020204030204" pitchFamily="34" charset="0"/>
                <a:cs typeface="Times New Roman" panose="02020603050405020304" pitchFamily="18" charset="0"/>
              </a:rPr>
              <a:t>The first is very simple. Talk with your friends, family and colleagues about the housing crisis.  Raise awareness about the need to focus on building more affordable housing and creating innovative housing solutions.</a:t>
            </a:r>
          </a:p>
          <a:p>
            <a:pPr marR="90170" lvl="0" algn="just">
              <a:lnSpc>
                <a:spcPct val="107000"/>
              </a:lnSpc>
              <a:spcBef>
                <a:spcPts val="600"/>
              </a:spcBef>
              <a:spcAft>
                <a:spcPts val="1000"/>
              </a:spcAft>
            </a:pPr>
            <a:r>
              <a:rPr lang="en-AU" b="1" dirty="0">
                <a:latin typeface="Calibri" panose="020F0502020204030204" pitchFamily="34" charset="0"/>
                <a:ea typeface="Calibri" panose="020F0502020204030204" pitchFamily="34" charset="0"/>
                <a:cs typeface="Times New Roman" panose="02020603050405020304" pitchFamily="18" charset="0"/>
              </a:rPr>
              <a:t>You can email your local State and Federal Members of Parliament. They need to know that Victorians support:</a:t>
            </a:r>
            <a:endParaRPr lang="en-AU"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90170" lvl="0" indent="-342900" algn="just">
              <a:lnSpc>
                <a:spcPct val="107000"/>
              </a:lnSpc>
              <a:spcBef>
                <a:spcPts val="600"/>
              </a:spcBef>
              <a:spcAft>
                <a:spcPts val="1000"/>
              </a:spcAft>
              <a:buFont typeface="Symbol" panose="05050102010706020507" pitchFamily="18" charset="2"/>
              <a:buChar char=""/>
            </a:pPr>
            <a:r>
              <a:rPr lang="en-AU" sz="1200" b="1" dirty="0">
                <a:effectLst/>
                <a:latin typeface="Calibri" panose="020F0502020204030204" pitchFamily="34" charset="0"/>
                <a:ea typeface="Calibri" panose="020F0502020204030204" pitchFamily="34" charset="0"/>
                <a:cs typeface="Times New Roman" panose="02020603050405020304" pitchFamily="18" charset="0"/>
              </a:rPr>
              <a:t>A monumental boost to social and public housing (building more public housing is an ideal economic stimulus activity)</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90170" lvl="0" indent="-342900" algn="just">
              <a:lnSpc>
                <a:spcPct val="107000"/>
              </a:lnSpc>
              <a:spcBef>
                <a:spcPts val="600"/>
              </a:spcBef>
              <a:spcAft>
                <a:spcPts val="1000"/>
              </a:spcAft>
              <a:buFont typeface="Symbol" panose="05050102010706020507" pitchFamily="18" charset="2"/>
              <a:buChar char=""/>
            </a:pPr>
            <a:r>
              <a:rPr lang="en-AU" sz="1200" b="1" dirty="0">
                <a:effectLst/>
                <a:latin typeface="Calibri" panose="020F0502020204030204" pitchFamily="34" charset="0"/>
                <a:ea typeface="Calibri" panose="020F0502020204030204" pitchFamily="34" charset="0"/>
                <a:cs typeface="Times New Roman" panose="02020603050405020304" pitchFamily="18" charset="0"/>
              </a:rPr>
              <a:t>Legislation that requires a portion of any new housing development to be allocated to those awaiting this housing</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90170" lvl="0" indent="-342900" algn="just">
              <a:lnSpc>
                <a:spcPct val="107000"/>
              </a:lnSpc>
              <a:spcBef>
                <a:spcPts val="600"/>
              </a:spcBef>
              <a:spcAft>
                <a:spcPts val="1000"/>
              </a:spcAft>
              <a:buFont typeface="Symbol" panose="05050102010706020507" pitchFamily="18" charset="2"/>
              <a:buChar char=""/>
            </a:pPr>
            <a:r>
              <a:rPr lang="en-AU" sz="1200" b="1" dirty="0">
                <a:effectLst/>
                <a:latin typeface="Calibri" panose="020F0502020204030204" pitchFamily="34" charset="0"/>
                <a:ea typeface="Calibri" panose="020F0502020204030204" pitchFamily="34" charset="0"/>
                <a:cs typeface="Times New Roman" panose="02020603050405020304" pitchFamily="18" charset="0"/>
              </a:rPr>
              <a:t>Construction of innovative temporary accommodation that is safe and self contained.</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dirty="0"/>
              <a:t>They are more likely to direct money to these things if they know they have the support of the population.  Tell them that homelessness is not good for individuals, but it is also not good for the community.</a:t>
            </a:r>
          </a:p>
          <a:p>
            <a:endParaRPr lang="en-AU" dirty="0"/>
          </a:p>
        </p:txBody>
      </p:sp>
      <p:sp>
        <p:nvSpPr>
          <p:cNvPr id="5" name="Slide Number Placeholder 4"/>
          <p:cNvSpPr>
            <a:spLocks noGrp="1"/>
          </p:cNvSpPr>
          <p:nvPr>
            <p:ph type="sldNum" sz="quarter" idx="5"/>
          </p:nvPr>
        </p:nvSpPr>
        <p:spPr/>
        <p:txBody>
          <a:bodyPr/>
          <a:lstStyle/>
          <a:p>
            <a:fld id="{FDBAD909-D15A-C342-B909-9EA1B0B3B1EE}" type="slidenum">
              <a:rPr lang="en-US" smtClean="0"/>
              <a:t>71</a:t>
            </a:fld>
            <a:endParaRPr lang="en-US"/>
          </a:p>
        </p:txBody>
      </p:sp>
    </p:spTree>
    <p:extLst>
      <p:ext uri="{BB962C8B-B14F-4D97-AF65-F5344CB8AC3E}">
        <p14:creationId xmlns:p14="http://schemas.microsoft.com/office/powerpoint/2010/main" val="4476708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HAP is happening again – 31</a:t>
            </a:r>
            <a:r>
              <a:rPr lang="en-AU" baseline="30000" dirty="0"/>
              <a:t>st</a:t>
            </a:r>
            <a:r>
              <a:rPr lang="en-AU" dirty="0"/>
              <a:t> July</a:t>
            </a:r>
          </a:p>
        </p:txBody>
      </p:sp>
      <p:sp>
        <p:nvSpPr>
          <p:cNvPr id="4" name="Slide Number Placeholder 3"/>
          <p:cNvSpPr>
            <a:spLocks noGrp="1"/>
          </p:cNvSpPr>
          <p:nvPr>
            <p:ph type="sldNum" sz="quarter" idx="5"/>
          </p:nvPr>
        </p:nvSpPr>
        <p:spPr/>
        <p:txBody>
          <a:bodyPr/>
          <a:lstStyle/>
          <a:p>
            <a:fld id="{24EF2E30-D611-48C2-8FA5-D35D5DA6E9B7}" type="slidenum">
              <a:rPr lang="en-AU" smtClean="0"/>
              <a:t>72</a:t>
            </a:fld>
            <a:endParaRPr lang="en-AU"/>
          </a:p>
        </p:txBody>
      </p:sp>
    </p:spTree>
    <p:extLst>
      <p:ext uri="{BB962C8B-B14F-4D97-AF65-F5344CB8AC3E}">
        <p14:creationId xmlns:p14="http://schemas.microsoft.com/office/powerpoint/2010/main" val="18789636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rgbClr val="FF0000"/>
                </a:solidFill>
              </a:rPr>
              <a:t>Sarah</a:t>
            </a:r>
          </a:p>
          <a:p>
            <a:r>
              <a:rPr lang="en-AU" dirty="0"/>
              <a:t>If you would like to take more action, you can join the National Everybody’s Home campaign, which is campaigning for a national affordable housing strategy and focus on creating more affordable housing. </a:t>
            </a:r>
          </a:p>
          <a:p>
            <a:endParaRPr lang="en-AU" dirty="0"/>
          </a:p>
          <a:p>
            <a:r>
              <a:rPr lang="en-AU" dirty="0"/>
              <a:t>If you join the campaign you will receive updates and further actions that you can take.</a:t>
            </a:r>
          </a:p>
          <a:p>
            <a:endParaRPr lang="en-AU" dirty="0"/>
          </a:p>
        </p:txBody>
      </p:sp>
      <p:sp>
        <p:nvSpPr>
          <p:cNvPr id="5" name="Slide Number Placeholder 4"/>
          <p:cNvSpPr>
            <a:spLocks noGrp="1"/>
          </p:cNvSpPr>
          <p:nvPr>
            <p:ph type="sldNum" sz="quarter" idx="5"/>
          </p:nvPr>
        </p:nvSpPr>
        <p:spPr/>
        <p:txBody>
          <a:bodyPr/>
          <a:lstStyle/>
          <a:p>
            <a:fld id="{FDBAD909-D15A-C342-B909-9EA1B0B3B1EE}" type="slidenum">
              <a:rPr lang="en-US" smtClean="0"/>
              <a:t>73</a:t>
            </a:fld>
            <a:endParaRPr lang="en-US"/>
          </a:p>
        </p:txBody>
      </p:sp>
    </p:spTree>
    <p:extLst>
      <p:ext uri="{BB962C8B-B14F-4D97-AF65-F5344CB8AC3E}">
        <p14:creationId xmlns:p14="http://schemas.microsoft.com/office/powerpoint/2010/main" val="28649380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4E24F010-341B-4D67-B66C-74FDAA2E0C74}"/>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9D646C71-AB78-4D88-83D7-ECB15A9652FB}"/>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AU" altLang="en-US" dirty="0">
              <a:latin typeface="Calibri" panose="020F0502020204030204" pitchFamily="34" charset="0"/>
            </a:endParaRPr>
          </a:p>
          <a:p>
            <a:r>
              <a:rPr lang="en-AU" altLang="en-US" dirty="0">
                <a:latin typeface="Calibri" panose="020F0502020204030204" pitchFamily="34" charset="0"/>
              </a:rPr>
              <a:t>Thanks for giving us the opportunity to speak with you today. If you have any queries, please contact Sarah or Lee</a:t>
            </a:r>
          </a:p>
          <a:p>
            <a:endParaRPr lang="en-AU" altLang="en-US" dirty="0">
              <a:latin typeface="Calibri" panose="020F0502020204030204" pitchFamily="34" charset="0"/>
            </a:endParaRPr>
          </a:p>
          <a:p>
            <a:r>
              <a:rPr lang="en-AU" altLang="en-US" dirty="0">
                <a:latin typeface="Calibri" panose="020F0502020204030204" pitchFamily="34" charset="0"/>
              </a:rPr>
              <a:t>Subscribe to the fortnightly bulletin.</a:t>
            </a:r>
          </a:p>
          <a:p>
            <a:endParaRPr lang="en-US" altLang="en-US" dirty="0">
              <a:latin typeface="Calibri" panose="020F0502020204030204" pitchFamily="34" charset="0"/>
            </a:endParaRPr>
          </a:p>
          <a:p>
            <a:r>
              <a:rPr lang="en-US" altLang="en-US" dirty="0">
                <a:latin typeface="Calibri" panose="020F0502020204030204" pitchFamily="34" charset="0"/>
              </a:rPr>
              <a:t>We will send out an evaluation link.  We are in the process of updating the website.  There are now a series of pages with all the key documents.</a:t>
            </a:r>
          </a:p>
          <a:p>
            <a:endParaRPr lang="en-US" altLang="en-US" dirty="0">
              <a:latin typeface="Calibri" panose="020F0502020204030204" pitchFamily="34" charset="0"/>
            </a:endParaRPr>
          </a:p>
          <a:p>
            <a:r>
              <a:rPr lang="en-US" altLang="en-US" b="1" dirty="0">
                <a:latin typeface="Calibri" panose="020F0502020204030204" pitchFamily="34" charset="0"/>
              </a:rPr>
              <a:t>We are now going to do an online activity to give you the chance to provide feedback and ask any additional questions, anonymously.</a:t>
            </a:r>
            <a:endParaRPr lang="en-AU" altLang="en-US" b="1" dirty="0">
              <a:latin typeface="Calibri" panose="020F0502020204030204" pitchFamily="34" charset="0"/>
            </a:endParaRPr>
          </a:p>
        </p:txBody>
      </p:sp>
      <p:sp>
        <p:nvSpPr>
          <p:cNvPr id="121860" name="Slide Number Placeholder 2">
            <a:extLst>
              <a:ext uri="{FF2B5EF4-FFF2-40B4-BE49-F238E27FC236}">
                <a16:creationId xmlns:a16="http://schemas.microsoft.com/office/drawing/2014/main" id="{7345830F-96FD-47B9-8A3F-DB61D26D7168}"/>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1363" indent="-284163">
              <a:defRPr sz="2400">
                <a:solidFill>
                  <a:schemeClr val="tx1"/>
                </a:solidFill>
                <a:latin typeface="Arial" panose="020B0604020202020204" pitchFamily="34" charset="0"/>
                <a:ea typeface="MS PGothic" panose="020B0600070205080204" pitchFamily="34" charset="-128"/>
              </a:defRPr>
            </a:lvl2pPr>
            <a:lvl3pPr marL="1141413" indent="-227013">
              <a:defRPr sz="2400">
                <a:solidFill>
                  <a:schemeClr val="tx1"/>
                </a:solidFill>
                <a:latin typeface="Arial" panose="020B0604020202020204" pitchFamily="34" charset="0"/>
                <a:ea typeface="MS PGothic" panose="020B0600070205080204" pitchFamily="34" charset="-128"/>
              </a:defRPr>
            </a:lvl3pPr>
            <a:lvl4pPr marL="1598613" indent="-227013">
              <a:defRPr sz="2400">
                <a:solidFill>
                  <a:schemeClr val="tx1"/>
                </a:solidFill>
                <a:latin typeface="Arial" panose="020B0604020202020204" pitchFamily="34" charset="0"/>
                <a:ea typeface="MS PGothic" panose="020B0600070205080204" pitchFamily="34" charset="-128"/>
              </a:defRPr>
            </a:lvl4pPr>
            <a:lvl5pPr marL="2055813" indent="-227013">
              <a:defRPr sz="2400">
                <a:solidFill>
                  <a:schemeClr val="tx1"/>
                </a:solidFill>
                <a:latin typeface="Arial" panose="020B0604020202020204" pitchFamily="34" charset="0"/>
                <a:ea typeface="MS PGothic" panose="020B0600070205080204" pitchFamily="34" charset="-128"/>
              </a:defRPr>
            </a:lvl5pPr>
            <a:lvl6pPr marL="25130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02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74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4613" indent="-227013"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25B38E3-CABB-4710-A516-6DEFC82DECD6}" type="slidenum">
              <a:rPr lang="en-US" altLang="en-US" sz="1200" smtClean="0"/>
              <a:pPr/>
              <a:t>74</a:t>
            </a:fld>
            <a:endParaRPr lang="en-US" altLang="en-US" sz="1200"/>
          </a:p>
        </p:txBody>
      </p:sp>
    </p:spTree>
    <p:extLst>
      <p:ext uri="{BB962C8B-B14F-4D97-AF65-F5344CB8AC3E}">
        <p14:creationId xmlns:p14="http://schemas.microsoft.com/office/powerpoint/2010/main" val="220157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5800"/>
            <a:ext cx="5962650" cy="3354388"/>
          </a:xfrm>
        </p:spPr>
      </p:sp>
      <p:sp>
        <p:nvSpPr>
          <p:cNvPr id="3" name="Notes Placeholder 2"/>
          <p:cNvSpPr>
            <a:spLocks noGrp="1"/>
          </p:cNvSpPr>
          <p:nvPr>
            <p:ph type="body" idx="1"/>
          </p:nvPr>
        </p:nvSpPr>
        <p:spPr>
          <a:xfrm>
            <a:off x="680720" y="4168637"/>
            <a:ext cx="5445760" cy="5509140"/>
          </a:xfrm>
        </p:spPr>
        <p:txBody>
          <a:bodyPr/>
          <a:lstStyle/>
          <a:p>
            <a:pPr algn="just">
              <a:lnSpc>
                <a:spcPct val="107000"/>
              </a:lnSpc>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The 2021 Census Homelessness Enumeration figures show a rise in the number of people identifying as homeless in Victoria to 30,605 people.  Nearly 20% of those who identified as homeless on Census night are in the West.</a:t>
            </a:r>
          </a:p>
          <a:p>
            <a:pPr algn="just">
              <a:lnSpc>
                <a:spcPct val="107000"/>
              </a:lnSpc>
              <a:spcBef>
                <a:spcPts val="600"/>
              </a:spcBef>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The figures for the West are almost identical to the figures for the West in 2015, showing an increase of only six people. Both the Southern and Eastern Metropolitan Regions reported increases of over 1,000 people each.</a:t>
            </a:r>
          </a:p>
          <a:p>
            <a:pPr algn="just">
              <a:lnSpc>
                <a:spcPct val="107000"/>
              </a:lnSpc>
              <a:spcBef>
                <a:spcPts val="600"/>
              </a:spcBef>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The highest levels of homelessness in Melbourne’s west were reported in Brimbank, followed by Wyndham and then Melbourne. (Large numbers of people were accommodated in hotels in the City of Melbourne as we were in lockdown on Census night.</a:t>
            </a:r>
          </a:p>
          <a:p>
            <a:pPr algn="just">
              <a:lnSpc>
                <a:spcPct val="107000"/>
              </a:lnSpc>
              <a:spcBef>
                <a:spcPts val="600"/>
              </a:spcBef>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Almost as many people in Melbourne’s west reported living in over crowded situations (not classed as severe over crowding) as reported experiencing homelessness on Census night in the West.</a:t>
            </a:r>
          </a:p>
          <a:p>
            <a:pPr algn="just">
              <a:lnSpc>
                <a:spcPct val="107000"/>
              </a:lnSpc>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915 people reported living in boarding/rooming houses in the West on Census night. This has nearly doubled in the last 10 years, with the highest numbers reported in Maribyrnong and Brimbank.</a:t>
            </a:r>
          </a:p>
          <a:p>
            <a:pPr algn="just">
              <a:lnSpc>
                <a:spcPct val="107000"/>
              </a:lnSpc>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Brimbank and Melbourne are the areas in which the highest number of people reported sleeping rough. 191 people across the West were identified as sleeping rough, despite the fact that Melbourne was in lockdown at the time of the Census.</a:t>
            </a:r>
          </a:p>
          <a:p>
            <a:pPr algn="just">
              <a:lnSpc>
                <a:spcPct val="107000"/>
              </a:lnSpc>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Brimbank reports the third highest levels of severe overcrowding by LGA in Victoria and Brimbank, Wyndham, Melton and Maribyrnong (in that order) all fall within the 10 LGAs reporting the highest levels of severe overcrowding (a property that is four or more bedrooms short, even accounting for gender). </a:t>
            </a:r>
          </a:p>
          <a:p>
            <a:pPr algn="just">
              <a:lnSpc>
                <a:spcPct val="107000"/>
              </a:lnSpc>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Maribyrnong reports the highest rate of homelessness per 1,000 of population.</a:t>
            </a:r>
          </a:p>
          <a:p>
            <a:endParaRPr lang="en-AU" dirty="0"/>
          </a:p>
        </p:txBody>
      </p:sp>
      <p:sp>
        <p:nvSpPr>
          <p:cNvPr id="4" name="Slide Number Placeholder 3"/>
          <p:cNvSpPr>
            <a:spLocks noGrp="1"/>
          </p:cNvSpPr>
          <p:nvPr>
            <p:ph type="sldNum" sz="quarter" idx="5"/>
          </p:nvPr>
        </p:nvSpPr>
        <p:spPr/>
        <p:txBody>
          <a:bodyPr/>
          <a:lstStyle/>
          <a:p>
            <a:fld id="{24EF2E30-D611-48C2-8FA5-D35D5DA6E9B7}" type="slidenum">
              <a:rPr lang="en-AU" smtClean="0"/>
              <a:t>8</a:t>
            </a:fld>
            <a:endParaRPr lang="en-AU"/>
          </a:p>
        </p:txBody>
      </p:sp>
    </p:spTree>
    <p:extLst>
      <p:ext uri="{BB962C8B-B14F-4D97-AF65-F5344CB8AC3E}">
        <p14:creationId xmlns:p14="http://schemas.microsoft.com/office/powerpoint/2010/main" val="2956981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811213"/>
            <a:ext cx="5962650" cy="3354387"/>
          </a:xfrm>
        </p:spPr>
      </p:sp>
      <p:sp>
        <p:nvSpPr>
          <p:cNvPr id="3" name="Notes Placeholder 2"/>
          <p:cNvSpPr>
            <a:spLocks noGrp="1"/>
          </p:cNvSpPr>
          <p:nvPr>
            <p:ph type="body" idx="1"/>
          </p:nvPr>
        </p:nvSpPr>
        <p:spPr>
          <a:xfrm>
            <a:off x="680720" y="4351729"/>
            <a:ext cx="5445760" cy="5260658"/>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600" b="1" dirty="0"/>
              <a:t>Sarah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latin typeface="+mn-lt"/>
              </a:rPr>
              <a:t>We </a:t>
            </a:r>
            <a:r>
              <a:rPr lang="en-AU" altLang="en-US" sz="1400" dirty="0">
                <a:latin typeface="+mn-lt"/>
              </a:rPr>
              <a:t>are experiencing a housing crisis in Melbourne. </a:t>
            </a:r>
            <a:br>
              <a:rPr lang="en-AU" altLang="en-US" sz="1400" dirty="0"/>
            </a:br>
            <a:endParaRPr lang="en-AU" altLang="en-US" sz="14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400" dirty="0">
                <a:latin typeface="+mn-lt"/>
              </a:rPr>
              <a:t>Melbourne’s population grew by nearly 1 million people in the 10 years from 2006 to 2016.  Supply of housing is not keeping up with this growth.  Consequently,</a:t>
            </a:r>
            <a:r>
              <a:rPr lang="en-US" altLang="en-US" sz="1400" baseline="0" dirty="0">
                <a:latin typeface="+mn-lt"/>
              </a:rPr>
              <a:t> Melbourne will need 2.3M more properties by 2050. </a:t>
            </a:r>
            <a:br>
              <a:rPr lang="en-US" altLang="en-US" sz="1400" baseline="0" dirty="0">
                <a:latin typeface="+mn-lt"/>
              </a:rPr>
            </a:br>
            <a:endParaRPr lang="en-US" altLang="en-US" sz="1400" dirty="0">
              <a:latin typeface="+mn-lt"/>
            </a:endParaRPr>
          </a:p>
          <a:p>
            <a:r>
              <a:rPr lang="en-US" sz="1400" dirty="0">
                <a:latin typeface="+mn-lt"/>
              </a:rPr>
              <a:t>Cost of purchasing and renting properties has increased significantly over the past decades.</a:t>
            </a:r>
            <a:r>
              <a:rPr lang="en-US" sz="1400" baseline="0" dirty="0">
                <a:latin typeface="+mn-lt"/>
              </a:rPr>
              <a:t>  This impacts on the cost of housing.  </a:t>
            </a:r>
            <a:br>
              <a:rPr lang="en-US" sz="1400" baseline="0" dirty="0">
                <a:latin typeface="+mn-lt"/>
              </a:rPr>
            </a:br>
            <a:br>
              <a:rPr lang="en-US" sz="1400" baseline="0" dirty="0">
                <a:latin typeface="+mn-lt"/>
              </a:rPr>
            </a:br>
            <a:r>
              <a:rPr lang="en-US" sz="1400" baseline="0" dirty="0">
                <a:latin typeface="+mn-lt"/>
              </a:rPr>
              <a:t>We also have an insufficient number of houses available for the population (although Census 2021 shows 11% of properties in Victoria are vacant – so we advocate for a vacancy tax). A lack of available housing pushes prices up – both in the purchase and rental market.  People who would previously have purchased a home now have to rent and are in competition for the limited rental properties with people on a lower income. </a:t>
            </a:r>
          </a:p>
          <a:p>
            <a:endParaRPr lang="en-US" sz="1400" dirty="0"/>
          </a:p>
          <a:p>
            <a:r>
              <a:rPr lang="en-US" sz="1400" baseline="0" dirty="0">
                <a:latin typeface="+mn-lt"/>
              </a:rPr>
              <a:t>The rental vacancy rate has been at its lowest for years over the past 12 months and, during that time, rents have gone up 15%.</a:t>
            </a:r>
          </a:p>
          <a:p>
            <a:endParaRPr lang="en-US" sz="1400" dirty="0"/>
          </a:p>
          <a:p>
            <a:r>
              <a:rPr lang="en-US" sz="1400" dirty="0">
                <a:latin typeface="+mn-lt"/>
              </a:rPr>
              <a:t>In th</a:t>
            </a:r>
            <a:r>
              <a:rPr lang="en-US" sz="1400" dirty="0"/>
              <a:t>e 90% 7% of properties were social housing. Now it is 2.8% in Victoria – lower than any other State.</a:t>
            </a:r>
            <a:endParaRPr lang="en-AU" sz="1400" dirty="0">
              <a:latin typeface="+mn-lt"/>
            </a:endParaRPr>
          </a:p>
        </p:txBody>
      </p:sp>
      <p:sp>
        <p:nvSpPr>
          <p:cNvPr id="4" name="Slide Number Placeholder 3"/>
          <p:cNvSpPr>
            <a:spLocks noGrp="1"/>
          </p:cNvSpPr>
          <p:nvPr>
            <p:ph type="sldNum" sz="quarter" idx="10"/>
          </p:nvPr>
        </p:nvSpPr>
        <p:spPr/>
        <p:txBody>
          <a:bodyPr/>
          <a:lstStyle/>
          <a:p>
            <a:fld id="{24EF2E30-D611-48C2-8FA5-D35D5DA6E9B7}" type="slidenum">
              <a:rPr lang="en-AU" smtClean="0"/>
              <a:t>9</a:t>
            </a:fld>
            <a:endParaRPr lang="en-AU"/>
          </a:p>
        </p:txBody>
      </p:sp>
    </p:spTree>
    <p:extLst>
      <p:ext uri="{BB962C8B-B14F-4D97-AF65-F5344CB8AC3E}">
        <p14:creationId xmlns:p14="http://schemas.microsoft.com/office/powerpoint/2010/main" val="2953795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0536-7696-48C6-96C2-D32976C30F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D9DF1C60-4E23-4892-95F7-1380AE17F8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4F0CF8B-4AC3-42AA-B398-C87AABEA1B19}"/>
              </a:ext>
            </a:extLst>
          </p:cNvPr>
          <p:cNvSpPr>
            <a:spLocks noGrp="1"/>
          </p:cNvSpPr>
          <p:nvPr>
            <p:ph type="dt" sz="half" idx="10"/>
          </p:nvPr>
        </p:nvSpPr>
        <p:spPr/>
        <p:txBody>
          <a:bodyPr/>
          <a:lstStyle/>
          <a:p>
            <a:fld id="{632488E5-2242-4943-BB48-548CAA09EC31}" type="datetimeFigureOut">
              <a:rPr lang="en-AU" smtClean="0"/>
              <a:t>21/03/2025</a:t>
            </a:fld>
            <a:endParaRPr lang="en-AU"/>
          </a:p>
        </p:txBody>
      </p:sp>
      <p:sp>
        <p:nvSpPr>
          <p:cNvPr id="5" name="Footer Placeholder 4">
            <a:extLst>
              <a:ext uri="{FF2B5EF4-FFF2-40B4-BE49-F238E27FC236}">
                <a16:creationId xmlns:a16="http://schemas.microsoft.com/office/drawing/2014/main" id="{F9AC81D7-C1F7-40E4-9460-D3E97FBD00E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0A570D6-7D4A-4C69-8159-69F99FE36A06}"/>
              </a:ext>
            </a:extLst>
          </p:cNvPr>
          <p:cNvSpPr>
            <a:spLocks noGrp="1"/>
          </p:cNvSpPr>
          <p:nvPr>
            <p:ph type="sldNum" sz="quarter" idx="12"/>
          </p:nvPr>
        </p:nvSpPr>
        <p:spPr/>
        <p:txBody>
          <a:bodyPr/>
          <a:lstStyle/>
          <a:p>
            <a:fld id="{51E332A2-4225-4B00-9BA3-5457AC25C267}" type="slidenum">
              <a:rPr lang="en-AU" smtClean="0"/>
              <a:t>‹#›</a:t>
            </a:fld>
            <a:endParaRPr lang="en-AU"/>
          </a:p>
        </p:txBody>
      </p:sp>
    </p:spTree>
    <p:extLst>
      <p:ext uri="{BB962C8B-B14F-4D97-AF65-F5344CB8AC3E}">
        <p14:creationId xmlns:p14="http://schemas.microsoft.com/office/powerpoint/2010/main" val="43791264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E2B00-F964-4D1E-8431-47F6A88AB4F5}"/>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E48121F-C758-402C-BB3F-ED96A86AAD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0981371-A29B-4390-A627-15A65DCB72D2}"/>
              </a:ext>
            </a:extLst>
          </p:cNvPr>
          <p:cNvSpPr>
            <a:spLocks noGrp="1"/>
          </p:cNvSpPr>
          <p:nvPr>
            <p:ph type="dt" sz="half" idx="10"/>
          </p:nvPr>
        </p:nvSpPr>
        <p:spPr/>
        <p:txBody>
          <a:bodyPr/>
          <a:lstStyle/>
          <a:p>
            <a:fld id="{632488E5-2242-4943-BB48-548CAA09EC31}" type="datetimeFigureOut">
              <a:rPr lang="en-AU" smtClean="0"/>
              <a:t>21/03/2025</a:t>
            </a:fld>
            <a:endParaRPr lang="en-AU"/>
          </a:p>
        </p:txBody>
      </p:sp>
      <p:sp>
        <p:nvSpPr>
          <p:cNvPr id="5" name="Footer Placeholder 4">
            <a:extLst>
              <a:ext uri="{FF2B5EF4-FFF2-40B4-BE49-F238E27FC236}">
                <a16:creationId xmlns:a16="http://schemas.microsoft.com/office/drawing/2014/main" id="{F8F4617F-BED7-4968-8133-9612AAAAFA5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3A97592-7AEF-4BFF-B553-908E948D800C}"/>
              </a:ext>
            </a:extLst>
          </p:cNvPr>
          <p:cNvSpPr>
            <a:spLocks noGrp="1"/>
          </p:cNvSpPr>
          <p:nvPr>
            <p:ph type="sldNum" sz="quarter" idx="12"/>
          </p:nvPr>
        </p:nvSpPr>
        <p:spPr/>
        <p:txBody>
          <a:bodyPr/>
          <a:lstStyle/>
          <a:p>
            <a:fld id="{51E332A2-4225-4B00-9BA3-5457AC25C267}" type="slidenum">
              <a:rPr lang="en-AU" smtClean="0"/>
              <a:t>‹#›</a:t>
            </a:fld>
            <a:endParaRPr lang="en-AU"/>
          </a:p>
        </p:txBody>
      </p:sp>
    </p:spTree>
    <p:extLst>
      <p:ext uri="{BB962C8B-B14F-4D97-AF65-F5344CB8AC3E}">
        <p14:creationId xmlns:p14="http://schemas.microsoft.com/office/powerpoint/2010/main" val="125204260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D4177B-3474-4670-84F8-EECC5A350CB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5B29941-AEF9-49D1-B399-0147A39265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9213748-E0BC-4702-9E8A-015802DCFDBB}"/>
              </a:ext>
            </a:extLst>
          </p:cNvPr>
          <p:cNvSpPr>
            <a:spLocks noGrp="1"/>
          </p:cNvSpPr>
          <p:nvPr>
            <p:ph type="dt" sz="half" idx="10"/>
          </p:nvPr>
        </p:nvSpPr>
        <p:spPr/>
        <p:txBody>
          <a:bodyPr/>
          <a:lstStyle/>
          <a:p>
            <a:fld id="{632488E5-2242-4943-BB48-548CAA09EC31}" type="datetimeFigureOut">
              <a:rPr lang="en-AU" smtClean="0"/>
              <a:t>21/03/2025</a:t>
            </a:fld>
            <a:endParaRPr lang="en-AU"/>
          </a:p>
        </p:txBody>
      </p:sp>
      <p:sp>
        <p:nvSpPr>
          <p:cNvPr id="5" name="Footer Placeholder 4">
            <a:extLst>
              <a:ext uri="{FF2B5EF4-FFF2-40B4-BE49-F238E27FC236}">
                <a16:creationId xmlns:a16="http://schemas.microsoft.com/office/drawing/2014/main" id="{84AC5F83-2C54-4F10-8922-E32EC086FAD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C39FF1D-B681-4C53-8EDD-6B6BEEE06296}"/>
              </a:ext>
            </a:extLst>
          </p:cNvPr>
          <p:cNvSpPr>
            <a:spLocks noGrp="1"/>
          </p:cNvSpPr>
          <p:nvPr>
            <p:ph type="sldNum" sz="quarter" idx="12"/>
          </p:nvPr>
        </p:nvSpPr>
        <p:spPr/>
        <p:txBody>
          <a:bodyPr/>
          <a:lstStyle/>
          <a:p>
            <a:fld id="{51E332A2-4225-4B00-9BA3-5457AC25C267}" type="slidenum">
              <a:rPr lang="en-AU" smtClean="0"/>
              <a:t>‹#›</a:t>
            </a:fld>
            <a:endParaRPr lang="en-AU"/>
          </a:p>
        </p:txBody>
      </p:sp>
    </p:spTree>
    <p:extLst>
      <p:ext uri="{BB962C8B-B14F-4D97-AF65-F5344CB8AC3E}">
        <p14:creationId xmlns:p14="http://schemas.microsoft.com/office/powerpoint/2010/main" val="24861847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3C3F0-653B-4358-8E9F-9B520FEE7AD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5EBC90A-1F63-4B97-90FD-D95020FF55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8C49C6B-7A38-4DCB-90B4-9048081A5B16}"/>
              </a:ext>
            </a:extLst>
          </p:cNvPr>
          <p:cNvSpPr>
            <a:spLocks noGrp="1"/>
          </p:cNvSpPr>
          <p:nvPr>
            <p:ph type="dt" sz="half" idx="10"/>
          </p:nvPr>
        </p:nvSpPr>
        <p:spPr/>
        <p:txBody>
          <a:bodyPr/>
          <a:lstStyle/>
          <a:p>
            <a:fld id="{632488E5-2242-4943-BB48-548CAA09EC31}" type="datetimeFigureOut">
              <a:rPr lang="en-AU" smtClean="0"/>
              <a:t>21/03/2025</a:t>
            </a:fld>
            <a:endParaRPr lang="en-AU"/>
          </a:p>
        </p:txBody>
      </p:sp>
      <p:sp>
        <p:nvSpPr>
          <p:cNvPr id="5" name="Footer Placeholder 4">
            <a:extLst>
              <a:ext uri="{FF2B5EF4-FFF2-40B4-BE49-F238E27FC236}">
                <a16:creationId xmlns:a16="http://schemas.microsoft.com/office/drawing/2014/main" id="{A3A5AE8B-3B35-4F86-A6AE-8C46540DF14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7C16511-3D05-4E50-ABA6-F613A6380042}"/>
              </a:ext>
            </a:extLst>
          </p:cNvPr>
          <p:cNvSpPr>
            <a:spLocks noGrp="1"/>
          </p:cNvSpPr>
          <p:nvPr>
            <p:ph type="sldNum" sz="quarter" idx="12"/>
          </p:nvPr>
        </p:nvSpPr>
        <p:spPr/>
        <p:txBody>
          <a:bodyPr/>
          <a:lstStyle/>
          <a:p>
            <a:fld id="{51E332A2-4225-4B00-9BA3-5457AC25C267}" type="slidenum">
              <a:rPr lang="en-AU" smtClean="0"/>
              <a:t>‹#›</a:t>
            </a:fld>
            <a:endParaRPr lang="en-AU"/>
          </a:p>
        </p:txBody>
      </p:sp>
    </p:spTree>
    <p:extLst>
      <p:ext uri="{BB962C8B-B14F-4D97-AF65-F5344CB8AC3E}">
        <p14:creationId xmlns:p14="http://schemas.microsoft.com/office/powerpoint/2010/main" val="291934287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02D15-0EAB-43E4-8E6E-27C9BA8688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14F9AA3-5F31-4C17-8F5B-A678AB90E9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CE7671-A8AA-4951-99E4-45A563AF2994}"/>
              </a:ext>
            </a:extLst>
          </p:cNvPr>
          <p:cNvSpPr>
            <a:spLocks noGrp="1"/>
          </p:cNvSpPr>
          <p:nvPr>
            <p:ph type="dt" sz="half" idx="10"/>
          </p:nvPr>
        </p:nvSpPr>
        <p:spPr/>
        <p:txBody>
          <a:bodyPr/>
          <a:lstStyle/>
          <a:p>
            <a:fld id="{632488E5-2242-4943-BB48-548CAA09EC31}" type="datetimeFigureOut">
              <a:rPr lang="en-AU" smtClean="0"/>
              <a:t>21/03/2025</a:t>
            </a:fld>
            <a:endParaRPr lang="en-AU"/>
          </a:p>
        </p:txBody>
      </p:sp>
      <p:sp>
        <p:nvSpPr>
          <p:cNvPr id="5" name="Footer Placeholder 4">
            <a:extLst>
              <a:ext uri="{FF2B5EF4-FFF2-40B4-BE49-F238E27FC236}">
                <a16:creationId xmlns:a16="http://schemas.microsoft.com/office/drawing/2014/main" id="{EEDEB27C-CFA7-4940-84B7-65772DD9B3F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E65F781-9525-4000-9A1B-832DEA8F688E}"/>
              </a:ext>
            </a:extLst>
          </p:cNvPr>
          <p:cNvSpPr>
            <a:spLocks noGrp="1"/>
          </p:cNvSpPr>
          <p:nvPr>
            <p:ph type="sldNum" sz="quarter" idx="12"/>
          </p:nvPr>
        </p:nvSpPr>
        <p:spPr/>
        <p:txBody>
          <a:bodyPr/>
          <a:lstStyle/>
          <a:p>
            <a:fld id="{51E332A2-4225-4B00-9BA3-5457AC25C267}" type="slidenum">
              <a:rPr lang="en-AU" smtClean="0"/>
              <a:t>‹#›</a:t>
            </a:fld>
            <a:endParaRPr lang="en-AU"/>
          </a:p>
        </p:txBody>
      </p:sp>
    </p:spTree>
    <p:extLst>
      <p:ext uri="{BB962C8B-B14F-4D97-AF65-F5344CB8AC3E}">
        <p14:creationId xmlns:p14="http://schemas.microsoft.com/office/powerpoint/2010/main" val="296054551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98CDC-9329-42A9-9996-013A5BD81FE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F7008E9-D908-4A0D-8F0E-B58D8F09D2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2766772-F14D-443C-AD31-D48D5137B9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7157105-3EB5-4D06-82B0-5A568921D324}"/>
              </a:ext>
            </a:extLst>
          </p:cNvPr>
          <p:cNvSpPr>
            <a:spLocks noGrp="1"/>
          </p:cNvSpPr>
          <p:nvPr>
            <p:ph type="dt" sz="half" idx="10"/>
          </p:nvPr>
        </p:nvSpPr>
        <p:spPr/>
        <p:txBody>
          <a:bodyPr/>
          <a:lstStyle/>
          <a:p>
            <a:fld id="{632488E5-2242-4943-BB48-548CAA09EC31}" type="datetimeFigureOut">
              <a:rPr lang="en-AU" smtClean="0"/>
              <a:t>21/03/2025</a:t>
            </a:fld>
            <a:endParaRPr lang="en-AU"/>
          </a:p>
        </p:txBody>
      </p:sp>
      <p:sp>
        <p:nvSpPr>
          <p:cNvPr id="6" name="Footer Placeholder 5">
            <a:extLst>
              <a:ext uri="{FF2B5EF4-FFF2-40B4-BE49-F238E27FC236}">
                <a16:creationId xmlns:a16="http://schemas.microsoft.com/office/drawing/2014/main" id="{E21095EB-C187-4A2D-BC46-6A349F06680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B3A1CAB-3DC5-4C1F-B21F-5DA17DF181A9}"/>
              </a:ext>
            </a:extLst>
          </p:cNvPr>
          <p:cNvSpPr>
            <a:spLocks noGrp="1"/>
          </p:cNvSpPr>
          <p:nvPr>
            <p:ph type="sldNum" sz="quarter" idx="12"/>
          </p:nvPr>
        </p:nvSpPr>
        <p:spPr/>
        <p:txBody>
          <a:bodyPr/>
          <a:lstStyle/>
          <a:p>
            <a:fld id="{51E332A2-4225-4B00-9BA3-5457AC25C267}" type="slidenum">
              <a:rPr lang="en-AU" smtClean="0"/>
              <a:t>‹#›</a:t>
            </a:fld>
            <a:endParaRPr lang="en-AU"/>
          </a:p>
        </p:txBody>
      </p:sp>
    </p:spTree>
    <p:extLst>
      <p:ext uri="{BB962C8B-B14F-4D97-AF65-F5344CB8AC3E}">
        <p14:creationId xmlns:p14="http://schemas.microsoft.com/office/powerpoint/2010/main" val="4972216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27206-B8A0-4832-B6A1-0ED401E5B4D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2F538F6-491E-4E82-803F-EF4BFDC5A8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4D3DD9-61CF-485F-8115-DEE198E1DA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18871C9-1C0B-4FD3-B603-110901534A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0407D-D5D9-421D-B2BA-B4ED0F1512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8CAD0171-D3D8-471A-9EB5-4C57363A5199}"/>
              </a:ext>
            </a:extLst>
          </p:cNvPr>
          <p:cNvSpPr>
            <a:spLocks noGrp="1"/>
          </p:cNvSpPr>
          <p:nvPr>
            <p:ph type="dt" sz="half" idx="10"/>
          </p:nvPr>
        </p:nvSpPr>
        <p:spPr/>
        <p:txBody>
          <a:bodyPr/>
          <a:lstStyle/>
          <a:p>
            <a:fld id="{632488E5-2242-4943-BB48-548CAA09EC31}" type="datetimeFigureOut">
              <a:rPr lang="en-AU" smtClean="0"/>
              <a:t>21/03/2025</a:t>
            </a:fld>
            <a:endParaRPr lang="en-AU"/>
          </a:p>
        </p:txBody>
      </p:sp>
      <p:sp>
        <p:nvSpPr>
          <p:cNvPr id="8" name="Footer Placeholder 7">
            <a:extLst>
              <a:ext uri="{FF2B5EF4-FFF2-40B4-BE49-F238E27FC236}">
                <a16:creationId xmlns:a16="http://schemas.microsoft.com/office/drawing/2014/main" id="{446E17D0-BEEB-472C-AA91-32E6A14CEF8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B3DBDCD4-4FA7-4FD7-9031-74C188C432A1}"/>
              </a:ext>
            </a:extLst>
          </p:cNvPr>
          <p:cNvSpPr>
            <a:spLocks noGrp="1"/>
          </p:cNvSpPr>
          <p:nvPr>
            <p:ph type="sldNum" sz="quarter" idx="12"/>
          </p:nvPr>
        </p:nvSpPr>
        <p:spPr/>
        <p:txBody>
          <a:bodyPr/>
          <a:lstStyle/>
          <a:p>
            <a:fld id="{51E332A2-4225-4B00-9BA3-5457AC25C267}" type="slidenum">
              <a:rPr lang="en-AU" smtClean="0"/>
              <a:t>‹#›</a:t>
            </a:fld>
            <a:endParaRPr lang="en-AU"/>
          </a:p>
        </p:txBody>
      </p:sp>
    </p:spTree>
    <p:extLst>
      <p:ext uri="{BB962C8B-B14F-4D97-AF65-F5344CB8AC3E}">
        <p14:creationId xmlns:p14="http://schemas.microsoft.com/office/powerpoint/2010/main" val="115115458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6B16C-47DE-485B-A667-8817BD27CCE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02E7F7D-84A2-4E57-B0AC-4C4825B44E03}"/>
              </a:ext>
            </a:extLst>
          </p:cNvPr>
          <p:cNvSpPr>
            <a:spLocks noGrp="1"/>
          </p:cNvSpPr>
          <p:nvPr>
            <p:ph type="dt" sz="half" idx="10"/>
          </p:nvPr>
        </p:nvSpPr>
        <p:spPr/>
        <p:txBody>
          <a:bodyPr/>
          <a:lstStyle/>
          <a:p>
            <a:fld id="{632488E5-2242-4943-BB48-548CAA09EC31}" type="datetimeFigureOut">
              <a:rPr lang="en-AU" smtClean="0"/>
              <a:t>21/03/2025</a:t>
            </a:fld>
            <a:endParaRPr lang="en-AU"/>
          </a:p>
        </p:txBody>
      </p:sp>
      <p:sp>
        <p:nvSpPr>
          <p:cNvPr id="4" name="Footer Placeholder 3">
            <a:extLst>
              <a:ext uri="{FF2B5EF4-FFF2-40B4-BE49-F238E27FC236}">
                <a16:creationId xmlns:a16="http://schemas.microsoft.com/office/drawing/2014/main" id="{059D1363-9433-482F-89F4-7CC75D3C05A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C7F41B1-7C02-40CE-A754-9F1D67A047E4}"/>
              </a:ext>
            </a:extLst>
          </p:cNvPr>
          <p:cNvSpPr>
            <a:spLocks noGrp="1"/>
          </p:cNvSpPr>
          <p:nvPr>
            <p:ph type="sldNum" sz="quarter" idx="12"/>
          </p:nvPr>
        </p:nvSpPr>
        <p:spPr/>
        <p:txBody>
          <a:bodyPr/>
          <a:lstStyle/>
          <a:p>
            <a:fld id="{51E332A2-4225-4B00-9BA3-5457AC25C267}" type="slidenum">
              <a:rPr lang="en-AU" smtClean="0"/>
              <a:t>‹#›</a:t>
            </a:fld>
            <a:endParaRPr lang="en-AU"/>
          </a:p>
        </p:txBody>
      </p:sp>
    </p:spTree>
    <p:extLst>
      <p:ext uri="{BB962C8B-B14F-4D97-AF65-F5344CB8AC3E}">
        <p14:creationId xmlns:p14="http://schemas.microsoft.com/office/powerpoint/2010/main" val="173826362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1E7B45-892C-4DF4-9168-CA132E6C231D}"/>
              </a:ext>
            </a:extLst>
          </p:cNvPr>
          <p:cNvSpPr>
            <a:spLocks noGrp="1"/>
          </p:cNvSpPr>
          <p:nvPr>
            <p:ph type="dt" sz="half" idx="10"/>
          </p:nvPr>
        </p:nvSpPr>
        <p:spPr/>
        <p:txBody>
          <a:bodyPr/>
          <a:lstStyle/>
          <a:p>
            <a:fld id="{632488E5-2242-4943-BB48-548CAA09EC31}" type="datetimeFigureOut">
              <a:rPr lang="en-AU" smtClean="0"/>
              <a:t>21/03/2025</a:t>
            </a:fld>
            <a:endParaRPr lang="en-AU"/>
          </a:p>
        </p:txBody>
      </p:sp>
      <p:sp>
        <p:nvSpPr>
          <p:cNvPr id="3" name="Footer Placeholder 2">
            <a:extLst>
              <a:ext uri="{FF2B5EF4-FFF2-40B4-BE49-F238E27FC236}">
                <a16:creationId xmlns:a16="http://schemas.microsoft.com/office/drawing/2014/main" id="{B2807C48-B74F-4D2F-9352-5CE96376D8E2}"/>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99B50FE-FD8C-4CC9-AAFB-05725516491A}"/>
              </a:ext>
            </a:extLst>
          </p:cNvPr>
          <p:cNvSpPr>
            <a:spLocks noGrp="1"/>
          </p:cNvSpPr>
          <p:nvPr>
            <p:ph type="sldNum" sz="quarter" idx="12"/>
          </p:nvPr>
        </p:nvSpPr>
        <p:spPr/>
        <p:txBody>
          <a:bodyPr/>
          <a:lstStyle/>
          <a:p>
            <a:fld id="{51E332A2-4225-4B00-9BA3-5457AC25C267}" type="slidenum">
              <a:rPr lang="en-AU" smtClean="0"/>
              <a:t>‹#›</a:t>
            </a:fld>
            <a:endParaRPr lang="en-AU"/>
          </a:p>
        </p:txBody>
      </p:sp>
    </p:spTree>
    <p:extLst>
      <p:ext uri="{BB962C8B-B14F-4D97-AF65-F5344CB8AC3E}">
        <p14:creationId xmlns:p14="http://schemas.microsoft.com/office/powerpoint/2010/main" val="110445341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BA285-8721-471E-90FF-133F8E1229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7688B1B-8535-4085-84EF-F37969F94C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B033DD9-78DB-47C7-8321-81A3059455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042E8-A92B-4B53-AE4B-ADA86E982FBA}"/>
              </a:ext>
            </a:extLst>
          </p:cNvPr>
          <p:cNvSpPr>
            <a:spLocks noGrp="1"/>
          </p:cNvSpPr>
          <p:nvPr>
            <p:ph type="dt" sz="half" idx="10"/>
          </p:nvPr>
        </p:nvSpPr>
        <p:spPr/>
        <p:txBody>
          <a:bodyPr/>
          <a:lstStyle/>
          <a:p>
            <a:fld id="{632488E5-2242-4943-BB48-548CAA09EC31}" type="datetimeFigureOut">
              <a:rPr lang="en-AU" smtClean="0"/>
              <a:t>21/03/2025</a:t>
            </a:fld>
            <a:endParaRPr lang="en-AU"/>
          </a:p>
        </p:txBody>
      </p:sp>
      <p:sp>
        <p:nvSpPr>
          <p:cNvPr id="6" name="Footer Placeholder 5">
            <a:extLst>
              <a:ext uri="{FF2B5EF4-FFF2-40B4-BE49-F238E27FC236}">
                <a16:creationId xmlns:a16="http://schemas.microsoft.com/office/drawing/2014/main" id="{15E1DC8D-88F1-4DC9-A032-438B2444328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285CFE-CA81-4F70-8BD8-ED6E430C9574}"/>
              </a:ext>
            </a:extLst>
          </p:cNvPr>
          <p:cNvSpPr>
            <a:spLocks noGrp="1"/>
          </p:cNvSpPr>
          <p:nvPr>
            <p:ph type="sldNum" sz="quarter" idx="12"/>
          </p:nvPr>
        </p:nvSpPr>
        <p:spPr/>
        <p:txBody>
          <a:bodyPr/>
          <a:lstStyle/>
          <a:p>
            <a:fld id="{51E332A2-4225-4B00-9BA3-5457AC25C267}" type="slidenum">
              <a:rPr lang="en-AU" smtClean="0"/>
              <a:t>‹#›</a:t>
            </a:fld>
            <a:endParaRPr lang="en-AU"/>
          </a:p>
        </p:txBody>
      </p:sp>
    </p:spTree>
    <p:extLst>
      <p:ext uri="{BB962C8B-B14F-4D97-AF65-F5344CB8AC3E}">
        <p14:creationId xmlns:p14="http://schemas.microsoft.com/office/powerpoint/2010/main" val="293502552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5E2D8-849C-4C7C-859D-B1EF974EFF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B60A66B-F203-4C4B-A1AE-0E2187C324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6CE210A0-7B56-41BA-A4E1-B35108055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CFD5B8-06EA-4366-BC72-3BAA805A27D3}"/>
              </a:ext>
            </a:extLst>
          </p:cNvPr>
          <p:cNvSpPr>
            <a:spLocks noGrp="1"/>
          </p:cNvSpPr>
          <p:nvPr>
            <p:ph type="dt" sz="half" idx="10"/>
          </p:nvPr>
        </p:nvSpPr>
        <p:spPr/>
        <p:txBody>
          <a:bodyPr/>
          <a:lstStyle/>
          <a:p>
            <a:fld id="{632488E5-2242-4943-BB48-548CAA09EC31}" type="datetimeFigureOut">
              <a:rPr lang="en-AU" smtClean="0"/>
              <a:t>21/03/2025</a:t>
            </a:fld>
            <a:endParaRPr lang="en-AU"/>
          </a:p>
        </p:txBody>
      </p:sp>
      <p:sp>
        <p:nvSpPr>
          <p:cNvPr id="6" name="Footer Placeholder 5">
            <a:extLst>
              <a:ext uri="{FF2B5EF4-FFF2-40B4-BE49-F238E27FC236}">
                <a16:creationId xmlns:a16="http://schemas.microsoft.com/office/drawing/2014/main" id="{A2D7C28E-6378-4FB4-90EC-1916C716D71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7264F39-80CD-494F-9D4F-D4E469895A8C}"/>
              </a:ext>
            </a:extLst>
          </p:cNvPr>
          <p:cNvSpPr>
            <a:spLocks noGrp="1"/>
          </p:cNvSpPr>
          <p:nvPr>
            <p:ph type="sldNum" sz="quarter" idx="12"/>
          </p:nvPr>
        </p:nvSpPr>
        <p:spPr/>
        <p:txBody>
          <a:bodyPr/>
          <a:lstStyle/>
          <a:p>
            <a:fld id="{51E332A2-4225-4B00-9BA3-5457AC25C267}" type="slidenum">
              <a:rPr lang="en-AU" smtClean="0"/>
              <a:t>‹#›</a:t>
            </a:fld>
            <a:endParaRPr lang="en-AU"/>
          </a:p>
        </p:txBody>
      </p:sp>
    </p:spTree>
    <p:extLst>
      <p:ext uri="{BB962C8B-B14F-4D97-AF65-F5344CB8AC3E}">
        <p14:creationId xmlns:p14="http://schemas.microsoft.com/office/powerpoint/2010/main" val="249363838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8FD2A5-B53E-4171-A6FE-91FDFF351E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F10C7B8-69AE-4F5D-B8A1-D250A837FC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151D5D0-A03F-4988-B499-68FF30138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2488E5-2242-4943-BB48-548CAA09EC31}" type="datetimeFigureOut">
              <a:rPr lang="en-AU" smtClean="0"/>
              <a:t>21/03/2025</a:t>
            </a:fld>
            <a:endParaRPr lang="en-AU"/>
          </a:p>
        </p:txBody>
      </p:sp>
      <p:sp>
        <p:nvSpPr>
          <p:cNvPr id="5" name="Footer Placeholder 4">
            <a:extLst>
              <a:ext uri="{FF2B5EF4-FFF2-40B4-BE49-F238E27FC236}">
                <a16:creationId xmlns:a16="http://schemas.microsoft.com/office/drawing/2014/main" id="{6C3FD5D5-8F8A-439C-B3A2-F7D371A01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5AB45FE-C871-47A7-A83C-AE030CF12D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E332A2-4225-4B00-9BA3-5457AC25C267}" type="slidenum">
              <a:rPr lang="en-AU" smtClean="0"/>
              <a:t>‹#›</a:t>
            </a:fld>
            <a:endParaRPr lang="en-AU"/>
          </a:p>
        </p:txBody>
      </p:sp>
    </p:spTree>
    <p:extLst>
      <p:ext uri="{BB962C8B-B14F-4D97-AF65-F5344CB8AC3E}">
        <p14:creationId xmlns:p14="http://schemas.microsoft.com/office/powerpoint/2010/main" val="919621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6.xml"/><Relationship Id="rId7" Type="http://schemas.openxmlformats.org/officeDocument/2006/relationships/diagramQuickStyle" Target="../diagrams/quickStyle2.xml"/><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4.JPG"/><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mailto:sunshineIAP@salvationarmy.org.a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9.jpeg"/><Relationship Id="rId7" Type="http://schemas.openxmlformats.org/officeDocument/2006/relationships/diagramColors" Target="../diagrams/colors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notesSlide" Target="../notesSlides/notesSlide28.xml"/><Relationship Id="rId7" Type="http://schemas.openxmlformats.org/officeDocument/2006/relationships/diagramLayout" Target="../diagrams/layout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Data" Target="../diagrams/data4.xml"/><Relationship Id="rId11" Type="http://schemas.openxmlformats.org/officeDocument/2006/relationships/image" Target="../media/image36.jpeg"/><Relationship Id="rId5" Type="http://schemas.openxmlformats.org/officeDocument/2006/relationships/image" Target="../media/image35.JPG"/><Relationship Id="rId10" Type="http://schemas.microsoft.com/office/2007/relationships/diagramDrawing" Target="../diagrams/drawing4.xml"/><Relationship Id="rId4" Type="http://schemas.openxmlformats.org/officeDocument/2006/relationships/image" Target="../media/image34.JPG"/><Relationship Id="rId9" Type="http://schemas.openxmlformats.org/officeDocument/2006/relationships/diagramColors" Target="../diagrams/colors4.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nwhn.net.au/resources/data-and-ship-data-tools/" TargetMode="External"/><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40.pn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www.mcm.org.au/homelessness/frontyard/our-services/family-support/family-reconciliation-mediation-program" TargetMode="External"/><Relationship Id="rId3" Type="http://schemas.openxmlformats.org/officeDocument/2006/relationships/hyperlink" Target="https://fac.dffh.vic.gov.au/sites/default/files/2019-11/PRAP%20Guidelines%20revised%202019.pdf" TargetMode="External"/><Relationship Id="rId7" Type="http://schemas.openxmlformats.org/officeDocument/2006/relationships/hyperlink" Target="https://www.mcm.org.au/homelessness/support-services/ongoing/creating-connections-ceep"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merri.org.au/site/regional-childrens-resource-program/" TargetMode="External"/><Relationship Id="rId5" Type="http://schemas.openxmlformats.org/officeDocument/2006/relationships/hyperlink" Target="https://genwest.org.au/what-we-do/family-violence-information-for-professionals/brokerage-services/" TargetMode="External"/><Relationship Id="rId10" Type="http://schemas.openxmlformats.org/officeDocument/2006/relationships/image" Target="../media/image44.jpeg"/><Relationship Id="rId4" Type="http://schemas.openxmlformats.org/officeDocument/2006/relationships/hyperlink" Target="https://providers.dhhs.vic.gov.au/program-requirements-delivery-family-violence-flexible-support-packages" TargetMode="External"/><Relationship Id="rId9" Type="http://schemas.openxmlformats.org/officeDocument/2006/relationships/hyperlink" Target="https://vincentcare.org.au/our-services/private-rental-brokerage-progra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www.wifvc.org.au/"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www.ahl.gov.au/" TargetMode="External"/><Relationship Id="rId5" Type="http://schemas.openxmlformats.org/officeDocument/2006/relationships/hyperlink" Target="http://www.vacsal.org.au/programs/bert-williams-center.aspx" TargetMode="External"/><Relationship Id="rId4" Type="http://schemas.openxmlformats.org/officeDocument/2006/relationships/hyperlink" Target="http://www.emhaws.org.au/"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www.dss.gov.au/housing-support-programs-services-homelessness/national-agreement-on-social-housing-and-homelessness"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fac.dhhs.vic.gov.au/"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nwhn.net.au/resources/statewide-resources-for-homelessness-workers/" TargetMode="External"/><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hyperlink" Target="http://nwhn.net.au/resources/northern-and-western-homelessness-guideline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s://www.vic.gov.au/maram-practice-guides-and-resources"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54.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s://chp.org.au/enewsletters/"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hyperlink" Target="https://chp.kineoportal.com.au/"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housing.vic.gov.au/victorian-housing-register"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www.housing.vic.gov.au/"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hyperlink" Target="https://view.officeapps.live.com/op/view.aspx?src=https%3A%2F%2Fwww.housing.vic.gov.au%2Fsites%2Fdefault%2Ffiles%2Fdocuments%2F202108%2FVictorian%2520Housing%2520Register%2520and%2520transfer%2520list%2520by%2520local%2520area%2520%25E2%2580%2593%2520June%25202021.xlsx&amp;wdOrigin=BROWSELINK" TargetMode="External"/><Relationship Id="rId4" Type="http://schemas.openxmlformats.org/officeDocument/2006/relationships/hyperlink" Target="https://www.housing.vic.gov.au/appeal-decision"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mailto:affordable@homes.vic.gov.au"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s://www.homes.vic.gov.au/homes-victoria-affordable"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housing.vic.gov.au/rentassist-bond-loan" TargetMode="External"/><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openxmlformats.org/officeDocument/2006/relationships/hyperlink" Target="https://www.facebook.com/GayShareAustralia/" TargetMode="External"/><Relationship Id="rId3" Type="http://schemas.openxmlformats.org/officeDocument/2006/relationships/hyperlink" Target="https://www.facebook.com/pg/Fairy-Floss-Real-Estate-1860893937517975/posts/" TargetMode="External"/><Relationship Id="rId7" Type="http://schemas.openxmlformats.org/officeDocument/2006/relationships/hyperlink" Target="https://www.dss.gov.au/our-responsibilities/housing-support/programmes-services/national-rental-affordability-scheme"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s://www.flatmatefinders.com.au/" TargetMode="External"/><Relationship Id="rId5" Type="http://schemas.openxmlformats.org/officeDocument/2006/relationships/hyperlink" Target="https://www.domain.com.au/" TargetMode="External"/><Relationship Id="rId10" Type="http://schemas.openxmlformats.org/officeDocument/2006/relationships/hyperlink" Target="mailto:affordable@homes.vic.gov.au" TargetMode="External"/><Relationship Id="rId4" Type="http://schemas.openxmlformats.org/officeDocument/2006/relationships/hyperlink" Target="https://flatmates.com.au/" TargetMode="External"/><Relationship Id="rId9" Type="http://schemas.openxmlformats.org/officeDocument/2006/relationships/hyperlink" Target="https://www.tenantsvic.org.au/articles/files/resources/Property_Inspection_Checklist_052010.pdf"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www.studymelbourne.vic.gov.au/event/housing-and-accommodation-legal-service-tuesdays" TargetMode="External"/><Relationship Id="rId3" Type="http://schemas.openxmlformats.org/officeDocument/2006/relationships/hyperlink" Target="https://www.tenantsvic.org.au/articles/files/resources/Property_Inspection_Checklist_052010.pdf" TargetMode="External"/><Relationship Id="rId7" Type="http://schemas.openxmlformats.org/officeDocument/2006/relationships/hyperlink" Target="https://fac.dhhs.vic.gov.au/sites/default/files/2019-11/PRAP%20Guidelines%20revised%202019.pdf"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s://www.tenantsvic.org.au/contact/taap/" TargetMode="External"/><Relationship Id="rId5" Type="http://schemas.openxmlformats.org/officeDocument/2006/relationships/hyperlink" Target="https://www.consumer.vic.gov.au/" TargetMode="External"/><Relationship Id="rId4" Type="http://schemas.openxmlformats.org/officeDocument/2006/relationships/hyperlink" Target="https://justiceconnect.org.au/our-services/homeless-law/" TargetMode="External"/><Relationship Id="rId9" Type="http://schemas.openxmlformats.org/officeDocument/2006/relationships/hyperlink" Target="https://www.housing.vic.gov.au/tenancy-plus-support-program"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services.dffh.vic.gov.au/no-interest-loan-scheme" TargetMode="External"/><Relationship Id="rId3" Type="http://schemas.openxmlformats.org/officeDocument/2006/relationships/image" Target="../media/image57.JPG"/><Relationship Id="rId7" Type="http://schemas.openxmlformats.org/officeDocument/2006/relationships/hyperlink" Target="http://nwhn.net.au/about-us/western-homelessness-network/info-sheets/"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nwhn.net.au/network-projects-and-advocacy/making-links/" TargetMode="External"/><Relationship Id="rId5" Type="http://schemas.openxmlformats.org/officeDocument/2006/relationships/hyperlink" Target="https://askizzy.org.au/" TargetMode="External"/><Relationship Id="rId4" Type="http://schemas.openxmlformats.org/officeDocument/2006/relationships/hyperlink" Target="http://nwhn.net.au/media/yevnki0q/western-region-emergency-relief-services-covid-19-update-19-october-2021.pdf" TargetMode="External"/><Relationship Id="rId9" Type="http://schemas.openxmlformats.org/officeDocument/2006/relationships/hyperlink" Target="https://ndis.bsl.org.au/service-areas/western-melbourne/"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7.xml"/><Relationship Id="rId1" Type="http://schemas.openxmlformats.org/officeDocument/2006/relationships/slideLayout" Target="../slideLayouts/slideLayout9.xml"/><Relationship Id="rId5" Type="http://schemas.openxmlformats.org/officeDocument/2006/relationships/image" Target="../media/image60.jpg"/><Relationship Id="rId4" Type="http://schemas.openxmlformats.org/officeDocument/2006/relationships/image" Target="../media/image59.jpg"/></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emf"/><Relationship Id="rId4" Type="http://schemas.openxmlformats.org/officeDocument/2006/relationships/image" Target="../media/image63.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66.png"/><Relationship Id="rId4" Type="http://schemas.openxmlformats.org/officeDocument/2006/relationships/hyperlink" Target="https://www.vhn.org.au/housesatparliament"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hyperlink" Target="https://everybodyshome.com.au/" TargetMode="External"/><Relationship Id="rId4" Type="http://schemas.openxmlformats.org/officeDocument/2006/relationships/image" Target="../media/image69.png"/></Relationships>
</file>

<file path=ppt/slides/_rels/slide74.xml.rels><?xml version="1.0" encoding="UTF-8" standalone="yes"?>
<Relationships xmlns="http://schemas.openxmlformats.org/package/2006/relationships"><Relationship Id="rId3" Type="http://schemas.openxmlformats.org/officeDocument/2006/relationships/hyperlink" Target="mailto:sarah@wombat.org.au" TargetMode="External"/><Relationship Id="rId7"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hyperlink" Target="http://nwhn.net.au/resources/" TargetMode="External"/><Relationship Id="rId5" Type="http://schemas.openxmlformats.org/officeDocument/2006/relationships/hyperlink" Target="https://confirmsubscription.com/h/r/E62786127916CAEA" TargetMode="External"/><Relationship Id="rId4" Type="http://schemas.openxmlformats.org/officeDocument/2006/relationships/hyperlink" Target="http://www.nwhn.net.au/" TargetMode="Externa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useBgFill="1">
        <p:nvSpPr>
          <p:cNvPr id="71"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25114A-190B-4D90-95D2-F7D632A34B65}"/>
              </a:ext>
            </a:extLst>
          </p:cNvPr>
          <p:cNvSpPr>
            <a:spLocks noGrp="1"/>
          </p:cNvSpPr>
          <p:nvPr>
            <p:ph type="title"/>
          </p:nvPr>
        </p:nvSpPr>
        <p:spPr>
          <a:xfrm>
            <a:off x="7982331" y="265027"/>
            <a:ext cx="2239843" cy="670788"/>
          </a:xfrm>
        </p:spPr>
        <p:txBody>
          <a:bodyPr anchor="b">
            <a:normAutofit/>
          </a:bodyPr>
          <a:lstStyle/>
          <a:p>
            <a:r>
              <a:rPr lang="en-AU" sz="4000" b="1" dirty="0">
                <a:solidFill>
                  <a:srgbClr val="FFFF00"/>
                </a:solidFill>
              </a:rPr>
              <a:t>Welcome</a:t>
            </a:r>
          </a:p>
        </p:txBody>
      </p:sp>
      <p:pic>
        <p:nvPicPr>
          <p:cNvPr id="1026" name="Picture 2" descr="Welcome to Country and Acknowledgement of Country">
            <a:extLst>
              <a:ext uri="{FF2B5EF4-FFF2-40B4-BE49-F238E27FC236}">
                <a16:creationId xmlns:a16="http://schemas.microsoft.com/office/drawing/2014/main" id="{478E3E67-C252-4C7C-8EB4-BB95106941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59" r="20374" b="1"/>
          <a:stretch/>
        </p:blipFill>
        <p:spPr bwMode="auto">
          <a:xfrm>
            <a:off x="391903" y="573678"/>
            <a:ext cx="5103206" cy="5710645"/>
          </a:xfrm>
          <a:prstGeom prst="rect">
            <a:avLst/>
          </a:prstGeom>
          <a:noFill/>
          <a:extLst>
            <a:ext uri="{909E8E84-426E-40DD-AFC4-6F175D3DCCD1}">
              <a14:hiddenFill xmlns:a14="http://schemas.microsoft.com/office/drawing/2010/main">
                <a:solidFill>
                  <a:srgbClr val="FFFFFF"/>
                </a:solidFill>
              </a14:hiddenFill>
            </a:ext>
          </a:extLst>
        </p:spPr>
      </p:pic>
      <p:sp>
        <p:nvSpPr>
          <p:cNvPr id="73" name="!!Line">
            <a:extLst>
              <a:ext uri="{FF2B5EF4-FFF2-40B4-BE49-F238E27FC236}">
                <a16:creationId xmlns:a16="http://schemas.microsoft.com/office/drawing/2014/main" id="{0AF80B57-54E2-4D01-8731-3F38B0C5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92" y="1417320"/>
            <a:ext cx="9144"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7EA9AF9-4024-48B8-99E3-EB0B37F8B7EF}"/>
              </a:ext>
            </a:extLst>
          </p:cNvPr>
          <p:cNvSpPr>
            <a:spLocks noGrp="1"/>
          </p:cNvSpPr>
          <p:nvPr>
            <p:ph idx="1"/>
          </p:nvPr>
        </p:nvSpPr>
        <p:spPr>
          <a:xfrm>
            <a:off x="6688182" y="935815"/>
            <a:ext cx="5207889" cy="5710645"/>
          </a:xfrm>
        </p:spPr>
        <p:txBody>
          <a:bodyPr anchor="t">
            <a:normAutofit lnSpcReduction="10000"/>
          </a:bodyPr>
          <a:lstStyle/>
          <a:p>
            <a:pPr marL="0" indent="0">
              <a:buNone/>
            </a:pPr>
            <a:endParaRPr lang="en-AU" sz="2000" dirty="0"/>
          </a:p>
          <a:p>
            <a:pPr marL="0" indent="0">
              <a:buNone/>
            </a:pPr>
            <a:r>
              <a:rPr lang="en-AU" b="1" dirty="0">
                <a:solidFill>
                  <a:srgbClr val="FF0000"/>
                </a:solidFill>
              </a:rPr>
              <a:t>Acknowledgement of Country </a:t>
            </a:r>
            <a:endParaRPr lang="en-AU" dirty="0">
              <a:solidFill>
                <a:srgbClr val="FF0000"/>
              </a:solidFill>
            </a:endParaRPr>
          </a:p>
          <a:p>
            <a:pPr marL="0" indent="0">
              <a:buNone/>
            </a:pPr>
            <a:r>
              <a:rPr lang="en-AU" sz="2400" b="0" i="0" dirty="0">
                <a:solidFill>
                  <a:schemeClr val="bg1"/>
                </a:solidFill>
                <a:effectLst/>
                <a:latin typeface="Aptos" panose="020B0004020202020204" pitchFamily="34" charset="0"/>
              </a:rPr>
              <a:t>I wish to </a:t>
            </a:r>
            <a:r>
              <a:rPr lang="en-AU" sz="2400" b="1" i="0" dirty="0">
                <a:solidFill>
                  <a:schemeClr val="bg1"/>
                </a:solidFill>
                <a:effectLst/>
                <a:latin typeface="Aptos" panose="020B0004020202020204" pitchFamily="34" charset="0"/>
              </a:rPr>
              <a:t>acknowledge</a:t>
            </a:r>
            <a:r>
              <a:rPr lang="en-AU" sz="2400" b="0" i="0" dirty="0">
                <a:solidFill>
                  <a:schemeClr val="bg1"/>
                </a:solidFill>
                <a:effectLst/>
                <a:latin typeface="Aptos" panose="020B0004020202020204" pitchFamily="34" charset="0"/>
              </a:rPr>
              <a:t> the people of the </a:t>
            </a:r>
            <a:r>
              <a:rPr lang="en-AU" sz="2400" b="1" i="0" dirty="0">
                <a:solidFill>
                  <a:schemeClr val="bg1"/>
                </a:solidFill>
                <a:effectLst/>
                <a:latin typeface="Aptos" panose="020B0004020202020204" pitchFamily="34" charset="0"/>
              </a:rPr>
              <a:t>Kulin Nation,</a:t>
            </a:r>
            <a:r>
              <a:rPr lang="en-AU" sz="2400" b="0" i="0" dirty="0">
                <a:solidFill>
                  <a:schemeClr val="bg1"/>
                </a:solidFill>
                <a:effectLst/>
                <a:latin typeface="Aptos" panose="020B0004020202020204" pitchFamily="34" charset="0"/>
              </a:rPr>
              <a:t> the custodians of the land we are gathered on today and pay our respects to their Elders, past and present.</a:t>
            </a:r>
          </a:p>
          <a:p>
            <a:pPr marL="0" indent="0">
              <a:buNone/>
            </a:pPr>
            <a:r>
              <a:rPr lang="en-AU" sz="2400" b="0" i="0" dirty="0">
                <a:solidFill>
                  <a:schemeClr val="bg1"/>
                </a:solidFill>
                <a:effectLst/>
                <a:latin typeface="Aptos" panose="020B0004020202020204" pitchFamily="34" charset="0"/>
              </a:rPr>
              <a:t>I acknowledge that we are meeting on land that was never ceded and that the vast over representation of First Nations people amongst those experiencing homelessness is a direct and ongoing consequence of colonisation. </a:t>
            </a:r>
            <a:br>
              <a:rPr lang="en-AU" sz="2400" b="0" i="0" dirty="0">
                <a:solidFill>
                  <a:schemeClr val="bg1"/>
                </a:solidFill>
                <a:effectLst/>
                <a:latin typeface="Aptos" panose="020B0004020202020204" pitchFamily="34" charset="0"/>
              </a:rPr>
            </a:br>
            <a:br>
              <a:rPr lang="en-AU" sz="2400" b="0" i="0" dirty="0">
                <a:solidFill>
                  <a:schemeClr val="bg1"/>
                </a:solidFill>
                <a:effectLst/>
                <a:latin typeface="Aptos" panose="020B0004020202020204" pitchFamily="34" charset="0"/>
              </a:rPr>
            </a:br>
            <a:r>
              <a:rPr lang="en-AU" sz="2400" b="0" i="0" dirty="0">
                <a:solidFill>
                  <a:schemeClr val="bg1"/>
                </a:solidFill>
                <a:effectLst/>
                <a:latin typeface="Aptos" panose="020B0004020202020204" pitchFamily="34" charset="0"/>
              </a:rPr>
              <a:t>Always was, always will be Aboriginal land.</a:t>
            </a:r>
          </a:p>
          <a:p>
            <a:pPr marL="0" indent="0">
              <a:buNone/>
            </a:pPr>
            <a:endParaRPr lang="en-AU" sz="2000" dirty="0"/>
          </a:p>
        </p:txBody>
      </p:sp>
    </p:spTree>
    <p:extLst>
      <p:ext uri="{BB962C8B-B14F-4D97-AF65-F5344CB8AC3E}">
        <p14:creationId xmlns:p14="http://schemas.microsoft.com/office/powerpoint/2010/main" val="156263410"/>
      </p:ext>
    </p:extLst>
  </p:cSld>
  <p:clrMapOvr>
    <a:overrideClrMapping bg1="dk1" tx1="lt1" bg2="dk2" tx2="lt2" accent1="accent1" accent2="accent2" accent3="accent3" accent4="accent4" accent5="accent5" accent6="accent6" hlink="hlink" folHlink="folHlink"/>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11">
            <a:extLst>
              <a:ext uri="{FF2B5EF4-FFF2-40B4-BE49-F238E27FC236}">
                <a16:creationId xmlns:a16="http://schemas.microsoft.com/office/drawing/2014/main" id="{973A4BBF-F9FF-9400-2261-970703AF37C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89998" l="10000" r="90000"/>
                    </a14:imgEffect>
                  </a14:imgLayer>
                </a14:imgProps>
              </a:ext>
            </a:extLst>
          </a:blip>
          <a:srcRect l="-1" t="3882" r="-8473" b="2"/>
          <a:stretch/>
        </p:blipFill>
        <p:spPr>
          <a:xfrm>
            <a:off x="3609553" y="885427"/>
            <a:ext cx="5311304" cy="5690077"/>
          </a:xfrm>
          <a:prstGeom prst="rect">
            <a:avLst/>
          </a:prstGeom>
        </p:spPr>
      </p:pic>
      <p:sp>
        <p:nvSpPr>
          <p:cNvPr id="3" name="TextBox 2">
            <a:extLst>
              <a:ext uri="{FF2B5EF4-FFF2-40B4-BE49-F238E27FC236}">
                <a16:creationId xmlns:a16="http://schemas.microsoft.com/office/drawing/2014/main" id="{00CEEEF7-3303-1F00-8372-DF17AA24AE73}"/>
              </a:ext>
            </a:extLst>
          </p:cNvPr>
          <p:cNvSpPr txBox="1"/>
          <p:nvPr/>
        </p:nvSpPr>
        <p:spPr>
          <a:xfrm>
            <a:off x="4928124" y="4769708"/>
            <a:ext cx="866501" cy="261610"/>
          </a:xfrm>
          <a:prstGeom prst="rect">
            <a:avLst/>
          </a:prstGeom>
          <a:solidFill>
            <a:schemeClr val="tx1"/>
          </a:solidFill>
        </p:spPr>
        <p:txBody>
          <a:bodyPr wrap="square" rtlCol="0">
            <a:spAutoFit/>
          </a:bodyPr>
          <a:lstStyle/>
          <a:p>
            <a:r>
              <a:rPr lang="en-AU" sz="1100" b="1" dirty="0">
                <a:solidFill>
                  <a:schemeClr val="bg1"/>
                </a:solidFill>
              </a:rPr>
              <a:t>Wyndham</a:t>
            </a:r>
          </a:p>
        </p:txBody>
      </p:sp>
      <p:sp>
        <p:nvSpPr>
          <p:cNvPr id="4" name="TextBox 3">
            <a:extLst>
              <a:ext uri="{FF2B5EF4-FFF2-40B4-BE49-F238E27FC236}">
                <a16:creationId xmlns:a16="http://schemas.microsoft.com/office/drawing/2014/main" id="{A6BF0871-13F7-9E22-CEFB-330A657E0EAC}"/>
              </a:ext>
            </a:extLst>
          </p:cNvPr>
          <p:cNvSpPr txBox="1"/>
          <p:nvPr/>
        </p:nvSpPr>
        <p:spPr>
          <a:xfrm>
            <a:off x="5171030" y="2914148"/>
            <a:ext cx="791157" cy="261610"/>
          </a:xfrm>
          <a:prstGeom prst="rect">
            <a:avLst/>
          </a:prstGeom>
          <a:solidFill>
            <a:schemeClr val="tx1"/>
          </a:solidFill>
        </p:spPr>
        <p:txBody>
          <a:bodyPr wrap="square" rtlCol="0">
            <a:spAutoFit/>
          </a:bodyPr>
          <a:lstStyle/>
          <a:p>
            <a:r>
              <a:rPr lang="en-AU" sz="1100" b="1" dirty="0">
                <a:solidFill>
                  <a:schemeClr val="bg1"/>
                </a:solidFill>
              </a:rPr>
              <a:t>Melton</a:t>
            </a:r>
          </a:p>
        </p:txBody>
      </p:sp>
      <p:sp>
        <p:nvSpPr>
          <p:cNvPr id="5" name="TextBox 4">
            <a:extLst>
              <a:ext uri="{FF2B5EF4-FFF2-40B4-BE49-F238E27FC236}">
                <a16:creationId xmlns:a16="http://schemas.microsoft.com/office/drawing/2014/main" id="{30E1AA13-E386-5A40-990C-5E45D933841A}"/>
              </a:ext>
            </a:extLst>
          </p:cNvPr>
          <p:cNvSpPr txBox="1"/>
          <p:nvPr/>
        </p:nvSpPr>
        <p:spPr>
          <a:xfrm>
            <a:off x="6472719" y="3429000"/>
            <a:ext cx="811659" cy="261610"/>
          </a:xfrm>
          <a:prstGeom prst="rect">
            <a:avLst/>
          </a:prstGeom>
          <a:solidFill>
            <a:schemeClr val="tx1"/>
          </a:solidFill>
        </p:spPr>
        <p:txBody>
          <a:bodyPr wrap="square" rtlCol="0">
            <a:spAutoFit/>
          </a:bodyPr>
          <a:lstStyle/>
          <a:p>
            <a:r>
              <a:rPr lang="en-AU" sz="1100" b="1" dirty="0">
                <a:solidFill>
                  <a:schemeClr val="bg1"/>
                </a:solidFill>
              </a:rPr>
              <a:t>Brimbank</a:t>
            </a:r>
          </a:p>
        </p:txBody>
      </p:sp>
      <p:sp>
        <p:nvSpPr>
          <p:cNvPr id="6" name="TextBox 5">
            <a:extLst>
              <a:ext uri="{FF2B5EF4-FFF2-40B4-BE49-F238E27FC236}">
                <a16:creationId xmlns:a16="http://schemas.microsoft.com/office/drawing/2014/main" id="{5DE84C84-199A-088A-ECA6-21062FDC2550}"/>
              </a:ext>
            </a:extLst>
          </p:cNvPr>
          <p:cNvSpPr txBox="1"/>
          <p:nvPr/>
        </p:nvSpPr>
        <p:spPr>
          <a:xfrm>
            <a:off x="7346024" y="3275064"/>
            <a:ext cx="1068512" cy="261610"/>
          </a:xfrm>
          <a:prstGeom prst="rect">
            <a:avLst/>
          </a:prstGeom>
          <a:solidFill>
            <a:schemeClr val="tx1"/>
          </a:solidFill>
        </p:spPr>
        <p:txBody>
          <a:bodyPr wrap="square" rtlCol="0">
            <a:spAutoFit/>
          </a:bodyPr>
          <a:lstStyle/>
          <a:p>
            <a:r>
              <a:rPr lang="en-AU" sz="1100" b="1" dirty="0">
                <a:solidFill>
                  <a:schemeClr val="bg1"/>
                </a:solidFill>
              </a:rPr>
              <a:t>Moonee Valley</a:t>
            </a:r>
          </a:p>
        </p:txBody>
      </p:sp>
      <p:sp>
        <p:nvSpPr>
          <p:cNvPr id="7" name="TextBox 6">
            <a:extLst>
              <a:ext uri="{FF2B5EF4-FFF2-40B4-BE49-F238E27FC236}">
                <a16:creationId xmlns:a16="http://schemas.microsoft.com/office/drawing/2014/main" id="{67073ADB-BD49-1B86-2DC3-526B35378EDF}"/>
              </a:ext>
            </a:extLst>
          </p:cNvPr>
          <p:cNvSpPr txBox="1"/>
          <p:nvPr/>
        </p:nvSpPr>
        <p:spPr>
          <a:xfrm>
            <a:off x="7164294" y="3786883"/>
            <a:ext cx="700575" cy="415498"/>
          </a:xfrm>
          <a:prstGeom prst="rect">
            <a:avLst/>
          </a:prstGeom>
          <a:solidFill>
            <a:schemeClr val="tx1"/>
          </a:solidFill>
        </p:spPr>
        <p:txBody>
          <a:bodyPr wrap="square" rtlCol="0">
            <a:spAutoFit/>
          </a:bodyPr>
          <a:lstStyle/>
          <a:p>
            <a:r>
              <a:rPr lang="en-AU" sz="1050" b="1" dirty="0" err="1">
                <a:solidFill>
                  <a:schemeClr val="bg1"/>
                </a:solidFill>
              </a:rPr>
              <a:t>Maribyr</a:t>
            </a:r>
            <a:r>
              <a:rPr lang="en-AU" sz="1050" b="1" dirty="0">
                <a:solidFill>
                  <a:schemeClr val="bg1"/>
                </a:solidFill>
              </a:rPr>
              <a:t>-</a:t>
            </a:r>
            <a:br>
              <a:rPr lang="en-AU" sz="1050" b="1" dirty="0">
                <a:solidFill>
                  <a:schemeClr val="bg1"/>
                </a:solidFill>
              </a:rPr>
            </a:br>
            <a:r>
              <a:rPr lang="en-AU" sz="1050" b="1" dirty="0">
                <a:solidFill>
                  <a:schemeClr val="bg1"/>
                </a:solidFill>
              </a:rPr>
              <a:t>nong</a:t>
            </a:r>
          </a:p>
        </p:txBody>
      </p:sp>
      <p:sp>
        <p:nvSpPr>
          <p:cNvPr id="8" name="TextBox 7">
            <a:extLst>
              <a:ext uri="{FF2B5EF4-FFF2-40B4-BE49-F238E27FC236}">
                <a16:creationId xmlns:a16="http://schemas.microsoft.com/office/drawing/2014/main" id="{5691DDBB-BC6D-4894-9033-5F261F33001E}"/>
              </a:ext>
            </a:extLst>
          </p:cNvPr>
          <p:cNvSpPr txBox="1"/>
          <p:nvPr/>
        </p:nvSpPr>
        <p:spPr>
          <a:xfrm>
            <a:off x="6819144" y="4341230"/>
            <a:ext cx="700574" cy="430887"/>
          </a:xfrm>
          <a:prstGeom prst="rect">
            <a:avLst/>
          </a:prstGeom>
          <a:solidFill>
            <a:schemeClr val="tx1"/>
          </a:solidFill>
        </p:spPr>
        <p:txBody>
          <a:bodyPr wrap="square" rtlCol="0">
            <a:spAutoFit/>
          </a:bodyPr>
          <a:lstStyle/>
          <a:p>
            <a:r>
              <a:rPr lang="en-AU" sz="1100" b="1" dirty="0">
                <a:solidFill>
                  <a:schemeClr val="bg1"/>
                </a:solidFill>
              </a:rPr>
              <a:t>Hobsons Bay</a:t>
            </a:r>
          </a:p>
        </p:txBody>
      </p:sp>
      <p:sp>
        <p:nvSpPr>
          <p:cNvPr id="9" name="TextBox 8">
            <a:extLst>
              <a:ext uri="{FF2B5EF4-FFF2-40B4-BE49-F238E27FC236}">
                <a16:creationId xmlns:a16="http://schemas.microsoft.com/office/drawing/2014/main" id="{B7194B6D-4E57-B80B-8F49-32159C839676}"/>
              </a:ext>
            </a:extLst>
          </p:cNvPr>
          <p:cNvSpPr txBox="1"/>
          <p:nvPr/>
        </p:nvSpPr>
        <p:spPr>
          <a:xfrm>
            <a:off x="7861973" y="4043037"/>
            <a:ext cx="932706" cy="261610"/>
          </a:xfrm>
          <a:prstGeom prst="rect">
            <a:avLst/>
          </a:prstGeom>
          <a:solidFill>
            <a:schemeClr val="tx1"/>
          </a:solidFill>
        </p:spPr>
        <p:txBody>
          <a:bodyPr wrap="square" rtlCol="0">
            <a:spAutoFit/>
          </a:bodyPr>
          <a:lstStyle/>
          <a:p>
            <a:r>
              <a:rPr lang="en-AU" sz="1100" b="1" dirty="0">
                <a:solidFill>
                  <a:schemeClr val="bg1"/>
                </a:solidFill>
              </a:rPr>
              <a:t>Melbourne</a:t>
            </a:r>
          </a:p>
        </p:txBody>
      </p:sp>
      <p:sp>
        <p:nvSpPr>
          <p:cNvPr id="10" name="TextBox 9">
            <a:extLst>
              <a:ext uri="{FF2B5EF4-FFF2-40B4-BE49-F238E27FC236}">
                <a16:creationId xmlns:a16="http://schemas.microsoft.com/office/drawing/2014/main" id="{38E22246-0E39-35ED-40E5-2F454A6A43E6}"/>
              </a:ext>
            </a:extLst>
          </p:cNvPr>
          <p:cNvSpPr txBox="1"/>
          <p:nvPr/>
        </p:nvSpPr>
        <p:spPr>
          <a:xfrm>
            <a:off x="6356651" y="1512509"/>
            <a:ext cx="1615285" cy="707886"/>
          </a:xfrm>
          <a:prstGeom prst="rect">
            <a:avLst/>
          </a:prstGeom>
          <a:solidFill>
            <a:schemeClr val="bg1"/>
          </a:solidFill>
        </p:spPr>
        <p:txBody>
          <a:bodyPr wrap="square" rtlCol="0">
            <a:spAutoFit/>
          </a:bodyPr>
          <a:lstStyle/>
          <a:p>
            <a:pPr algn="ctr"/>
            <a:r>
              <a:rPr lang="en-AU" sz="2000" b="1" dirty="0"/>
              <a:t>Melbourne’s west</a:t>
            </a:r>
          </a:p>
        </p:txBody>
      </p:sp>
      <p:sp>
        <p:nvSpPr>
          <p:cNvPr id="11" name="TextBox 10">
            <a:extLst>
              <a:ext uri="{FF2B5EF4-FFF2-40B4-BE49-F238E27FC236}">
                <a16:creationId xmlns:a16="http://schemas.microsoft.com/office/drawing/2014/main" id="{7D660FFF-6C11-B471-5644-F8A8A5C873CF}"/>
              </a:ext>
            </a:extLst>
          </p:cNvPr>
          <p:cNvSpPr txBox="1"/>
          <p:nvPr/>
        </p:nvSpPr>
        <p:spPr>
          <a:xfrm>
            <a:off x="136518" y="2158498"/>
            <a:ext cx="3767087" cy="2585323"/>
          </a:xfrm>
          <a:prstGeom prst="rect">
            <a:avLst/>
          </a:prstGeom>
          <a:solidFill>
            <a:schemeClr val="accent2">
              <a:lumMod val="40000"/>
              <a:lumOff val="60000"/>
            </a:schemeClr>
          </a:solidFill>
          <a:ln>
            <a:solidFill>
              <a:schemeClr val="tx1"/>
            </a:solidFill>
          </a:ln>
        </p:spPr>
        <p:txBody>
          <a:bodyPr wrap="square" rtlCol="0">
            <a:spAutoFit/>
          </a:bodyPr>
          <a:lstStyle/>
          <a:p>
            <a:r>
              <a:rPr lang="en-AU" b="1" dirty="0"/>
              <a:t>Brimbank</a:t>
            </a:r>
          </a:p>
          <a:p>
            <a:pPr marL="285750" indent="-285750">
              <a:buFont typeface="Arial" panose="020B0604020202020204" pitchFamily="34" charset="0"/>
              <a:buChar char="•"/>
            </a:pPr>
            <a:r>
              <a:rPr lang="en-AU" sz="1600" dirty="0"/>
              <a:t>2</a:t>
            </a:r>
            <a:r>
              <a:rPr lang="en-AU" sz="1600" baseline="30000" dirty="0"/>
              <a:t>nd</a:t>
            </a:r>
            <a:r>
              <a:rPr lang="en-AU" sz="1600" dirty="0"/>
              <a:t> highest levels of homelessness – Census</a:t>
            </a:r>
          </a:p>
          <a:p>
            <a:pPr marL="285750" indent="-285750">
              <a:buFont typeface="Arial" panose="020B0604020202020204" pitchFamily="34" charset="0"/>
              <a:buChar char="•"/>
            </a:pPr>
            <a:r>
              <a:rPr lang="en-AU" sz="1600" dirty="0"/>
              <a:t>77% of Q1 in rental stress</a:t>
            </a:r>
          </a:p>
          <a:p>
            <a:pPr marL="285750" indent="-285750">
              <a:buFont typeface="Arial" panose="020B0604020202020204" pitchFamily="34" charset="0"/>
              <a:buChar char="•"/>
            </a:pPr>
            <a:r>
              <a:rPr lang="en-AU" sz="1600" dirty="0"/>
              <a:t>Est need for 4,800 social housing properties</a:t>
            </a:r>
          </a:p>
          <a:p>
            <a:pPr marL="285750" indent="-285750">
              <a:buFont typeface="Arial" panose="020B0604020202020204" pitchFamily="34" charset="0"/>
              <a:buChar char="•"/>
            </a:pPr>
            <a:r>
              <a:rPr lang="en-AU" sz="1600" dirty="0"/>
              <a:t>28% of homes rented</a:t>
            </a:r>
          </a:p>
          <a:p>
            <a:pPr marL="285750" indent="-285750">
              <a:buFont typeface="Arial" panose="020B0604020202020204" pitchFamily="34" charset="0"/>
              <a:buChar char="•"/>
            </a:pPr>
            <a:r>
              <a:rPr lang="en-AU" sz="1600" dirty="0"/>
              <a:t>Average cost of a home risen from 3.1 to 9.1x median annual wage</a:t>
            </a:r>
          </a:p>
          <a:p>
            <a:endParaRPr lang="en-AU" sz="1600" dirty="0"/>
          </a:p>
        </p:txBody>
      </p:sp>
      <p:sp>
        <p:nvSpPr>
          <p:cNvPr id="13" name="TextBox 12">
            <a:extLst>
              <a:ext uri="{FF2B5EF4-FFF2-40B4-BE49-F238E27FC236}">
                <a16:creationId xmlns:a16="http://schemas.microsoft.com/office/drawing/2014/main" id="{37AEB852-FDA7-BABF-7957-7D9FF55540F7}"/>
              </a:ext>
            </a:extLst>
          </p:cNvPr>
          <p:cNvSpPr txBox="1"/>
          <p:nvPr/>
        </p:nvSpPr>
        <p:spPr>
          <a:xfrm>
            <a:off x="157776" y="155148"/>
            <a:ext cx="3807473" cy="1846659"/>
          </a:xfrm>
          <a:prstGeom prst="rect">
            <a:avLst/>
          </a:prstGeom>
          <a:solidFill>
            <a:schemeClr val="accent2">
              <a:lumMod val="40000"/>
              <a:lumOff val="60000"/>
            </a:schemeClr>
          </a:solidFill>
          <a:ln>
            <a:solidFill>
              <a:schemeClr val="tx1"/>
            </a:solidFill>
          </a:ln>
        </p:spPr>
        <p:txBody>
          <a:bodyPr wrap="square" rtlCol="0">
            <a:spAutoFit/>
          </a:bodyPr>
          <a:lstStyle/>
          <a:p>
            <a:r>
              <a:rPr lang="en-AU" b="1" dirty="0"/>
              <a:t>Melton</a:t>
            </a:r>
          </a:p>
          <a:p>
            <a:pPr marL="285750" indent="-285750">
              <a:buFont typeface="Arial" panose="020B0604020202020204" pitchFamily="34" charset="0"/>
              <a:buChar char="•"/>
            </a:pPr>
            <a:r>
              <a:rPr lang="en-AU" sz="1600" dirty="0"/>
              <a:t>Est need for 4,100 social housing properties</a:t>
            </a:r>
          </a:p>
          <a:p>
            <a:pPr marL="285750" indent="-285750">
              <a:buFont typeface="Arial" panose="020B0604020202020204" pitchFamily="34" charset="0"/>
              <a:buChar char="•"/>
            </a:pPr>
            <a:r>
              <a:rPr lang="en-AU" sz="1600" dirty="0"/>
              <a:t>70% of Q1 in rental stress</a:t>
            </a:r>
          </a:p>
          <a:p>
            <a:pPr marL="285750" indent="-285750">
              <a:buFont typeface="Arial" panose="020B0604020202020204" pitchFamily="34" charset="0"/>
              <a:buChar char="•"/>
            </a:pPr>
            <a:r>
              <a:rPr lang="en-AU" sz="1600" dirty="0"/>
              <a:t>24% of homes rented</a:t>
            </a:r>
          </a:p>
          <a:p>
            <a:pPr marL="285750" indent="-285750">
              <a:buFont typeface="Arial" panose="020B0604020202020204" pitchFamily="34" charset="0"/>
              <a:buChar char="•"/>
            </a:pPr>
            <a:r>
              <a:rPr lang="en-AU" sz="1600" dirty="0"/>
              <a:t>Average cost of a home risen from 2.3 to 6.1x median annual wage</a:t>
            </a:r>
          </a:p>
        </p:txBody>
      </p:sp>
      <p:sp>
        <p:nvSpPr>
          <p:cNvPr id="14" name="TextBox 13">
            <a:extLst>
              <a:ext uri="{FF2B5EF4-FFF2-40B4-BE49-F238E27FC236}">
                <a16:creationId xmlns:a16="http://schemas.microsoft.com/office/drawing/2014/main" id="{D3D90DB0-B30A-ED86-2949-943B9F9ABFBF}"/>
              </a:ext>
            </a:extLst>
          </p:cNvPr>
          <p:cNvSpPr txBox="1"/>
          <p:nvPr/>
        </p:nvSpPr>
        <p:spPr>
          <a:xfrm>
            <a:off x="136518" y="4774806"/>
            <a:ext cx="3755999" cy="2092881"/>
          </a:xfrm>
          <a:prstGeom prst="rect">
            <a:avLst/>
          </a:prstGeom>
          <a:solidFill>
            <a:schemeClr val="accent2">
              <a:lumMod val="40000"/>
              <a:lumOff val="60000"/>
            </a:schemeClr>
          </a:solidFill>
          <a:ln>
            <a:solidFill>
              <a:schemeClr val="tx1"/>
            </a:solidFill>
          </a:ln>
        </p:spPr>
        <p:txBody>
          <a:bodyPr wrap="square" rtlCol="0">
            <a:spAutoFit/>
          </a:bodyPr>
          <a:lstStyle/>
          <a:p>
            <a:r>
              <a:rPr lang="en-AU" b="1" dirty="0"/>
              <a:t>Wyndham</a:t>
            </a:r>
          </a:p>
          <a:p>
            <a:pPr marL="285750" indent="-285750">
              <a:buFont typeface="Arial" panose="020B0604020202020204" pitchFamily="34" charset="0"/>
              <a:buChar char="•"/>
            </a:pPr>
            <a:r>
              <a:rPr lang="en-AU" sz="1600" dirty="0"/>
              <a:t>Est need for 7,000 social housing properties</a:t>
            </a:r>
          </a:p>
          <a:p>
            <a:pPr marL="285750" indent="-285750">
              <a:buFont typeface="Arial" panose="020B0604020202020204" pitchFamily="34" charset="0"/>
              <a:buChar char="•"/>
            </a:pPr>
            <a:r>
              <a:rPr lang="en-AU" sz="1600" dirty="0"/>
              <a:t>73% Q1 in rental; stress</a:t>
            </a:r>
          </a:p>
          <a:p>
            <a:pPr marL="285750" indent="-285750">
              <a:buFont typeface="Arial" panose="020B0604020202020204" pitchFamily="34" charset="0"/>
              <a:buChar char="•"/>
            </a:pPr>
            <a:r>
              <a:rPr lang="en-AU" sz="1600" dirty="0"/>
              <a:t>32% of homes rented</a:t>
            </a:r>
          </a:p>
          <a:p>
            <a:pPr marL="285750" indent="-285750">
              <a:buFont typeface="Arial" panose="020B0604020202020204" pitchFamily="34" charset="0"/>
              <a:buChar char="•"/>
            </a:pPr>
            <a:r>
              <a:rPr lang="en-AU" sz="1600" dirty="0"/>
              <a:t>Average cost of a home risen from 2.5 to 5.9 x median annual wage</a:t>
            </a:r>
          </a:p>
          <a:p>
            <a:pPr marL="285750" indent="-285750">
              <a:buFont typeface="Arial" panose="020B0604020202020204" pitchFamily="34" charset="0"/>
              <a:buChar char="•"/>
            </a:pPr>
            <a:endParaRPr lang="en-AU" sz="1600" dirty="0"/>
          </a:p>
        </p:txBody>
      </p:sp>
      <p:sp>
        <p:nvSpPr>
          <p:cNvPr id="15" name="TextBox 14">
            <a:extLst>
              <a:ext uri="{FF2B5EF4-FFF2-40B4-BE49-F238E27FC236}">
                <a16:creationId xmlns:a16="http://schemas.microsoft.com/office/drawing/2014/main" id="{7D3862BE-0922-A87F-C1C7-16A569066645}"/>
              </a:ext>
            </a:extLst>
          </p:cNvPr>
          <p:cNvSpPr txBox="1"/>
          <p:nvPr/>
        </p:nvSpPr>
        <p:spPr>
          <a:xfrm>
            <a:off x="8688449" y="134569"/>
            <a:ext cx="3247895" cy="2092881"/>
          </a:xfrm>
          <a:prstGeom prst="rect">
            <a:avLst/>
          </a:prstGeom>
          <a:solidFill>
            <a:schemeClr val="accent2">
              <a:lumMod val="40000"/>
              <a:lumOff val="60000"/>
            </a:schemeClr>
          </a:solidFill>
          <a:ln>
            <a:solidFill>
              <a:schemeClr val="tx1"/>
            </a:solidFill>
          </a:ln>
        </p:spPr>
        <p:txBody>
          <a:bodyPr wrap="square" rtlCol="0">
            <a:spAutoFit/>
          </a:bodyPr>
          <a:lstStyle/>
          <a:p>
            <a:r>
              <a:rPr lang="en-AU" b="1" dirty="0"/>
              <a:t>Moonee Valley</a:t>
            </a:r>
          </a:p>
          <a:p>
            <a:pPr marL="285750" indent="-285750">
              <a:buFont typeface="Arial" panose="020B0604020202020204" pitchFamily="34" charset="0"/>
              <a:buChar char="•"/>
            </a:pPr>
            <a:r>
              <a:rPr lang="en-AU" sz="1600" dirty="0"/>
              <a:t>Est need for 2,300 social housing properties</a:t>
            </a:r>
          </a:p>
          <a:p>
            <a:pPr marL="285750" indent="-285750">
              <a:buFont typeface="Arial" panose="020B0604020202020204" pitchFamily="34" charset="0"/>
              <a:buChar char="•"/>
            </a:pPr>
            <a:r>
              <a:rPr lang="en-AU" sz="1600" dirty="0"/>
              <a:t>54% of Q1 in rental stress</a:t>
            </a:r>
          </a:p>
          <a:p>
            <a:pPr marL="285750" indent="-285750">
              <a:buFont typeface="Arial" panose="020B0604020202020204" pitchFamily="34" charset="0"/>
              <a:buChar char="•"/>
            </a:pPr>
            <a:r>
              <a:rPr lang="en-AU" sz="1600" dirty="0"/>
              <a:t>33% of homes rented</a:t>
            </a:r>
          </a:p>
          <a:p>
            <a:pPr marL="285750" indent="-285750">
              <a:buFont typeface="Arial" panose="020B0604020202020204" pitchFamily="34" charset="0"/>
              <a:buChar char="•"/>
            </a:pPr>
            <a:r>
              <a:rPr lang="en-AU" sz="1600" dirty="0"/>
              <a:t>Average cost of a home risen from 4.5 to 11.9 x median annual wage</a:t>
            </a:r>
          </a:p>
        </p:txBody>
      </p:sp>
      <p:sp>
        <p:nvSpPr>
          <p:cNvPr id="16" name="TextBox 15">
            <a:extLst>
              <a:ext uri="{FF2B5EF4-FFF2-40B4-BE49-F238E27FC236}">
                <a16:creationId xmlns:a16="http://schemas.microsoft.com/office/drawing/2014/main" id="{3A5F2CD8-E38D-C21E-D388-7D34CBCE1F67}"/>
              </a:ext>
            </a:extLst>
          </p:cNvPr>
          <p:cNvSpPr txBox="1"/>
          <p:nvPr/>
        </p:nvSpPr>
        <p:spPr>
          <a:xfrm>
            <a:off x="8688449" y="2515674"/>
            <a:ext cx="3265866" cy="2339102"/>
          </a:xfrm>
          <a:prstGeom prst="rect">
            <a:avLst/>
          </a:prstGeom>
          <a:solidFill>
            <a:schemeClr val="accent2">
              <a:lumMod val="40000"/>
              <a:lumOff val="60000"/>
            </a:schemeClr>
          </a:solidFill>
          <a:ln>
            <a:solidFill>
              <a:schemeClr val="tx1"/>
            </a:solidFill>
          </a:ln>
        </p:spPr>
        <p:txBody>
          <a:bodyPr wrap="square" rtlCol="0">
            <a:spAutoFit/>
          </a:bodyPr>
          <a:lstStyle/>
          <a:p>
            <a:r>
              <a:rPr lang="en-AU" b="1" dirty="0"/>
              <a:t>Maribyrnong</a:t>
            </a:r>
          </a:p>
          <a:p>
            <a:pPr marL="285750" indent="-285750">
              <a:buFont typeface="Arial" panose="020B0604020202020204" pitchFamily="34" charset="0"/>
              <a:buChar char="•"/>
            </a:pPr>
            <a:r>
              <a:rPr lang="en-AU" sz="1600" dirty="0"/>
              <a:t>Est need for 2,000 social housing properties</a:t>
            </a:r>
          </a:p>
          <a:p>
            <a:pPr marL="285750" indent="-285750">
              <a:buFont typeface="Arial" panose="020B0604020202020204" pitchFamily="34" charset="0"/>
              <a:buChar char="•"/>
            </a:pPr>
            <a:r>
              <a:rPr lang="en-AU" sz="1600" dirty="0"/>
              <a:t>61% of Q1 in rental stress</a:t>
            </a:r>
          </a:p>
          <a:p>
            <a:pPr marL="285750" indent="-285750">
              <a:buFont typeface="Arial" panose="020B0604020202020204" pitchFamily="34" charset="0"/>
              <a:buChar char="•"/>
            </a:pPr>
            <a:r>
              <a:rPr lang="en-AU" sz="1600" dirty="0"/>
              <a:t>44% of homes rented</a:t>
            </a:r>
          </a:p>
          <a:p>
            <a:pPr marL="285750" indent="-285750">
              <a:buFont typeface="Arial" panose="020B0604020202020204" pitchFamily="34" charset="0"/>
              <a:buChar char="•"/>
            </a:pPr>
            <a:r>
              <a:rPr lang="en-AU" sz="1600" dirty="0"/>
              <a:t>Average cost of a home risen from 4.2 to 10 x median annual wage</a:t>
            </a:r>
          </a:p>
          <a:p>
            <a:endParaRPr lang="en-AU" sz="1600" dirty="0"/>
          </a:p>
        </p:txBody>
      </p:sp>
      <p:sp>
        <p:nvSpPr>
          <p:cNvPr id="17" name="TextBox 16">
            <a:extLst>
              <a:ext uri="{FF2B5EF4-FFF2-40B4-BE49-F238E27FC236}">
                <a16:creationId xmlns:a16="http://schemas.microsoft.com/office/drawing/2014/main" id="{BDA7C004-257D-710D-8FD8-19AEB402F047}"/>
              </a:ext>
            </a:extLst>
          </p:cNvPr>
          <p:cNvSpPr txBox="1"/>
          <p:nvPr/>
        </p:nvSpPr>
        <p:spPr>
          <a:xfrm>
            <a:off x="5560541" y="829636"/>
            <a:ext cx="2990951" cy="2092881"/>
          </a:xfrm>
          <a:prstGeom prst="rect">
            <a:avLst/>
          </a:prstGeom>
          <a:solidFill>
            <a:schemeClr val="accent2">
              <a:lumMod val="40000"/>
              <a:lumOff val="60000"/>
            </a:schemeClr>
          </a:solidFill>
          <a:ln>
            <a:solidFill>
              <a:schemeClr val="tx1"/>
            </a:solidFill>
          </a:ln>
        </p:spPr>
        <p:txBody>
          <a:bodyPr wrap="square" rtlCol="0">
            <a:spAutoFit/>
          </a:bodyPr>
          <a:lstStyle/>
          <a:p>
            <a:r>
              <a:rPr lang="en-AU" b="1" dirty="0"/>
              <a:t>Melbourne</a:t>
            </a:r>
          </a:p>
          <a:p>
            <a:pPr marL="285750" indent="-285750">
              <a:buFont typeface="Arial" panose="020B0604020202020204" pitchFamily="34" charset="0"/>
              <a:buChar char="•"/>
            </a:pPr>
            <a:r>
              <a:rPr lang="en-AU" sz="1600" dirty="0"/>
              <a:t>Est need for 5,800 social housing properties</a:t>
            </a:r>
          </a:p>
          <a:p>
            <a:pPr marL="285750" indent="-285750">
              <a:buFont typeface="Arial" panose="020B0604020202020204" pitchFamily="34" charset="0"/>
              <a:buChar char="•"/>
            </a:pPr>
            <a:r>
              <a:rPr lang="en-AU" sz="1600" dirty="0"/>
              <a:t>53% of Q1 in rental stress</a:t>
            </a:r>
          </a:p>
          <a:p>
            <a:pPr marL="285750" indent="-285750">
              <a:buFont typeface="Arial" panose="020B0604020202020204" pitchFamily="34" charset="0"/>
              <a:buChar char="•"/>
            </a:pPr>
            <a:r>
              <a:rPr lang="en-AU" sz="1600" dirty="0"/>
              <a:t>69% of homes rented</a:t>
            </a:r>
          </a:p>
          <a:p>
            <a:pPr marL="285750" indent="-285750">
              <a:buFont typeface="Arial" panose="020B0604020202020204" pitchFamily="34" charset="0"/>
              <a:buChar char="•"/>
            </a:pPr>
            <a:r>
              <a:rPr lang="en-AU" sz="1600" dirty="0"/>
              <a:t>Average cost of a home risen from 4.7 to 15.5 x median annual wage</a:t>
            </a:r>
          </a:p>
        </p:txBody>
      </p:sp>
      <p:sp>
        <p:nvSpPr>
          <p:cNvPr id="18" name="TextBox 17">
            <a:extLst>
              <a:ext uri="{FF2B5EF4-FFF2-40B4-BE49-F238E27FC236}">
                <a16:creationId xmlns:a16="http://schemas.microsoft.com/office/drawing/2014/main" id="{3D33BDBE-DF25-335A-81BD-FF476DC8A70F}"/>
              </a:ext>
            </a:extLst>
          </p:cNvPr>
          <p:cNvSpPr txBox="1"/>
          <p:nvPr/>
        </p:nvSpPr>
        <p:spPr>
          <a:xfrm>
            <a:off x="7355382" y="5060341"/>
            <a:ext cx="4683211" cy="1846659"/>
          </a:xfrm>
          <a:prstGeom prst="rect">
            <a:avLst/>
          </a:prstGeom>
          <a:solidFill>
            <a:schemeClr val="accent2">
              <a:lumMod val="40000"/>
              <a:lumOff val="60000"/>
            </a:schemeClr>
          </a:solidFill>
          <a:ln>
            <a:solidFill>
              <a:schemeClr val="tx1"/>
            </a:solidFill>
          </a:ln>
        </p:spPr>
        <p:txBody>
          <a:bodyPr wrap="square" rtlCol="0">
            <a:spAutoFit/>
          </a:bodyPr>
          <a:lstStyle/>
          <a:p>
            <a:r>
              <a:rPr lang="en-AU" b="1" dirty="0"/>
              <a:t>Hobsons Bay</a:t>
            </a:r>
          </a:p>
          <a:p>
            <a:pPr marL="285750" indent="-285750">
              <a:buFont typeface="Arial" panose="020B0604020202020204" pitchFamily="34" charset="0"/>
              <a:buChar char="•"/>
            </a:pPr>
            <a:r>
              <a:rPr lang="en-AU" sz="1600" dirty="0"/>
              <a:t>Est need for 1,900 social housing properties</a:t>
            </a:r>
          </a:p>
          <a:p>
            <a:pPr marL="285750" indent="-285750">
              <a:buFont typeface="Arial" panose="020B0604020202020204" pitchFamily="34" charset="0"/>
              <a:buChar char="•"/>
            </a:pPr>
            <a:r>
              <a:rPr lang="en-AU" sz="1600" dirty="0"/>
              <a:t>61% Q1 in rental stress</a:t>
            </a:r>
          </a:p>
          <a:p>
            <a:pPr marL="285750" indent="-285750">
              <a:buFont typeface="Arial" panose="020B0604020202020204" pitchFamily="34" charset="0"/>
              <a:buChar char="•"/>
            </a:pPr>
            <a:r>
              <a:rPr lang="en-AU" sz="1600" dirty="0"/>
              <a:t>30% of homes rented</a:t>
            </a:r>
          </a:p>
          <a:p>
            <a:pPr marL="285750" indent="-285750">
              <a:buFont typeface="Arial" panose="020B0604020202020204" pitchFamily="34" charset="0"/>
              <a:buChar char="•"/>
            </a:pPr>
            <a:r>
              <a:rPr lang="en-AU" sz="1600" dirty="0"/>
              <a:t>Average cost of a home risen from 3.6 to 9.8 x median annual wage</a:t>
            </a:r>
          </a:p>
          <a:p>
            <a:endParaRPr lang="en-AU" sz="1600" dirty="0"/>
          </a:p>
        </p:txBody>
      </p:sp>
      <p:sp>
        <p:nvSpPr>
          <p:cNvPr id="19" name="TextBox 18">
            <a:extLst>
              <a:ext uri="{FF2B5EF4-FFF2-40B4-BE49-F238E27FC236}">
                <a16:creationId xmlns:a16="http://schemas.microsoft.com/office/drawing/2014/main" id="{33691CDA-F46D-B39B-EDBF-11C3B77A3C9D}"/>
              </a:ext>
            </a:extLst>
          </p:cNvPr>
          <p:cNvSpPr txBox="1"/>
          <p:nvPr/>
        </p:nvSpPr>
        <p:spPr>
          <a:xfrm>
            <a:off x="4348885" y="252199"/>
            <a:ext cx="4015531" cy="369332"/>
          </a:xfrm>
          <a:prstGeom prst="rect">
            <a:avLst/>
          </a:prstGeom>
          <a:solidFill>
            <a:schemeClr val="accent2"/>
          </a:solidFill>
        </p:spPr>
        <p:txBody>
          <a:bodyPr wrap="square">
            <a:spAutoFit/>
          </a:bodyPr>
          <a:lstStyle/>
          <a:p>
            <a:pPr algn="ctr"/>
            <a:r>
              <a:rPr lang="en-AU" sz="1800" b="1" dirty="0">
                <a:solidFill>
                  <a:schemeClr val="bg1"/>
                </a:solidFill>
              </a:rPr>
              <a:t>Housing and homelessness by LGA</a:t>
            </a:r>
          </a:p>
        </p:txBody>
      </p:sp>
    </p:spTree>
    <p:extLst>
      <p:ext uri="{BB962C8B-B14F-4D97-AF65-F5344CB8AC3E}">
        <p14:creationId xmlns:p14="http://schemas.microsoft.com/office/powerpoint/2010/main" val="399697495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C2ABEF-BE2D-AA26-0F07-7983DE6988CE}"/>
              </a:ext>
            </a:extLst>
          </p:cNvPr>
          <p:cNvSpPr txBox="1"/>
          <p:nvPr/>
        </p:nvSpPr>
        <p:spPr>
          <a:xfrm>
            <a:off x="365760" y="663302"/>
            <a:ext cx="4639697" cy="5962307"/>
          </a:xfrm>
          <a:prstGeom prst="rect">
            <a:avLst/>
          </a:prstGeom>
          <a:solidFill>
            <a:schemeClr val="tx1"/>
          </a:solidFill>
        </p:spPr>
        <p:txBody>
          <a:bodyPr wrap="square" rtlCol="0">
            <a:spAutoFit/>
          </a:bodyPr>
          <a:lstStyle/>
          <a:p>
            <a:endParaRPr lang="en-AU" dirty="0"/>
          </a:p>
        </p:txBody>
      </p:sp>
      <p:sp>
        <p:nvSpPr>
          <p:cNvPr id="2" name="Title 1">
            <a:extLst>
              <a:ext uri="{FF2B5EF4-FFF2-40B4-BE49-F238E27FC236}">
                <a16:creationId xmlns:a16="http://schemas.microsoft.com/office/drawing/2014/main" id="{04886D2C-6B51-4826-8B14-D2B8F117E376}"/>
              </a:ext>
            </a:extLst>
          </p:cNvPr>
          <p:cNvSpPr>
            <a:spLocks noGrp="1"/>
          </p:cNvSpPr>
          <p:nvPr>
            <p:ph type="title"/>
          </p:nvPr>
        </p:nvSpPr>
        <p:spPr>
          <a:xfrm>
            <a:off x="672941" y="1324699"/>
            <a:ext cx="3979069" cy="948016"/>
          </a:xfrm>
          <a:prstGeom prst="roundRect">
            <a:avLst/>
          </a:prstGeom>
          <a:solidFill>
            <a:schemeClr val="accent6"/>
          </a:solidFill>
          <a:ln>
            <a:solidFill>
              <a:schemeClr val="accent6"/>
            </a:solidFill>
          </a:ln>
        </p:spPr>
        <p:txBody>
          <a:bodyPr vert="horz" lIns="91440" tIns="45720" rIns="91440" bIns="45720" rtlCol="0" anchor="ctr">
            <a:normAutofit fontScale="90000"/>
          </a:bodyPr>
          <a:lstStyle/>
          <a:p>
            <a:pPr algn="ctr" defTabSz="822960"/>
            <a:br>
              <a:rPr lang="en-US" sz="300" kern="1200" dirty="0">
                <a:solidFill>
                  <a:srgbClr val="FFFFFF"/>
                </a:solidFill>
                <a:latin typeface="+mj-lt"/>
                <a:ea typeface="+mj-ea"/>
                <a:cs typeface="+mj-cs"/>
              </a:rPr>
            </a:br>
            <a:br>
              <a:rPr lang="en-US" sz="300" kern="1200" dirty="0">
                <a:solidFill>
                  <a:srgbClr val="FFFFFF"/>
                </a:solidFill>
                <a:latin typeface="+mj-lt"/>
                <a:ea typeface="+mj-ea"/>
                <a:cs typeface="+mj-cs"/>
              </a:rPr>
            </a:br>
            <a:br>
              <a:rPr lang="en-US" sz="300" kern="1200" dirty="0">
                <a:solidFill>
                  <a:srgbClr val="FFFFFF"/>
                </a:solidFill>
                <a:latin typeface="+mj-lt"/>
                <a:ea typeface="+mj-ea"/>
                <a:cs typeface="+mj-cs"/>
              </a:rPr>
            </a:br>
            <a:br>
              <a:rPr lang="en-US" sz="300" kern="1200" dirty="0">
                <a:solidFill>
                  <a:srgbClr val="FFFFFF"/>
                </a:solidFill>
                <a:latin typeface="+mj-lt"/>
                <a:ea typeface="+mj-ea"/>
                <a:cs typeface="+mj-cs"/>
              </a:rPr>
            </a:br>
            <a:r>
              <a:rPr lang="en-US" sz="3600" b="1" kern="1200" dirty="0">
                <a:solidFill>
                  <a:srgbClr val="FFFFFF"/>
                </a:solidFill>
                <a:latin typeface="+mj-lt"/>
                <a:ea typeface="+mj-ea"/>
                <a:cs typeface="+mj-cs"/>
              </a:rPr>
              <a:t>Why is homelessness increasing?</a:t>
            </a:r>
            <a:br>
              <a:rPr lang="en-US" sz="300" kern="1200" dirty="0">
                <a:solidFill>
                  <a:srgbClr val="FFFFFF"/>
                </a:solidFill>
                <a:latin typeface="+mj-lt"/>
                <a:ea typeface="+mj-ea"/>
                <a:cs typeface="+mj-cs"/>
              </a:rPr>
            </a:br>
            <a:r>
              <a:rPr lang="en-US" sz="300" kern="1200" dirty="0">
                <a:solidFill>
                  <a:srgbClr val="FFFFFF"/>
                </a:solidFill>
                <a:latin typeface="+mj-lt"/>
                <a:ea typeface="+mj-ea"/>
                <a:cs typeface="+mj-cs"/>
              </a:rPr>
              <a:t> </a:t>
            </a:r>
            <a:br>
              <a:rPr lang="en-US" sz="300" kern="1200" dirty="0">
                <a:solidFill>
                  <a:srgbClr val="FFFFFF"/>
                </a:solidFill>
                <a:latin typeface="+mj-lt"/>
                <a:ea typeface="+mj-ea"/>
                <a:cs typeface="+mj-cs"/>
              </a:rPr>
            </a:br>
            <a:br>
              <a:rPr lang="en-US" sz="300" kern="1200" dirty="0">
                <a:solidFill>
                  <a:srgbClr val="FFFFFF"/>
                </a:solidFill>
                <a:latin typeface="+mj-lt"/>
                <a:ea typeface="+mj-ea"/>
                <a:cs typeface="+mj-cs"/>
              </a:rPr>
            </a:br>
            <a:br>
              <a:rPr lang="en-US" sz="300" kern="1200" dirty="0">
                <a:solidFill>
                  <a:srgbClr val="FFFFFF"/>
                </a:solidFill>
                <a:latin typeface="+mj-lt"/>
                <a:ea typeface="+mj-ea"/>
                <a:cs typeface="+mj-cs"/>
              </a:rPr>
            </a:br>
            <a:endParaRPr lang="en-US" sz="300" kern="1200" dirty="0">
              <a:solidFill>
                <a:srgbClr val="FFFFFF"/>
              </a:solidFill>
              <a:latin typeface="+mj-lt"/>
              <a:ea typeface="+mj-ea"/>
              <a:cs typeface="+mj-cs"/>
            </a:endParaRPr>
          </a:p>
        </p:txBody>
      </p:sp>
      <p:sp>
        <p:nvSpPr>
          <p:cNvPr id="5" name="Title 1">
            <a:extLst>
              <a:ext uri="{FF2B5EF4-FFF2-40B4-BE49-F238E27FC236}">
                <a16:creationId xmlns:a16="http://schemas.microsoft.com/office/drawing/2014/main" id="{C2BA0CB7-05CC-4073-B671-9FF08077CB9D}"/>
              </a:ext>
            </a:extLst>
          </p:cNvPr>
          <p:cNvSpPr txBox="1">
            <a:spLocks/>
          </p:cNvSpPr>
          <p:nvPr/>
        </p:nvSpPr>
        <p:spPr>
          <a:xfrm>
            <a:off x="1185236" y="3129710"/>
            <a:ext cx="3134290" cy="2284571"/>
          </a:xfrm>
          <a:prstGeom prst="roundRect">
            <a:avLst/>
          </a:prstGeom>
          <a:solidFill>
            <a:schemeClr val="accent6"/>
          </a:solidFill>
          <a:ln>
            <a:solidFill>
              <a:schemeClr val="accent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22960">
              <a:spcAft>
                <a:spcPts val="600"/>
              </a:spcAft>
            </a:pPr>
            <a:br>
              <a:rPr lang="en-US" sz="900" kern="1200" dirty="0">
                <a:solidFill>
                  <a:schemeClr val="accent6"/>
                </a:solidFill>
                <a:latin typeface="+mj-lt"/>
                <a:ea typeface="+mj-ea"/>
                <a:cs typeface="+mj-cs"/>
              </a:rPr>
            </a:br>
            <a:br>
              <a:rPr lang="en-US" sz="900" kern="1200" dirty="0">
                <a:solidFill>
                  <a:schemeClr val="accent6"/>
                </a:solidFill>
                <a:latin typeface="+mj-lt"/>
                <a:ea typeface="+mj-ea"/>
                <a:cs typeface="+mj-cs"/>
              </a:rPr>
            </a:br>
            <a:br>
              <a:rPr lang="en-US" sz="900" kern="1200" dirty="0">
                <a:solidFill>
                  <a:schemeClr val="accent6"/>
                </a:solidFill>
                <a:latin typeface="+mj-lt"/>
                <a:ea typeface="+mj-ea"/>
                <a:cs typeface="+mj-cs"/>
              </a:rPr>
            </a:br>
            <a:br>
              <a:rPr lang="en-US" sz="900" kern="1200" dirty="0">
                <a:solidFill>
                  <a:schemeClr val="accent6"/>
                </a:solidFill>
                <a:latin typeface="+mj-lt"/>
                <a:ea typeface="+mj-ea"/>
                <a:cs typeface="+mj-cs"/>
              </a:rPr>
            </a:br>
            <a:r>
              <a:rPr lang="en-US" sz="900" b="1" kern="1200" dirty="0">
                <a:solidFill>
                  <a:schemeClr val="accent6"/>
                </a:solidFill>
                <a:latin typeface="+mj-lt"/>
                <a:ea typeface="+mj-ea"/>
                <a:cs typeface="+mj-cs"/>
              </a:rPr>
              <a:t>Why is homelessness increasing?</a:t>
            </a:r>
            <a:br>
              <a:rPr lang="en-US" sz="900" kern="1200" dirty="0">
                <a:solidFill>
                  <a:schemeClr val="accent6"/>
                </a:solidFill>
                <a:latin typeface="+mj-lt"/>
                <a:ea typeface="+mj-ea"/>
                <a:cs typeface="+mj-cs"/>
              </a:rPr>
            </a:br>
            <a:r>
              <a:rPr lang="en-US" sz="900" kern="1200" dirty="0">
                <a:solidFill>
                  <a:schemeClr val="accent6"/>
                </a:solidFill>
                <a:latin typeface="+mj-lt"/>
                <a:ea typeface="+mj-ea"/>
                <a:cs typeface="+mj-cs"/>
              </a:rPr>
              <a:t> </a:t>
            </a:r>
            <a:br>
              <a:rPr lang="en-US" sz="900" kern="1200" dirty="0">
                <a:solidFill>
                  <a:schemeClr val="accent6"/>
                </a:solidFill>
                <a:latin typeface="+mj-lt"/>
                <a:ea typeface="+mj-ea"/>
                <a:cs typeface="+mj-cs"/>
              </a:rPr>
            </a:br>
            <a:endParaRPr lang="en-US" sz="900" dirty="0">
              <a:solidFill>
                <a:schemeClr val="accent6"/>
              </a:solidFill>
            </a:endParaRPr>
          </a:p>
        </p:txBody>
      </p:sp>
      <p:sp>
        <p:nvSpPr>
          <p:cNvPr id="3" name="TextBox 2">
            <a:extLst>
              <a:ext uri="{FF2B5EF4-FFF2-40B4-BE49-F238E27FC236}">
                <a16:creationId xmlns:a16="http://schemas.microsoft.com/office/drawing/2014/main" id="{58C5D4E5-B0D1-4253-AC1B-2C631CC8E102}"/>
              </a:ext>
            </a:extLst>
          </p:cNvPr>
          <p:cNvSpPr txBox="1"/>
          <p:nvPr/>
        </p:nvSpPr>
        <p:spPr>
          <a:xfrm>
            <a:off x="1477497" y="3487165"/>
            <a:ext cx="2549768" cy="1569660"/>
          </a:xfrm>
          <a:prstGeom prst="rect">
            <a:avLst/>
          </a:prstGeom>
          <a:noFill/>
        </p:spPr>
        <p:txBody>
          <a:bodyPr wrap="square" rtlCol="0">
            <a:spAutoFit/>
          </a:bodyPr>
          <a:lstStyle/>
          <a:p>
            <a:pPr defTabSz="822960">
              <a:spcAft>
                <a:spcPts val="600"/>
              </a:spcAft>
            </a:pPr>
            <a:r>
              <a:rPr lang="en-US" sz="3200" kern="1200" dirty="0">
                <a:solidFill>
                  <a:schemeClr val="bg1"/>
                </a:solidFill>
                <a:latin typeface="+mn-lt"/>
                <a:ea typeface="+mn-ea"/>
                <a:cs typeface="+mn-cs"/>
              </a:rPr>
              <a:t>We have an affordability problem</a:t>
            </a:r>
            <a:endParaRPr lang="en-AU" sz="3200" dirty="0">
              <a:solidFill>
                <a:schemeClr val="bg1"/>
              </a:solidFill>
            </a:endParaRPr>
          </a:p>
        </p:txBody>
      </p:sp>
      <p:sp>
        <p:nvSpPr>
          <p:cNvPr id="9" name="Rectangle: Rounded Corners 4">
            <a:extLst>
              <a:ext uri="{FF2B5EF4-FFF2-40B4-BE49-F238E27FC236}">
                <a16:creationId xmlns:a16="http://schemas.microsoft.com/office/drawing/2014/main" id="{B37DEDBB-71AD-BC94-4D0A-2BEE0E08DDE6}"/>
              </a:ext>
            </a:extLst>
          </p:cNvPr>
          <p:cNvSpPr txBox="1"/>
          <p:nvPr/>
        </p:nvSpPr>
        <p:spPr>
          <a:xfrm>
            <a:off x="5114819" y="391892"/>
            <a:ext cx="6306711" cy="1406815"/>
          </a:xfrm>
          <a:prstGeom prst="roundRect">
            <a:avLst/>
          </a:prstGeom>
          <a:solidFill>
            <a:schemeClr val="accent2"/>
          </a:solidFill>
        </p:spPr>
        <p:style>
          <a:lnRef idx="2">
            <a:schemeClr val="accent2"/>
          </a:lnRef>
          <a:fillRef idx="1">
            <a:schemeClr val="lt1"/>
          </a:fillRef>
          <a:effectRef idx="0">
            <a:schemeClr val="accent2"/>
          </a:effectRef>
          <a:fontRef idx="minor">
            <a:schemeClr val="dk1"/>
          </a:fontRef>
        </p:style>
        <p:txBody>
          <a:bodyPr spcFirstLastPara="0" vert="horz" wrap="square" lIns="106680" tIns="106680" rIns="106680" bIns="106680" numCol="1" spcCol="1270" anchor="ctr" anchorCtr="0">
            <a:noAutofit/>
          </a:bodyPr>
          <a:lstStyle/>
          <a:p>
            <a:pPr defTabSz="1244600">
              <a:lnSpc>
                <a:spcPct val="90000"/>
              </a:lnSpc>
              <a:spcBef>
                <a:spcPct val="0"/>
              </a:spcBef>
              <a:spcAft>
                <a:spcPct val="35000"/>
              </a:spcAft>
            </a:pPr>
            <a:r>
              <a:rPr lang="en-US" sz="2800" dirty="0">
                <a:solidFill>
                  <a:schemeClr val="tx1"/>
                </a:solidFill>
                <a:latin typeface="Aptos" panose="020B0004020202020204" pitchFamily="34" charset="0"/>
              </a:rPr>
              <a:t>In March 2024 Anglicare reviewed the 9,852 properties available private rental properties in Melbourne.</a:t>
            </a:r>
          </a:p>
        </p:txBody>
      </p:sp>
      <p:sp>
        <p:nvSpPr>
          <p:cNvPr id="4" name="Rectangle: Rounded Corners 3">
            <a:extLst>
              <a:ext uri="{FF2B5EF4-FFF2-40B4-BE49-F238E27FC236}">
                <a16:creationId xmlns:a16="http://schemas.microsoft.com/office/drawing/2014/main" id="{A324CCA5-2EAD-CA91-507B-79F9193325EB}"/>
              </a:ext>
            </a:extLst>
          </p:cNvPr>
          <p:cNvSpPr/>
          <p:nvPr/>
        </p:nvSpPr>
        <p:spPr>
          <a:xfrm>
            <a:off x="5114819" y="1954530"/>
            <a:ext cx="6404240" cy="2455011"/>
          </a:xfrm>
          <a:prstGeom prst="roundRect">
            <a:avLst/>
          </a:prstGeom>
          <a:solidFill>
            <a:schemeClr val="accent4">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244600">
              <a:lnSpc>
                <a:spcPct val="90000"/>
              </a:lnSpc>
              <a:spcBef>
                <a:spcPct val="0"/>
              </a:spcBef>
              <a:spcAft>
                <a:spcPct val="35000"/>
              </a:spcAft>
            </a:pPr>
            <a:r>
              <a:rPr lang="en-GB" sz="2800" dirty="0">
                <a:solidFill>
                  <a:schemeClr val="tx1"/>
                </a:solidFill>
              </a:rPr>
              <a:t>There were 3 properties affordable for a couple on Centrelink payments with one or two children and 1 property in the whole of Melbourne affordable for a single parent with 1-2 children on Parenting Payment.</a:t>
            </a:r>
            <a:endParaRPr lang="en-AU" sz="2800" dirty="0">
              <a:solidFill>
                <a:schemeClr val="tx1"/>
              </a:solidFill>
            </a:endParaRPr>
          </a:p>
        </p:txBody>
      </p:sp>
      <p:grpSp>
        <p:nvGrpSpPr>
          <p:cNvPr id="14" name="Group 13">
            <a:extLst>
              <a:ext uri="{FF2B5EF4-FFF2-40B4-BE49-F238E27FC236}">
                <a16:creationId xmlns:a16="http://schemas.microsoft.com/office/drawing/2014/main" id="{BA513D2B-D2C5-BB7E-670C-3AE723E9F537}"/>
              </a:ext>
            </a:extLst>
          </p:cNvPr>
          <p:cNvGrpSpPr/>
          <p:nvPr/>
        </p:nvGrpSpPr>
        <p:grpSpPr>
          <a:xfrm>
            <a:off x="5060137" y="4628155"/>
            <a:ext cx="6513603" cy="1997454"/>
            <a:chOff x="0" y="3777281"/>
            <a:chExt cx="6513603" cy="2108144"/>
          </a:xfrm>
        </p:grpSpPr>
        <p:sp>
          <p:nvSpPr>
            <p:cNvPr id="15" name="Rectangle: Rounded Corners 14">
              <a:extLst>
                <a:ext uri="{FF2B5EF4-FFF2-40B4-BE49-F238E27FC236}">
                  <a16:creationId xmlns:a16="http://schemas.microsoft.com/office/drawing/2014/main" id="{56C8605C-53C9-1CF1-1401-F4821D2B0D24}"/>
                </a:ext>
              </a:extLst>
            </p:cNvPr>
            <p:cNvSpPr/>
            <p:nvPr/>
          </p:nvSpPr>
          <p:spPr>
            <a:xfrm>
              <a:off x="0" y="3777281"/>
              <a:ext cx="6513603" cy="2108144"/>
            </a:xfrm>
            <a:prstGeom prst="roundRect">
              <a:avLst/>
            </a:pr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5">
                <a:hueOff val="-6758543"/>
                <a:satOff val="-17419"/>
                <a:lumOff val="-11765"/>
                <a:alphaOff val="0"/>
              </a:schemeClr>
            </a:effectRef>
            <a:fontRef idx="minor">
              <a:schemeClr val="lt1"/>
            </a:fontRef>
          </p:style>
          <p:txBody>
            <a:bodyPr/>
            <a:lstStyle/>
            <a:p>
              <a:endParaRPr lang="en-AU"/>
            </a:p>
          </p:txBody>
        </p:sp>
        <p:sp>
          <p:nvSpPr>
            <p:cNvPr id="16" name="Rectangle: Rounded Corners 4">
              <a:extLst>
                <a:ext uri="{FF2B5EF4-FFF2-40B4-BE49-F238E27FC236}">
                  <a16:creationId xmlns:a16="http://schemas.microsoft.com/office/drawing/2014/main" id="{03B5093B-0EF7-2D27-43E0-96853E3FCD2D}"/>
                </a:ext>
              </a:extLst>
            </p:cNvPr>
            <p:cNvSpPr txBox="1"/>
            <p:nvPr/>
          </p:nvSpPr>
          <p:spPr>
            <a:xfrm>
              <a:off x="136169" y="4043864"/>
              <a:ext cx="6307781" cy="1610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defTabSz="1244600">
                <a:lnSpc>
                  <a:spcPct val="90000"/>
                </a:lnSpc>
                <a:spcBef>
                  <a:spcPct val="0"/>
                </a:spcBef>
                <a:spcAft>
                  <a:spcPct val="35000"/>
                </a:spcAft>
              </a:pPr>
              <a:r>
                <a:rPr lang="en-GB" sz="2800" dirty="0">
                  <a:solidFill>
                    <a:schemeClr val="tx1"/>
                  </a:solidFill>
                </a:rPr>
                <a:t>There was not a single property affordable for a single person on Jobseeker or a young person on Youth Allowance.</a:t>
              </a:r>
            </a:p>
          </p:txBody>
        </p:sp>
      </p:grpSp>
    </p:spTree>
    <p:extLst>
      <p:ext uri="{BB962C8B-B14F-4D97-AF65-F5344CB8AC3E}">
        <p14:creationId xmlns:p14="http://schemas.microsoft.com/office/powerpoint/2010/main" val="121677098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02D71-CBDB-4F12-923B-2C35584FAAFB}"/>
              </a:ext>
            </a:extLst>
          </p:cNvPr>
          <p:cNvSpPr>
            <a:spLocks noGrp="1"/>
          </p:cNvSpPr>
          <p:nvPr>
            <p:ph type="title"/>
          </p:nvPr>
        </p:nvSpPr>
        <p:spPr>
          <a:xfrm>
            <a:off x="956234" y="255829"/>
            <a:ext cx="9540315" cy="620472"/>
          </a:xfrm>
          <a:prstGeom prst="roundRect">
            <a:avLst/>
          </a:prstGeom>
          <a:solidFill>
            <a:schemeClr val="accent6"/>
          </a:solidFill>
        </p:spPr>
        <p:txBody>
          <a:bodyPr anchor="b">
            <a:normAutofit/>
          </a:bodyPr>
          <a:lstStyle/>
          <a:p>
            <a:pPr algn="ctr"/>
            <a:r>
              <a:rPr lang="en-AU" sz="3200" dirty="0">
                <a:solidFill>
                  <a:schemeClr val="bg1"/>
                </a:solidFill>
                <a:latin typeface="+mn-lt"/>
              </a:rPr>
              <a:t>Inadequate social housing supply</a:t>
            </a:r>
          </a:p>
        </p:txBody>
      </p:sp>
      <p:pic>
        <p:nvPicPr>
          <p:cNvPr id="4" name="Content Placeholder 1">
            <a:extLst>
              <a:ext uri="{FF2B5EF4-FFF2-40B4-BE49-F238E27FC236}">
                <a16:creationId xmlns:a16="http://schemas.microsoft.com/office/drawing/2014/main" id="{BB57637F-B062-4A3F-8883-C0D415C89E70}"/>
              </a:ext>
            </a:extLst>
          </p:cNvPr>
          <p:cNvPicPr>
            <a:picLocks noChangeAspect="1"/>
          </p:cNvPicPr>
          <p:nvPr/>
        </p:nvPicPr>
        <p:blipFill rotWithShape="1">
          <a:blip r:embed="rId3">
            <a:extLst>
              <a:ext uri="{28A0092B-C50C-407E-A947-70E740481C1C}">
                <a14:useLocalDpi xmlns:a14="http://schemas.microsoft.com/office/drawing/2010/main" val="0"/>
              </a:ext>
            </a:extLst>
          </a:blip>
          <a:srcRect l="22785" r="16670" b="-2"/>
          <a:stretch/>
        </p:blipFill>
        <p:spPr>
          <a:xfrm>
            <a:off x="558800" y="4060613"/>
            <a:ext cx="4150285" cy="2450379"/>
          </a:xfrm>
          <a:prstGeom prst="rect">
            <a:avLst/>
          </a:prstGeom>
        </p:spPr>
      </p:pic>
      <p:sp>
        <p:nvSpPr>
          <p:cNvPr id="3" name="Content Placeholder 2">
            <a:extLst>
              <a:ext uri="{FF2B5EF4-FFF2-40B4-BE49-F238E27FC236}">
                <a16:creationId xmlns:a16="http://schemas.microsoft.com/office/drawing/2014/main" id="{16E6AA3C-F5E8-46DE-8DEA-897713266680}"/>
              </a:ext>
            </a:extLst>
          </p:cNvPr>
          <p:cNvSpPr>
            <a:spLocks noGrp="1"/>
          </p:cNvSpPr>
          <p:nvPr>
            <p:ph idx="1"/>
          </p:nvPr>
        </p:nvSpPr>
        <p:spPr>
          <a:xfrm>
            <a:off x="5359399" y="1069764"/>
            <a:ext cx="6695515" cy="6396182"/>
          </a:xfrm>
        </p:spPr>
        <p:txBody>
          <a:bodyPr anchor="t">
            <a:noAutofit/>
          </a:bodyPr>
          <a:lstStyle/>
          <a:p>
            <a:pPr marL="0" indent="0">
              <a:spcBef>
                <a:spcPts val="1963"/>
              </a:spcBef>
              <a:buNone/>
            </a:pPr>
            <a:r>
              <a:rPr lang="en-AU" altLang="en-US" sz="2400" b="1" dirty="0">
                <a:latin typeface="Aptos" panose="020B0004020202020204" pitchFamily="34" charset="0"/>
                <a:cs typeface="Arial" panose="020B0604020202020204" pitchFamily="34" charset="0"/>
              </a:rPr>
              <a:t>60,000 households </a:t>
            </a:r>
            <a:r>
              <a:rPr lang="en-AU" altLang="en-US" sz="2400" dirty="0">
                <a:latin typeface="Aptos" panose="020B0004020202020204" pitchFamily="34" charset="0"/>
                <a:cs typeface="Arial" panose="020B0604020202020204" pitchFamily="34" charset="0"/>
              </a:rPr>
              <a:t>on the social housing waiting list now. (This is more than 82,000 Victorians, including over 25,000 children).</a:t>
            </a:r>
          </a:p>
          <a:p>
            <a:pPr marL="0" indent="0">
              <a:spcBef>
                <a:spcPts val="1963"/>
              </a:spcBef>
              <a:buNone/>
            </a:pPr>
            <a:r>
              <a:rPr lang="en-AU" altLang="en-US" sz="2400" dirty="0">
                <a:latin typeface="Aptos" panose="020B0004020202020204" pitchFamily="34" charset="0"/>
                <a:cs typeface="Arial" panose="020B0604020202020204" pitchFamily="34" charset="0"/>
              </a:rPr>
              <a:t>Approximately 3,500 households are allocated social housing each year.</a:t>
            </a:r>
          </a:p>
          <a:p>
            <a:pPr marL="0" indent="0">
              <a:buNone/>
            </a:pPr>
            <a:r>
              <a:rPr lang="en-AU" altLang="en-US" sz="2400" dirty="0">
                <a:latin typeface="Aptos" panose="020B0004020202020204" pitchFamily="34" charset="0"/>
              </a:rPr>
              <a:t>There is at least </a:t>
            </a:r>
            <a:r>
              <a:rPr lang="en-AU" altLang="en-US" sz="2400" b="1" dirty="0">
                <a:latin typeface="Aptos" panose="020B0004020202020204" pitchFamily="34" charset="0"/>
              </a:rPr>
              <a:t>a 3 year wait </a:t>
            </a:r>
            <a:r>
              <a:rPr lang="en-AU" altLang="en-US" sz="2400" dirty="0">
                <a:latin typeface="Aptos" panose="020B0004020202020204" pitchFamily="34" charset="0"/>
              </a:rPr>
              <a:t>for urgent applicants and indefinite waits for other groups.</a:t>
            </a:r>
          </a:p>
          <a:p>
            <a:pPr marL="0" indent="0">
              <a:buNone/>
            </a:pPr>
            <a:r>
              <a:rPr lang="en-AU" altLang="en-US" sz="2400" b="1" dirty="0">
                <a:solidFill>
                  <a:schemeClr val="accent1"/>
                </a:solidFill>
                <a:latin typeface="Aptos" panose="020B0004020202020204" pitchFamily="34" charset="0"/>
                <a:ea typeface="DengXian" panose="02010600030101010101" pitchFamily="2" charset="-122"/>
                <a:cs typeface="Arial" panose="020B0604020202020204" pitchFamily="34" charset="0"/>
              </a:rPr>
              <a:t>The State Government Big Housing Build is constructing 9,300 new social housing properties over 4 years. </a:t>
            </a:r>
          </a:p>
          <a:p>
            <a:pPr marL="0" indent="0">
              <a:buNone/>
            </a:pPr>
            <a:r>
              <a:rPr lang="en-AU" altLang="en-US" sz="2400" dirty="0">
                <a:latin typeface="Aptos" panose="020B0004020202020204" pitchFamily="34" charset="0"/>
              </a:rPr>
              <a:t>However, just to meet the national average Victoria will need to build </a:t>
            </a:r>
            <a:r>
              <a:rPr lang="en-AU" sz="2400" dirty="0">
                <a:effectLst/>
                <a:latin typeface="Aptos" panose="020B0004020202020204" pitchFamily="34" charset="0"/>
                <a:ea typeface="DengXian" panose="02010600030101010101" pitchFamily="2" charset="-122"/>
                <a:cs typeface="Arial" panose="020B0604020202020204" pitchFamily="34" charset="0"/>
              </a:rPr>
              <a:t>more than 6,000 properties each year for ten years.</a:t>
            </a:r>
          </a:p>
          <a:p>
            <a:pPr marL="0" indent="0">
              <a:buNone/>
            </a:pPr>
            <a:r>
              <a:rPr lang="en-AU" altLang="en-US" sz="2400" b="1" dirty="0">
                <a:solidFill>
                  <a:schemeClr val="accent1"/>
                </a:solidFill>
                <a:latin typeface="Aptos" panose="020B0004020202020204" pitchFamily="34" charset="0"/>
                <a:ea typeface="DengXian" panose="02010600030101010101" pitchFamily="2" charset="-122"/>
                <a:cs typeface="Arial" panose="020B0604020202020204" pitchFamily="34" charset="0"/>
              </a:rPr>
              <a:t>Victoria has the lowest proportion of social housing of any State (2.9% </a:t>
            </a:r>
            <a:r>
              <a:rPr lang="en-AU" altLang="en-US" sz="2400" b="1" dirty="0" err="1">
                <a:solidFill>
                  <a:schemeClr val="accent1"/>
                </a:solidFill>
                <a:latin typeface="Aptos" panose="020B0004020202020204" pitchFamily="34" charset="0"/>
                <a:ea typeface="DengXian" panose="02010600030101010101" pitchFamily="2" charset="-122"/>
                <a:cs typeface="Arial" panose="020B0604020202020204" pitchFamily="34" charset="0"/>
              </a:rPr>
              <a:t>cf</a:t>
            </a:r>
            <a:r>
              <a:rPr lang="en-AU" altLang="en-US" sz="2400" b="1" dirty="0">
                <a:solidFill>
                  <a:schemeClr val="accent1"/>
                </a:solidFill>
                <a:latin typeface="Aptos" panose="020B0004020202020204" pitchFamily="34" charset="0"/>
                <a:ea typeface="DengXian" panose="02010600030101010101" pitchFamily="2" charset="-122"/>
                <a:cs typeface="Arial" panose="020B0604020202020204" pitchFamily="34" charset="0"/>
              </a:rPr>
              <a:t> 3.9</a:t>
            </a:r>
            <a:r>
              <a:rPr lang="en-AU" altLang="en-US" sz="2400" b="1">
                <a:solidFill>
                  <a:schemeClr val="accent1"/>
                </a:solidFill>
                <a:latin typeface="Aptos" panose="020B0004020202020204" pitchFamily="34" charset="0"/>
                <a:ea typeface="DengXian" panose="02010600030101010101" pitchFamily="2" charset="-122"/>
                <a:cs typeface="Arial" panose="020B0604020202020204" pitchFamily="34" charset="0"/>
              </a:rPr>
              <a:t>% nationally).</a:t>
            </a:r>
            <a:endParaRPr lang="en-AU" altLang="en-US" sz="2400" b="1" dirty="0">
              <a:solidFill>
                <a:schemeClr val="accent1"/>
              </a:solidFill>
              <a:latin typeface="Aptos" panose="020B0004020202020204" pitchFamily="34" charset="0"/>
            </a:endParaRPr>
          </a:p>
        </p:txBody>
      </p:sp>
      <p:sp>
        <p:nvSpPr>
          <p:cNvPr id="6" name="Rectangle 5"/>
          <p:cNvSpPr/>
          <p:nvPr/>
        </p:nvSpPr>
        <p:spPr>
          <a:xfrm>
            <a:off x="6003667" y="3244334"/>
            <a:ext cx="237566" cy="369332"/>
          </a:xfrm>
          <a:prstGeom prst="rect">
            <a:avLst/>
          </a:prstGeom>
        </p:spPr>
        <p:txBody>
          <a:bodyPr wrap="none">
            <a:spAutoFit/>
          </a:bodyPr>
          <a:lstStyle/>
          <a:p>
            <a:pPr>
              <a:spcAft>
                <a:spcPts val="600"/>
              </a:spcAft>
            </a:pPr>
            <a:r>
              <a:rPr lang="en-US" dirty="0"/>
              <a:t> </a:t>
            </a:r>
            <a:endParaRPr lang="en-US"/>
          </a:p>
        </p:txBody>
      </p:sp>
      <p:graphicFrame>
        <p:nvGraphicFramePr>
          <p:cNvPr id="5" name="Chart 4">
            <a:extLst>
              <a:ext uri="{FF2B5EF4-FFF2-40B4-BE49-F238E27FC236}">
                <a16:creationId xmlns:a16="http://schemas.microsoft.com/office/drawing/2014/main" id="{2540212C-1829-0B8D-C476-F013C92B7A81}"/>
              </a:ext>
            </a:extLst>
          </p:cNvPr>
          <p:cNvGraphicFramePr>
            <a:graphicFrameLocks/>
          </p:cNvGraphicFramePr>
          <p:nvPr>
            <p:extLst>
              <p:ext uri="{D42A27DB-BD31-4B8C-83A1-F6EECF244321}">
                <p14:modId xmlns:p14="http://schemas.microsoft.com/office/powerpoint/2010/main" val="900201973"/>
              </p:ext>
            </p:extLst>
          </p:nvPr>
        </p:nvGraphicFramePr>
        <p:xfrm>
          <a:off x="137085" y="1096857"/>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149859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850" name="Rectangle 3584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25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6" name="TextBox 1">
            <a:extLst>
              <a:ext uri="{FF2B5EF4-FFF2-40B4-BE49-F238E27FC236}">
                <a16:creationId xmlns:a16="http://schemas.microsoft.com/office/drawing/2014/main" id="{4DD46FC5-5B45-438B-B773-D394E532EC60}"/>
              </a:ext>
            </a:extLst>
          </p:cNvPr>
          <p:cNvSpPr txBox="1">
            <a:spLocks noChangeArrowheads="1"/>
          </p:cNvSpPr>
          <p:nvPr/>
        </p:nvSpPr>
        <p:spPr bwMode="auto">
          <a:xfrm>
            <a:off x="8781585" y="2036764"/>
            <a:ext cx="3251200" cy="2814890"/>
          </a:xfrm>
          <a:prstGeom prst="roundRect">
            <a:avLst/>
          </a:prstGeom>
          <a:ln w="28575">
            <a:noFill/>
          </a:ln>
          <a:scene3d>
            <a:camera prst="orthographicFront"/>
            <a:lightRig rig="threePt" dir="t"/>
          </a:scene3d>
        </p:spPr>
        <p:txBody>
          <a:bodyPr vert="horz" lIns="91440" tIns="45720" rIns="91440" bIns="45720" rtlCol="0" anchor="ctr">
            <a:normAutofit lnSpcReduction="10000"/>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90000"/>
              </a:lnSpc>
              <a:spcBef>
                <a:spcPct val="0"/>
              </a:spcBef>
              <a:spcAft>
                <a:spcPts val="600"/>
              </a:spcAft>
              <a:defRPr/>
            </a:pPr>
            <a:endParaRPr lang="en-US" altLang="en-US" sz="3600" dirty="0">
              <a:solidFill>
                <a:srgbClr val="FFFFFF"/>
              </a:solidFill>
              <a:latin typeface="+mj-lt"/>
              <a:ea typeface="+mj-ea"/>
              <a:cs typeface="+mj-cs"/>
            </a:endParaRPr>
          </a:p>
          <a:p>
            <a:pPr algn="ctr">
              <a:lnSpc>
                <a:spcPct val="90000"/>
              </a:lnSpc>
              <a:spcBef>
                <a:spcPct val="0"/>
              </a:spcBef>
              <a:spcAft>
                <a:spcPts val="600"/>
              </a:spcAft>
              <a:defRPr/>
            </a:pPr>
            <a:r>
              <a:rPr lang="en-US" altLang="en-US" sz="3600" b="1" dirty="0">
                <a:solidFill>
                  <a:srgbClr val="FFFFFF"/>
                </a:solidFill>
                <a:latin typeface="+mj-lt"/>
                <a:ea typeface="+mj-ea"/>
                <a:cs typeface="+mj-cs"/>
              </a:rPr>
              <a:t>Those assisted by the homelessness service system</a:t>
            </a:r>
          </a:p>
          <a:p>
            <a:pPr>
              <a:lnSpc>
                <a:spcPct val="90000"/>
              </a:lnSpc>
              <a:spcBef>
                <a:spcPct val="0"/>
              </a:spcBef>
              <a:spcAft>
                <a:spcPts val="600"/>
              </a:spcAft>
              <a:defRPr/>
            </a:pPr>
            <a:endParaRPr lang="en-US" altLang="en-US" sz="3600" b="1" dirty="0">
              <a:solidFill>
                <a:srgbClr val="FFFFFF"/>
              </a:solidFill>
              <a:latin typeface="+mj-lt"/>
              <a:ea typeface="+mj-ea"/>
              <a:cs typeface="+mj-cs"/>
            </a:endParaRPr>
          </a:p>
        </p:txBody>
      </p:sp>
      <p:sp>
        <p:nvSpPr>
          <p:cNvPr id="3585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5" name="Picture 1">
            <a:extLst>
              <a:ext uri="{FF2B5EF4-FFF2-40B4-BE49-F238E27FC236}">
                <a16:creationId xmlns:a16="http://schemas.microsoft.com/office/drawing/2014/main" id="{AD6E1CFE-360F-4BB2-9537-E47F08BDDA9B}"/>
              </a:ext>
            </a:extLst>
          </p:cNvPr>
          <p:cNvPicPr>
            <a:picLocks noChangeAspect="1"/>
          </p:cNvPicPr>
          <p:nvPr/>
        </p:nvPicPr>
        <p:blipFill rotWithShape="1">
          <a:blip r:embed="rId3">
            <a:extLst>
              <a:ext uri="{28A0092B-C50C-407E-A947-70E740481C1C}">
                <a14:useLocalDpi xmlns:a14="http://schemas.microsoft.com/office/drawing/2010/main" val="0"/>
              </a:ext>
            </a:extLst>
          </a:blip>
          <a:srcRect b="14217"/>
          <a:stretch/>
        </p:blipFill>
        <p:spPr bwMode="auto">
          <a:xfrm>
            <a:off x="976251" y="942538"/>
            <a:ext cx="7163222" cy="4808332"/>
          </a:xfrm>
          <a:prstGeom prst="rect">
            <a:avLst/>
          </a:prstGeom>
          <a:noFill/>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Content Placeholder 18">
            <a:extLst>
              <a:ext uri="{FF2B5EF4-FFF2-40B4-BE49-F238E27FC236}">
                <a16:creationId xmlns:a16="http://schemas.microsoft.com/office/drawing/2014/main" id="{033680F7-6FD4-43FB-BBA6-116A45639AF8}"/>
              </a:ext>
            </a:extLst>
          </p:cNvPr>
          <p:cNvSpPr txBox="1">
            <a:spLocks/>
          </p:cNvSpPr>
          <p:nvPr/>
        </p:nvSpPr>
        <p:spPr bwMode="auto">
          <a:xfrm>
            <a:off x="3186114" y="1922464"/>
            <a:ext cx="3132137"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685800">
              <a:defRPr sz="2400">
                <a:solidFill>
                  <a:schemeClr val="tx1"/>
                </a:solidFill>
                <a:latin typeface="Arial" panose="020B0604020202020204" pitchFamily="34" charset="0"/>
                <a:ea typeface="MS PGothic" panose="020B0600070205080204" pitchFamily="34" charset="-128"/>
              </a:defRPr>
            </a:lvl1pPr>
            <a:lvl2pPr marL="742950" indent="-285750" defTabSz="685800">
              <a:defRPr sz="2400">
                <a:solidFill>
                  <a:schemeClr val="tx1"/>
                </a:solidFill>
                <a:latin typeface="Arial" panose="020B0604020202020204" pitchFamily="34" charset="0"/>
                <a:ea typeface="MS PGothic" panose="020B0600070205080204" pitchFamily="34" charset="-128"/>
              </a:defRPr>
            </a:lvl2pPr>
            <a:lvl3pPr marL="1143000" indent="-228600" defTabSz="685800">
              <a:defRPr sz="2400">
                <a:solidFill>
                  <a:schemeClr val="tx1"/>
                </a:solidFill>
                <a:latin typeface="Arial" panose="020B0604020202020204" pitchFamily="34" charset="0"/>
                <a:ea typeface="MS PGothic" panose="020B0600070205080204" pitchFamily="34" charset="-128"/>
              </a:defRPr>
            </a:lvl3pPr>
            <a:lvl4pPr marL="1600200" indent="-228600" defTabSz="685800">
              <a:defRPr sz="2400">
                <a:solidFill>
                  <a:schemeClr val="tx1"/>
                </a:solidFill>
                <a:latin typeface="Arial" panose="020B0604020202020204" pitchFamily="34" charset="0"/>
                <a:ea typeface="MS PGothic" panose="020B0600070205080204" pitchFamily="34" charset="-128"/>
              </a:defRPr>
            </a:lvl4pPr>
            <a:lvl5pPr marL="2057400" indent="-228600" defTabSz="685800">
              <a:defRPr sz="24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endParaRPr lang="en-AU" altLang="en-US" sz="2100">
              <a:latin typeface="Calibri" panose="020F0502020204030204" pitchFamily="34" charset="0"/>
              <a:cs typeface="Arial" panose="020B0604020202020204" pitchFamily="34" charset="0"/>
            </a:endParaRPr>
          </a:p>
        </p:txBody>
      </p:sp>
      <p:sp>
        <p:nvSpPr>
          <p:cNvPr id="35844" name="Content Placeholder 18">
            <a:extLst>
              <a:ext uri="{FF2B5EF4-FFF2-40B4-BE49-F238E27FC236}">
                <a16:creationId xmlns:a16="http://schemas.microsoft.com/office/drawing/2014/main" id="{FBC301F3-D529-48E2-994B-07FBBDC1856F}"/>
              </a:ext>
            </a:extLst>
          </p:cNvPr>
          <p:cNvSpPr txBox="1">
            <a:spLocks/>
          </p:cNvSpPr>
          <p:nvPr/>
        </p:nvSpPr>
        <p:spPr bwMode="auto">
          <a:xfrm>
            <a:off x="3300414" y="2036764"/>
            <a:ext cx="3132137"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685800">
              <a:defRPr sz="2400">
                <a:solidFill>
                  <a:schemeClr val="tx1"/>
                </a:solidFill>
                <a:latin typeface="Arial" panose="020B0604020202020204" pitchFamily="34" charset="0"/>
                <a:ea typeface="MS PGothic" panose="020B0600070205080204" pitchFamily="34" charset="-128"/>
              </a:defRPr>
            </a:lvl1pPr>
            <a:lvl2pPr marL="742950" indent="-285750" defTabSz="685800">
              <a:defRPr sz="2400">
                <a:solidFill>
                  <a:schemeClr val="tx1"/>
                </a:solidFill>
                <a:latin typeface="Arial" panose="020B0604020202020204" pitchFamily="34" charset="0"/>
                <a:ea typeface="MS PGothic" panose="020B0600070205080204" pitchFamily="34" charset="-128"/>
              </a:defRPr>
            </a:lvl2pPr>
            <a:lvl3pPr marL="1143000" indent="-228600" defTabSz="685800">
              <a:defRPr sz="2400">
                <a:solidFill>
                  <a:schemeClr val="tx1"/>
                </a:solidFill>
                <a:latin typeface="Arial" panose="020B0604020202020204" pitchFamily="34" charset="0"/>
                <a:ea typeface="MS PGothic" panose="020B0600070205080204" pitchFamily="34" charset="-128"/>
              </a:defRPr>
            </a:lvl3pPr>
            <a:lvl4pPr marL="1600200" indent="-228600" defTabSz="685800">
              <a:defRPr sz="2400">
                <a:solidFill>
                  <a:schemeClr val="tx1"/>
                </a:solidFill>
                <a:latin typeface="Arial" panose="020B0604020202020204" pitchFamily="34" charset="0"/>
                <a:ea typeface="MS PGothic" panose="020B0600070205080204" pitchFamily="34" charset="-128"/>
              </a:defRPr>
            </a:lvl4pPr>
            <a:lvl5pPr marL="2057400" indent="-228600" defTabSz="685800">
              <a:defRPr sz="24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endParaRPr lang="en-AU" altLang="en-US" sz="2100">
              <a:latin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7D7C12A3-80A7-2362-F994-1D19ECEBDDF4}"/>
              </a:ext>
            </a:extLst>
          </p:cNvPr>
          <p:cNvSpPr txBox="1"/>
          <p:nvPr/>
        </p:nvSpPr>
        <p:spPr>
          <a:xfrm>
            <a:off x="2627453" y="942538"/>
            <a:ext cx="833377" cy="369332"/>
          </a:xfrm>
          <a:prstGeom prst="rect">
            <a:avLst/>
          </a:prstGeom>
          <a:solidFill>
            <a:schemeClr val="bg1"/>
          </a:solidFill>
        </p:spPr>
        <p:txBody>
          <a:bodyPr wrap="square" rtlCol="0">
            <a:spAutoFit/>
          </a:bodyPr>
          <a:lstStyle/>
          <a:p>
            <a:r>
              <a:rPr lang="en-AU" b="1" dirty="0"/>
              <a:t>30,605</a:t>
            </a:r>
          </a:p>
        </p:txBody>
      </p:sp>
    </p:spTree>
    <p:extLst>
      <p:ext uri="{BB962C8B-B14F-4D97-AF65-F5344CB8AC3E}">
        <p14:creationId xmlns:p14="http://schemas.microsoft.com/office/powerpoint/2010/main" val="40804797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83683-7620-4006-B19F-16F04EA762E4}"/>
              </a:ext>
            </a:extLst>
          </p:cNvPr>
          <p:cNvSpPr>
            <a:spLocks noGrp="1"/>
          </p:cNvSpPr>
          <p:nvPr>
            <p:ph type="title"/>
          </p:nvPr>
        </p:nvSpPr>
        <p:spPr>
          <a:xfrm>
            <a:off x="4912740" y="241993"/>
            <a:ext cx="6924356" cy="772616"/>
          </a:xfrm>
          <a:prstGeom prst="roundRect">
            <a:avLst/>
          </a:prstGeom>
          <a:solidFill>
            <a:schemeClr val="accent6"/>
          </a:solidFill>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p>
            <a:pPr algn="ctr">
              <a:defRPr/>
            </a:pPr>
            <a:r>
              <a:rPr lang="en-US" sz="3200" b="1" kern="1200" dirty="0">
                <a:solidFill>
                  <a:schemeClr val="bg1"/>
                </a:solidFill>
                <a:latin typeface="+mj-lt"/>
                <a:ea typeface="+mj-ea"/>
                <a:cs typeface="+mj-cs"/>
              </a:rPr>
              <a:t>Role of Consumers in the service system</a:t>
            </a:r>
          </a:p>
        </p:txBody>
      </p:sp>
      <p:sp>
        <p:nvSpPr>
          <p:cNvPr id="85001" name="Rectangle 85000">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718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003"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996" name="Picture 2">
            <a:extLst>
              <a:ext uri="{FF2B5EF4-FFF2-40B4-BE49-F238E27FC236}">
                <a16:creationId xmlns:a16="http://schemas.microsoft.com/office/drawing/2014/main" id="{28C54515-1A46-4D70-96AC-69D0FCA613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31070"/>
          <a:stretch/>
        </p:blipFill>
        <p:spPr bwMode="auto">
          <a:xfrm>
            <a:off x="761364" y="904287"/>
            <a:ext cx="3113280" cy="5049426"/>
          </a:xfrm>
          <a:prstGeom prst="rect">
            <a:avLst/>
          </a:prstGeom>
          <a:noFill/>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5005" name="Content Placeholder 2">
            <a:extLst>
              <a:ext uri="{FF2B5EF4-FFF2-40B4-BE49-F238E27FC236}">
                <a16:creationId xmlns:a16="http://schemas.microsoft.com/office/drawing/2014/main" id="{D6DEDE4A-D29A-AE1A-B10F-D3C3BE0BDD04}"/>
              </a:ext>
            </a:extLst>
          </p:cNvPr>
          <p:cNvGraphicFramePr>
            <a:graphicFrameLocks noGrp="1"/>
          </p:cNvGraphicFramePr>
          <p:nvPr>
            <p:ph sz="half" idx="1"/>
            <p:extLst>
              <p:ext uri="{D42A27DB-BD31-4B8C-83A1-F6EECF244321}">
                <p14:modId xmlns:p14="http://schemas.microsoft.com/office/powerpoint/2010/main" val="1833067515"/>
              </p:ext>
            </p:extLst>
          </p:nvPr>
        </p:nvGraphicFramePr>
        <p:xfrm>
          <a:off x="4912740" y="1202499"/>
          <a:ext cx="7071279" cy="56555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5905157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56F0A-16EA-4ABF-BBEA-2C7B76B6235C}"/>
              </a:ext>
            </a:extLst>
          </p:cNvPr>
          <p:cNvSpPr>
            <a:spLocks noGrp="1"/>
          </p:cNvSpPr>
          <p:nvPr>
            <p:ph type="title"/>
          </p:nvPr>
        </p:nvSpPr>
        <p:spPr>
          <a:xfrm>
            <a:off x="135133" y="90987"/>
            <a:ext cx="5715501" cy="933594"/>
          </a:xfrm>
          <a:prstGeom prst="roundRect">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a:noAutofit/>
          </a:bodyPr>
          <a:lstStyle/>
          <a:p>
            <a:pPr algn="ctr">
              <a:defRPr/>
            </a:pPr>
            <a:r>
              <a:rPr lang="en-AU" sz="3200" b="1" dirty="0">
                <a:solidFill>
                  <a:schemeClr val="bg1"/>
                </a:solidFill>
                <a:ea typeface="ＭＳ Ｐゴシック" charset="0"/>
              </a:rPr>
              <a:t>Who is seeking homelessness assistance and why?</a:t>
            </a:r>
            <a:endParaRPr lang="en-US" sz="3200" dirty="0">
              <a:solidFill>
                <a:schemeClr val="bg1"/>
              </a:solidFill>
              <a:ea typeface="ＭＳ Ｐゴシック" charset="0"/>
            </a:endParaRPr>
          </a:p>
        </p:txBody>
      </p:sp>
      <p:sp>
        <p:nvSpPr>
          <p:cNvPr id="24579" name="Content Placeholder 2">
            <a:extLst>
              <a:ext uri="{FF2B5EF4-FFF2-40B4-BE49-F238E27FC236}">
                <a16:creationId xmlns:a16="http://schemas.microsoft.com/office/drawing/2014/main" id="{F03F19C3-57E6-49A5-A68E-9800F89BFC60}"/>
              </a:ext>
            </a:extLst>
          </p:cNvPr>
          <p:cNvSpPr>
            <a:spLocks noGrp="1"/>
          </p:cNvSpPr>
          <p:nvPr>
            <p:ph idx="1"/>
          </p:nvPr>
        </p:nvSpPr>
        <p:spPr>
          <a:xfrm>
            <a:off x="-6100" y="1024582"/>
            <a:ext cx="6099050" cy="5936288"/>
          </a:xfrm>
          <a:prstGeom prst="roundRect">
            <a:avLst>
              <a:gd name="adj" fmla="val 16667"/>
            </a:avLst>
          </a:prstGeom>
          <a:solidFill>
            <a:schemeClr val="bg1"/>
          </a:solidFill>
        </p:spPr>
        <p:txBody>
          <a:bodyPr>
            <a:normAutofit fontScale="77500" lnSpcReduction="20000"/>
          </a:bodyPr>
          <a:lstStyle/>
          <a:p>
            <a:pPr marL="0" indent="0">
              <a:spcBef>
                <a:spcPts val="900"/>
              </a:spcBef>
              <a:buNone/>
              <a:defRPr/>
            </a:pPr>
            <a:r>
              <a:rPr lang="en-AU" altLang="en-US" sz="2000" b="1" dirty="0">
                <a:latin typeface="Aptos" panose="020B0004020202020204" pitchFamily="34" charset="0"/>
                <a:cs typeface="Arial" panose="020B0604020202020204" pitchFamily="34" charset="0"/>
              </a:rPr>
              <a:t>Of those who present to the HSS in Victoria, generally</a:t>
            </a:r>
          </a:p>
          <a:p>
            <a:pPr marL="892175" lvl="2" indent="-342900">
              <a:lnSpc>
                <a:spcPct val="120000"/>
              </a:lnSpc>
              <a:spcBef>
                <a:spcPts val="450"/>
              </a:spcBef>
              <a:defRPr/>
            </a:pPr>
            <a:r>
              <a:rPr lang="en-AU" altLang="en-US" dirty="0">
                <a:latin typeface="Aptos" panose="020B0004020202020204" pitchFamily="34" charset="0"/>
                <a:cs typeface="Arial" panose="020B0604020202020204" pitchFamily="34" charset="0"/>
              </a:rPr>
              <a:t>60% are women</a:t>
            </a:r>
          </a:p>
          <a:p>
            <a:pPr marL="892175" lvl="2" indent="-342900">
              <a:lnSpc>
                <a:spcPct val="120000"/>
              </a:lnSpc>
              <a:spcBef>
                <a:spcPts val="450"/>
              </a:spcBef>
              <a:defRPr/>
            </a:pPr>
            <a:r>
              <a:rPr lang="en-AU" altLang="en-US" dirty="0">
                <a:latin typeface="Aptos" panose="020B0004020202020204" pitchFamily="34" charset="0"/>
                <a:cs typeface="Arial" panose="020B0604020202020204" pitchFamily="34" charset="0"/>
              </a:rPr>
              <a:t>17% are under 25 (12% in the West)</a:t>
            </a:r>
          </a:p>
          <a:p>
            <a:pPr marL="892175" lvl="2" indent="-342900">
              <a:lnSpc>
                <a:spcPct val="120000"/>
              </a:lnSpc>
              <a:spcBef>
                <a:spcPts val="450"/>
              </a:spcBef>
              <a:defRPr/>
            </a:pPr>
            <a:r>
              <a:rPr lang="en-AU" altLang="en-US" dirty="0">
                <a:latin typeface="Aptos" panose="020B0004020202020204" pitchFamily="34" charset="0"/>
                <a:cs typeface="Arial" panose="020B0604020202020204" pitchFamily="34" charset="0"/>
              </a:rPr>
              <a:t>36% are sole person households</a:t>
            </a:r>
          </a:p>
          <a:p>
            <a:pPr marL="892175" lvl="2" indent="-342900">
              <a:lnSpc>
                <a:spcPct val="120000"/>
              </a:lnSpc>
              <a:spcBef>
                <a:spcPts val="450"/>
              </a:spcBef>
              <a:defRPr/>
            </a:pPr>
            <a:r>
              <a:rPr lang="en-AU" altLang="en-US" dirty="0">
                <a:latin typeface="Aptos" panose="020B0004020202020204" pitchFamily="34" charset="0"/>
                <a:cs typeface="Arial" panose="020B0604020202020204" pitchFamily="34" charset="0"/>
              </a:rPr>
              <a:t>43% are accompanied by children</a:t>
            </a:r>
          </a:p>
          <a:p>
            <a:pPr marL="892175" lvl="2" indent="-342900">
              <a:lnSpc>
                <a:spcPct val="120000"/>
              </a:lnSpc>
              <a:spcBef>
                <a:spcPts val="450"/>
              </a:spcBef>
              <a:defRPr/>
            </a:pPr>
            <a:r>
              <a:rPr lang="en-AU" altLang="en-US" dirty="0">
                <a:latin typeface="Aptos" panose="020B0004020202020204" pitchFamily="34" charset="0"/>
                <a:cs typeface="Arial" panose="020B0604020202020204" pitchFamily="34" charset="0"/>
              </a:rPr>
              <a:t>13% are First Nations people (8% in the West)</a:t>
            </a:r>
          </a:p>
          <a:p>
            <a:pPr marL="0" indent="0">
              <a:spcBef>
                <a:spcPts val="1800"/>
              </a:spcBef>
              <a:buNone/>
              <a:defRPr/>
            </a:pPr>
            <a:r>
              <a:rPr lang="en-AU" altLang="en-US" sz="2000" b="1" dirty="0">
                <a:solidFill>
                  <a:schemeClr val="accent1"/>
                </a:solidFill>
                <a:latin typeface="Aptos" panose="020B0004020202020204" pitchFamily="34" charset="0"/>
                <a:cs typeface="Arial" panose="020B0604020202020204" pitchFamily="34" charset="0"/>
              </a:rPr>
              <a:t>Research shows that generally one event will trigger homelessness. </a:t>
            </a:r>
            <a:br>
              <a:rPr lang="en-AU" altLang="en-US" sz="2000" b="1" dirty="0">
                <a:latin typeface="Aptos" panose="020B0004020202020204" pitchFamily="34" charset="0"/>
                <a:cs typeface="Arial" panose="020B0604020202020204" pitchFamily="34" charset="0"/>
              </a:rPr>
            </a:br>
            <a:br>
              <a:rPr lang="en-AU" altLang="en-US" sz="2000" b="1" dirty="0">
                <a:latin typeface="Aptos" panose="020B0004020202020204" pitchFamily="34" charset="0"/>
                <a:cs typeface="Arial" panose="020B0604020202020204" pitchFamily="34" charset="0"/>
              </a:rPr>
            </a:br>
            <a:r>
              <a:rPr lang="en-AU" altLang="en-US" sz="2000" b="1" dirty="0">
                <a:latin typeface="Aptos" panose="020B0004020202020204" pitchFamily="34" charset="0"/>
                <a:cs typeface="Arial" panose="020B0604020202020204" pitchFamily="34" charset="0"/>
              </a:rPr>
              <a:t>People presenting to homelessness service identify the key trigger as:</a:t>
            </a:r>
          </a:p>
          <a:p>
            <a:pPr marL="892175" lvl="2" indent="-342900">
              <a:lnSpc>
                <a:spcPct val="120000"/>
              </a:lnSpc>
              <a:spcBef>
                <a:spcPts val="450"/>
              </a:spcBef>
              <a:defRPr/>
            </a:pPr>
            <a:r>
              <a:rPr lang="en-AU" altLang="en-US" dirty="0">
                <a:latin typeface="Aptos" panose="020B0004020202020204" pitchFamily="34" charset="0"/>
                <a:cs typeface="Arial" panose="020B0604020202020204" pitchFamily="34" charset="0"/>
              </a:rPr>
              <a:t>Financial difficulties (48%)</a:t>
            </a:r>
          </a:p>
          <a:p>
            <a:pPr marL="892175" lvl="2" indent="-342900">
              <a:lnSpc>
                <a:spcPct val="120000"/>
              </a:lnSpc>
              <a:spcBef>
                <a:spcPts val="450"/>
              </a:spcBef>
              <a:defRPr/>
            </a:pPr>
            <a:r>
              <a:rPr lang="en-AU" altLang="en-US" dirty="0">
                <a:latin typeface="Aptos" panose="020B0004020202020204" pitchFamily="34" charset="0"/>
                <a:cs typeface="Arial" panose="020B0604020202020204" pitchFamily="34" charset="0"/>
              </a:rPr>
              <a:t>Family violence (40%)</a:t>
            </a:r>
          </a:p>
          <a:p>
            <a:pPr marL="892175" lvl="2" indent="-342900">
              <a:lnSpc>
                <a:spcPct val="120000"/>
              </a:lnSpc>
              <a:spcBef>
                <a:spcPts val="450"/>
              </a:spcBef>
              <a:defRPr/>
            </a:pPr>
            <a:r>
              <a:rPr lang="en-AU" altLang="en-US" dirty="0">
                <a:latin typeface="Aptos" panose="020B0004020202020204" pitchFamily="34" charset="0"/>
                <a:cs typeface="Arial" panose="020B0604020202020204" pitchFamily="34" charset="0"/>
              </a:rPr>
              <a:t>Housing crisis (36%)</a:t>
            </a:r>
            <a:endParaRPr lang="en-AU" altLang="en-US" sz="1500" dirty="0">
              <a:latin typeface="Aptos" panose="020B0004020202020204" pitchFamily="34" charset="0"/>
            </a:endParaRPr>
          </a:p>
          <a:p>
            <a:pPr marL="0" lvl="1" indent="0">
              <a:lnSpc>
                <a:spcPct val="120000"/>
              </a:lnSpc>
              <a:spcBef>
                <a:spcPts val="1800"/>
              </a:spcBef>
              <a:buNone/>
              <a:defRPr/>
            </a:pPr>
            <a:r>
              <a:rPr lang="en-AU" altLang="en-US" sz="2100" b="1" dirty="0">
                <a:latin typeface="Aptos" panose="020B0004020202020204" pitchFamily="34" charset="0"/>
                <a:cs typeface="Arial" panose="020B0604020202020204" pitchFamily="34" charset="0"/>
              </a:rPr>
              <a:t>Other key triggers are:</a:t>
            </a:r>
            <a:r>
              <a:rPr lang="en-AU" altLang="en-US" sz="1500" dirty="0">
                <a:latin typeface="Aptos" panose="020B0004020202020204" pitchFamily="34" charset="0"/>
              </a:rPr>
              <a:t> </a:t>
            </a:r>
          </a:p>
          <a:p>
            <a:pPr marL="892175" lvl="2" indent="-342900">
              <a:lnSpc>
                <a:spcPct val="120000"/>
              </a:lnSpc>
              <a:spcBef>
                <a:spcPts val="450"/>
              </a:spcBef>
              <a:defRPr/>
            </a:pPr>
            <a:r>
              <a:rPr lang="en-AU" altLang="en-US" sz="2100" dirty="0">
                <a:latin typeface="Aptos" panose="020B0004020202020204" pitchFamily="34" charset="0"/>
                <a:cs typeface="Arial" panose="020B0604020202020204" pitchFamily="34" charset="0"/>
              </a:rPr>
              <a:t>Abuse and family breakdown (young people)</a:t>
            </a:r>
          </a:p>
          <a:p>
            <a:pPr marL="892175" lvl="2" indent="-342900">
              <a:lnSpc>
                <a:spcPct val="120000"/>
              </a:lnSpc>
              <a:spcBef>
                <a:spcPts val="450"/>
              </a:spcBef>
              <a:defRPr/>
            </a:pPr>
            <a:r>
              <a:rPr lang="en-AU" altLang="en-US" sz="2100" dirty="0">
                <a:latin typeface="Aptos" panose="020B0004020202020204" pitchFamily="34" charset="0"/>
                <a:cs typeface="Arial" panose="020B0604020202020204" pitchFamily="34" charset="0"/>
              </a:rPr>
              <a:t>Loss of employment</a:t>
            </a:r>
          </a:p>
          <a:p>
            <a:pPr marL="892175" lvl="2" indent="-342900">
              <a:lnSpc>
                <a:spcPct val="120000"/>
              </a:lnSpc>
              <a:spcBef>
                <a:spcPts val="450"/>
              </a:spcBef>
              <a:defRPr/>
            </a:pPr>
            <a:r>
              <a:rPr lang="en-AU" altLang="en-US" sz="2100" dirty="0">
                <a:latin typeface="Aptos" panose="020B0004020202020204" pitchFamily="34" charset="0"/>
                <a:cs typeface="Arial" panose="020B0604020202020204" pitchFamily="34" charset="0"/>
              </a:rPr>
              <a:t>Ill health</a:t>
            </a:r>
          </a:p>
          <a:p>
            <a:pPr>
              <a:defRPr/>
            </a:pPr>
            <a:endParaRPr lang="en-US" altLang="en-US" sz="1500" dirty="0">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lhouette of a person&#10;&#10;Description automatically generated">
            <a:extLst>
              <a:ext uri="{FF2B5EF4-FFF2-40B4-BE49-F238E27FC236}">
                <a16:creationId xmlns:a16="http://schemas.microsoft.com/office/drawing/2014/main" id="{A4DE1F29-0E7E-4B78-BFC9-9C28DC7B8F1F}"/>
              </a:ext>
            </a:extLst>
          </p:cNvPr>
          <p:cNvPicPr>
            <a:picLocks noChangeAspect="1"/>
          </p:cNvPicPr>
          <p:nvPr/>
        </p:nvPicPr>
        <p:blipFill>
          <a:blip r:embed="rId3"/>
          <a:stretch>
            <a:fillRect/>
          </a:stretch>
        </p:blipFill>
        <p:spPr>
          <a:xfrm>
            <a:off x="6904709" y="1648353"/>
            <a:ext cx="4475531" cy="3558047"/>
          </a:xfrm>
          <a:prstGeom prst="rect">
            <a:avLst/>
          </a:prstGeom>
          <a:effectLst/>
        </p:spPr>
      </p:pic>
    </p:spTree>
    <p:extLst>
      <p:ext uri="{BB962C8B-B14F-4D97-AF65-F5344CB8AC3E}">
        <p14:creationId xmlns:p14="http://schemas.microsoft.com/office/powerpoint/2010/main" val="120098321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0565" y="165965"/>
            <a:ext cx="7069577" cy="774645"/>
          </a:xfrm>
          <a:prstGeom prst="roundRect">
            <a:avLst/>
          </a:prstGeom>
          <a:solidFill>
            <a:schemeClr val="accent6"/>
          </a:solidFill>
          <a:ln>
            <a:solidFill>
              <a:schemeClr val="accent6"/>
            </a:solidFill>
          </a:ln>
        </p:spPr>
        <p:style>
          <a:lnRef idx="2">
            <a:schemeClr val="accent6"/>
          </a:lnRef>
          <a:fillRef idx="1">
            <a:schemeClr val="lt1"/>
          </a:fillRef>
          <a:effectRef idx="0">
            <a:schemeClr val="accent6"/>
          </a:effectRef>
          <a:fontRef idx="minor">
            <a:schemeClr val="dk1"/>
          </a:fontRef>
        </p:style>
        <p:txBody>
          <a:bodyPr>
            <a:noAutofit/>
          </a:bodyPr>
          <a:lstStyle/>
          <a:p>
            <a:r>
              <a:rPr lang="en-AU" sz="3200" b="1" dirty="0">
                <a:solidFill>
                  <a:schemeClr val="bg1"/>
                </a:solidFill>
                <a:latin typeface="Chalkboard"/>
              </a:rPr>
              <a:t>Impact of being without a stable home</a:t>
            </a:r>
          </a:p>
        </p:txBody>
      </p:sp>
      <p:pic>
        <p:nvPicPr>
          <p:cNvPr id="5" name="Content Placeholder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21858" y="320924"/>
            <a:ext cx="4486065" cy="4374644"/>
          </a:xfrm>
        </p:spPr>
      </p:pic>
      <p:graphicFrame>
        <p:nvGraphicFramePr>
          <p:cNvPr id="10" name="Content Placeholder 3">
            <a:extLst>
              <a:ext uri="{FF2B5EF4-FFF2-40B4-BE49-F238E27FC236}">
                <a16:creationId xmlns:a16="http://schemas.microsoft.com/office/drawing/2014/main" id="{ED9FF73B-2E7F-B500-2D09-0B0A9C1F3DB2}"/>
              </a:ext>
            </a:extLst>
          </p:cNvPr>
          <p:cNvGraphicFramePr>
            <a:graphicFrameLocks noGrp="1"/>
          </p:cNvGraphicFramePr>
          <p:nvPr>
            <p:ph sz="half" idx="2"/>
            <p:extLst>
              <p:ext uri="{D42A27DB-BD31-4B8C-83A1-F6EECF244321}">
                <p14:modId xmlns:p14="http://schemas.microsoft.com/office/powerpoint/2010/main" val="1933602211"/>
              </p:ext>
            </p:extLst>
          </p:nvPr>
        </p:nvGraphicFramePr>
        <p:xfrm>
          <a:off x="5338425" y="1152742"/>
          <a:ext cx="6404430" cy="35428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32B7BFD7-11FE-83BB-CD81-C97F145EE0E6}"/>
              </a:ext>
            </a:extLst>
          </p:cNvPr>
          <p:cNvSpPr txBox="1"/>
          <p:nvPr/>
        </p:nvSpPr>
        <p:spPr>
          <a:xfrm>
            <a:off x="109123" y="4907700"/>
            <a:ext cx="11633731" cy="1784335"/>
          </a:xfrm>
          <a:prstGeom prst="rect">
            <a:avLst/>
          </a:prstGeom>
          <a:solidFill>
            <a:schemeClr val="accent6">
              <a:lumMod val="40000"/>
              <a:lumOff val="60000"/>
            </a:schemeClr>
          </a:solidFill>
          <a:ln>
            <a:solidFill>
              <a:schemeClr val="bg1"/>
            </a:solidFill>
          </a:ln>
        </p:spPr>
        <p:txBody>
          <a:bodyPr wrap="square" numCol="2" rtlCol="0">
            <a:spAutoFit/>
          </a:bodyPr>
          <a:lstStyle/>
          <a:p>
            <a:pPr defTabSz="1333500">
              <a:lnSpc>
                <a:spcPct val="90000"/>
              </a:lnSpc>
              <a:spcBef>
                <a:spcPct val="0"/>
              </a:spcBef>
              <a:spcAft>
                <a:spcPct val="35000"/>
              </a:spcAft>
            </a:pPr>
            <a:r>
              <a:rPr lang="en-US" dirty="0"/>
              <a:t> </a:t>
            </a:r>
            <a:r>
              <a:rPr lang="en-US" sz="3000" b="1" dirty="0">
                <a:latin typeface="Aptos" panose="020B0004020202020204" pitchFamily="34" charset="0"/>
              </a:rPr>
              <a:t>Men reported:</a:t>
            </a:r>
          </a:p>
          <a:p>
            <a:pPr marL="228600" lvl="1" indent="-228600" defTabSz="1022350">
              <a:lnSpc>
                <a:spcPct val="90000"/>
              </a:lnSpc>
              <a:spcBef>
                <a:spcPct val="0"/>
              </a:spcBef>
              <a:spcAft>
                <a:spcPct val="15000"/>
              </a:spcAft>
              <a:buFont typeface="Arial" panose="020B0604020202020204" pitchFamily="34" charset="0"/>
              <a:buChar char="•"/>
            </a:pPr>
            <a:r>
              <a:rPr lang="en-AU" sz="2300" dirty="0">
                <a:latin typeface="Aptos" panose="020B0004020202020204" pitchFamily="34" charset="0"/>
              </a:rPr>
              <a:t>deterioration in their mental health</a:t>
            </a:r>
          </a:p>
          <a:p>
            <a:pPr marL="228600" lvl="1" indent="-228600" defTabSz="1022350">
              <a:lnSpc>
                <a:spcPct val="90000"/>
              </a:lnSpc>
              <a:spcBef>
                <a:spcPct val="0"/>
              </a:spcBef>
              <a:spcAft>
                <a:spcPct val="15000"/>
              </a:spcAft>
              <a:buFont typeface="Arial" panose="020B0604020202020204" pitchFamily="34" charset="0"/>
              <a:buChar char="•"/>
            </a:pPr>
            <a:r>
              <a:rPr lang="en-AU" sz="2300" dirty="0">
                <a:latin typeface="Aptos" panose="020B0004020202020204" pitchFamily="34" charset="0"/>
              </a:rPr>
              <a:t>depression  </a:t>
            </a:r>
          </a:p>
          <a:p>
            <a:pPr marL="228600" lvl="1" indent="-228600" defTabSz="1022350">
              <a:lnSpc>
                <a:spcPct val="90000"/>
              </a:lnSpc>
              <a:spcBef>
                <a:spcPct val="0"/>
              </a:spcBef>
              <a:spcAft>
                <a:spcPct val="15000"/>
              </a:spcAft>
              <a:buFont typeface="Arial" panose="020B0604020202020204" pitchFamily="34" charset="0"/>
              <a:buChar char="•"/>
            </a:pPr>
            <a:r>
              <a:rPr lang="en-AU" sz="2300" dirty="0">
                <a:latin typeface="Aptos" panose="020B0004020202020204" pitchFamily="34" charset="0"/>
              </a:rPr>
              <a:t>Anxiety</a:t>
            </a:r>
          </a:p>
          <a:p>
            <a:pPr marL="228600" lvl="1" indent="-228600" defTabSz="1022350">
              <a:lnSpc>
                <a:spcPct val="90000"/>
              </a:lnSpc>
              <a:spcBef>
                <a:spcPct val="0"/>
              </a:spcBef>
              <a:spcAft>
                <a:spcPct val="15000"/>
              </a:spcAft>
              <a:buFont typeface="Arial" panose="020B0604020202020204" pitchFamily="34" charset="0"/>
              <a:buChar char="•"/>
            </a:pPr>
            <a:r>
              <a:rPr lang="en-AU" sz="2300" dirty="0">
                <a:latin typeface="Aptos" panose="020B0004020202020204" pitchFamily="34" charset="0"/>
              </a:rPr>
              <a:t>inability to work, and </a:t>
            </a:r>
          </a:p>
          <a:p>
            <a:pPr marL="228600" lvl="1" indent="-228600" defTabSz="1022350">
              <a:lnSpc>
                <a:spcPct val="90000"/>
              </a:lnSpc>
              <a:spcBef>
                <a:spcPct val="0"/>
              </a:spcBef>
              <a:spcAft>
                <a:spcPct val="15000"/>
              </a:spcAft>
              <a:buFont typeface="Arial" panose="020B0604020202020204" pitchFamily="34" charset="0"/>
              <a:buChar char="•"/>
            </a:pPr>
            <a:r>
              <a:rPr lang="en-AU" sz="2300" dirty="0">
                <a:latin typeface="Aptos" panose="020B0004020202020204" pitchFamily="34" charset="0"/>
              </a:rPr>
              <a:t>loss of employment.</a:t>
            </a:r>
          </a:p>
          <a:p>
            <a:pPr marL="0" lvl="1" defTabSz="1022350">
              <a:lnSpc>
                <a:spcPct val="90000"/>
              </a:lnSpc>
              <a:spcBef>
                <a:spcPct val="0"/>
              </a:spcBef>
              <a:spcAft>
                <a:spcPct val="15000"/>
              </a:spcAft>
            </a:pPr>
            <a:endParaRPr lang="en-AU" sz="2300" dirty="0">
              <a:latin typeface="Calibri"/>
            </a:endParaRPr>
          </a:p>
          <a:p>
            <a:endParaRPr lang="en-AU" dirty="0"/>
          </a:p>
        </p:txBody>
      </p:sp>
    </p:spTree>
    <p:custDataLst>
      <p:tags r:id="rId1"/>
    </p:custDataLst>
    <p:extLst>
      <p:ext uri="{BB962C8B-B14F-4D97-AF65-F5344CB8AC3E}">
        <p14:creationId xmlns:p14="http://schemas.microsoft.com/office/powerpoint/2010/main" val="352621757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187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Text, timeline&#10;&#10;Description automatically generated">
            <a:extLst>
              <a:ext uri="{FF2B5EF4-FFF2-40B4-BE49-F238E27FC236}">
                <a16:creationId xmlns:a16="http://schemas.microsoft.com/office/drawing/2014/main" id="{6D0DE656-7797-4794-8E2C-AEA3ED810AB8}"/>
              </a:ext>
            </a:extLst>
          </p:cNvPr>
          <p:cNvPicPr>
            <a:picLocks noChangeAspect="1"/>
          </p:cNvPicPr>
          <p:nvPr/>
        </p:nvPicPr>
        <p:blipFill rotWithShape="1">
          <a:blip r:embed="rId3"/>
          <a:srcRect l="2647" r="1" b="1"/>
          <a:stretch/>
        </p:blipFill>
        <p:spPr>
          <a:xfrm>
            <a:off x="761364" y="1184838"/>
            <a:ext cx="3113280" cy="4488323"/>
          </a:xfrm>
          <a:prstGeom prst="rect">
            <a:avLst/>
          </a:prstGeom>
          <a:effectLst/>
        </p:spPr>
      </p:pic>
      <p:sp>
        <p:nvSpPr>
          <p:cNvPr id="3" name="Content Placeholder 2">
            <a:extLst>
              <a:ext uri="{FF2B5EF4-FFF2-40B4-BE49-F238E27FC236}">
                <a16:creationId xmlns:a16="http://schemas.microsoft.com/office/drawing/2014/main" id="{3067346D-ED14-46CD-A1FD-AE85F5AE74BE}"/>
              </a:ext>
            </a:extLst>
          </p:cNvPr>
          <p:cNvSpPr>
            <a:spLocks noGrp="1"/>
          </p:cNvSpPr>
          <p:nvPr>
            <p:ph idx="1"/>
          </p:nvPr>
        </p:nvSpPr>
        <p:spPr>
          <a:xfrm>
            <a:off x="4789170" y="559407"/>
            <a:ext cx="7402830" cy="6298593"/>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oAutofit/>
          </a:bodyPr>
          <a:lstStyle/>
          <a:p>
            <a:pPr marL="174625" lvl="0" indent="-174625">
              <a:spcBef>
                <a:spcPts val="1200"/>
              </a:spcBef>
            </a:pPr>
            <a:r>
              <a:rPr lang="en-US" sz="2000" dirty="0">
                <a:latin typeface="Aptos" panose="020B0004020202020204" pitchFamily="34" charset="0"/>
              </a:rPr>
              <a:t>The experience of homelessness is devastating</a:t>
            </a:r>
            <a:endParaRPr lang="en-AU" sz="2000" dirty="0">
              <a:latin typeface="Aptos" panose="020B0004020202020204" pitchFamily="34" charset="0"/>
            </a:endParaRPr>
          </a:p>
          <a:p>
            <a:pPr marL="174625" lvl="0" indent="-174625">
              <a:spcBef>
                <a:spcPts val="1200"/>
              </a:spcBef>
            </a:pPr>
            <a:r>
              <a:rPr lang="en-US" sz="2000" dirty="0">
                <a:latin typeface="Aptos" panose="020B0004020202020204" pitchFamily="34" charset="0"/>
              </a:rPr>
              <a:t>Melbourne is experiencing a housing crisis – the key thing that consumers identify would improve their experience of the homelessness service system is access to affordable housing.</a:t>
            </a:r>
            <a:endParaRPr lang="en-AU" sz="2000" dirty="0">
              <a:latin typeface="Aptos" panose="020B0004020202020204" pitchFamily="34" charset="0"/>
            </a:endParaRPr>
          </a:p>
          <a:p>
            <a:pPr marL="174625" lvl="0" indent="-174625">
              <a:spcBef>
                <a:spcPts val="1200"/>
              </a:spcBef>
            </a:pPr>
            <a:r>
              <a:rPr lang="en-US" sz="2000" dirty="0">
                <a:latin typeface="Aptos" panose="020B0004020202020204" pitchFamily="34" charset="0"/>
              </a:rPr>
              <a:t>Consumers generally feel respected by homelessness service providers.</a:t>
            </a:r>
            <a:endParaRPr lang="en-AU" sz="2000" dirty="0">
              <a:latin typeface="Aptos" panose="020B0004020202020204" pitchFamily="34" charset="0"/>
            </a:endParaRPr>
          </a:p>
          <a:p>
            <a:pPr marL="174625" lvl="0" indent="-174625">
              <a:spcBef>
                <a:spcPts val="1200"/>
              </a:spcBef>
            </a:pPr>
            <a:r>
              <a:rPr lang="en-US" sz="2000" b="1" dirty="0">
                <a:latin typeface="Aptos" panose="020B0004020202020204" pitchFamily="34" charset="0"/>
              </a:rPr>
              <a:t>Consumers report that they still have to tell their story more often than they would like. </a:t>
            </a:r>
            <a:endParaRPr lang="en-AU" sz="2000" b="1" dirty="0">
              <a:latin typeface="Aptos" panose="020B0004020202020204" pitchFamily="34" charset="0"/>
            </a:endParaRPr>
          </a:p>
          <a:p>
            <a:pPr marL="174625" lvl="0" indent="-174625">
              <a:spcBef>
                <a:spcPts val="1200"/>
              </a:spcBef>
            </a:pPr>
            <a:r>
              <a:rPr lang="en-US" sz="2000" dirty="0">
                <a:latin typeface="Aptos" panose="020B0004020202020204" pitchFamily="34" charset="0"/>
              </a:rPr>
              <a:t>Emergency accommodation is generally inappropriate and harmful. </a:t>
            </a:r>
          </a:p>
          <a:p>
            <a:pPr marL="174625" lvl="0" indent="-174625">
              <a:spcBef>
                <a:spcPts val="1200"/>
              </a:spcBef>
            </a:pPr>
            <a:r>
              <a:rPr lang="en-US" sz="2000" dirty="0">
                <a:latin typeface="Aptos" panose="020B0004020202020204" pitchFamily="34" charset="0"/>
              </a:rPr>
              <a:t>Consumers report a key reason for seeking support is “someone to talk to about my problems”.</a:t>
            </a:r>
          </a:p>
          <a:p>
            <a:pPr marL="174625" indent="-174625">
              <a:spcBef>
                <a:spcPts val="1200"/>
              </a:spcBef>
            </a:pPr>
            <a:r>
              <a:rPr lang="en-US" sz="2000" dirty="0">
                <a:latin typeface="Aptos" panose="020B0004020202020204" pitchFamily="34" charset="0"/>
              </a:rPr>
              <a:t>Consumers express different preferences for communication methods: face to face, phone, zoom, whats app</a:t>
            </a:r>
          </a:p>
          <a:p>
            <a:pPr marL="174625" indent="-174625">
              <a:spcBef>
                <a:spcPts val="1200"/>
              </a:spcBef>
            </a:pPr>
            <a:r>
              <a:rPr lang="en-US" sz="2000" dirty="0">
                <a:latin typeface="Aptos" panose="020B0004020202020204" pitchFamily="34" charset="0"/>
              </a:rPr>
              <a:t>Consumers want accurate and transparent information.</a:t>
            </a:r>
            <a:endParaRPr lang="en-AU" sz="2000" dirty="0">
              <a:latin typeface="Aptos" panose="020B0004020202020204" pitchFamily="34" charset="0"/>
            </a:endParaRPr>
          </a:p>
        </p:txBody>
      </p:sp>
      <p:sp>
        <p:nvSpPr>
          <p:cNvPr id="4" name="Title 1">
            <a:extLst>
              <a:ext uri="{FF2B5EF4-FFF2-40B4-BE49-F238E27FC236}">
                <a16:creationId xmlns:a16="http://schemas.microsoft.com/office/drawing/2014/main" id="{D02E9449-72D3-4E2B-AD72-40A6A150BF1A}"/>
              </a:ext>
            </a:extLst>
          </p:cNvPr>
          <p:cNvSpPr>
            <a:spLocks noGrp="1"/>
          </p:cNvSpPr>
          <p:nvPr>
            <p:ph type="title"/>
          </p:nvPr>
        </p:nvSpPr>
        <p:spPr>
          <a:xfrm>
            <a:off x="5120640" y="112379"/>
            <a:ext cx="6422849" cy="574093"/>
          </a:xfrm>
          <a:prstGeom prst="roundRect">
            <a:avLst/>
          </a:prstGeom>
          <a:solidFill>
            <a:schemeClr val="accent6"/>
          </a:solidFill>
          <a:ln>
            <a:solidFill>
              <a:schemeClr val="bg1"/>
            </a:solidFill>
          </a:ln>
        </p:spPr>
        <p:style>
          <a:lnRef idx="2">
            <a:schemeClr val="dk1"/>
          </a:lnRef>
          <a:fillRef idx="1">
            <a:schemeClr val="lt1"/>
          </a:fillRef>
          <a:effectRef idx="0">
            <a:schemeClr val="dk1"/>
          </a:effectRef>
          <a:fontRef idx="minor">
            <a:schemeClr val="dk1"/>
          </a:fontRef>
        </p:style>
        <p:txBody>
          <a:bodyPr>
            <a:normAutofit fontScale="90000"/>
          </a:bodyPr>
          <a:lstStyle/>
          <a:p>
            <a:pPr algn="ctr">
              <a:defRPr/>
            </a:pPr>
            <a:r>
              <a:rPr lang="en-AU" sz="3200" b="1" dirty="0">
                <a:solidFill>
                  <a:schemeClr val="bg1"/>
                </a:solidFill>
              </a:rPr>
              <a:t>Feedback from Consumers</a:t>
            </a:r>
          </a:p>
        </p:txBody>
      </p:sp>
    </p:spTree>
    <p:extLst>
      <p:ext uri="{BB962C8B-B14F-4D97-AF65-F5344CB8AC3E}">
        <p14:creationId xmlns:p14="http://schemas.microsoft.com/office/powerpoint/2010/main" val="222719142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6088" name="Rectangle 46087">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25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6" name="TextBox 1">
            <a:extLst>
              <a:ext uri="{FF2B5EF4-FFF2-40B4-BE49-F238E27FC236}">
                <a16:creationId xmlns:a16="http://schemas.microsoft.com/office/drawing/2014/main" id="{97F1471E-05E2-4145-B55C-9568C1E35661}"/>
              </a:ext>
            </a:extLst>
          </p:cNvPr>
          <p:cNvSpPr txBox="1">
            <a:spLocks noChangeArrowheads="1"/>
          </p:cNvSpPr>
          <p:nvPr/>
        </p:nvSpPr>
        <p:spPr bwMode="auto">
          <a:xfrm>
            <a:off x="8622370" y="618681"/>
            <a:ext cx="3366430" cy="4794567"/>
          </a:xfrm>
          <a:prstGeom prst="roundRect">
            <a:avLst/>
          </a:prstGeom>
          <a:scene3d>
            <a:camera prst="orthographicFront"/>
            <a:lightRig rig="threePt" dir="t"/>
          </a:scene3d>
        </p:spPr>
        <p:txBody>
          <a:bodyPr vert="horz" lIns="91440" tIns="45720" rIns="91440" bIns="45720" rtlCol="0" anchor="ctr">
            <a:norm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90000"/>
              </a:lnSpc>
              <a:spcBef>
                <a:spcPct val="0"/>
              </a:spcBef>
              <a:spcAft>
                <a:spcPts val="600"/>
              </a:spcAft>
              <a:defRPr/>
            </a:pPr>
            <a:endParaRPr lang="en-US" altLang="en-US" sz="3600" dirty="0">
              <a:solidFill>
                <a:srgbClr val="FFFFFF"/>
              </a:solidFill>
              <a:latin typeface="+mj-lt"/>
              <a:ea typeface="+mj-ea"/>
              <a:cs typeface="+mj-cs"/>
            </a:endParaRPr>
          </a:p>
          <a:p>
            <a:pPr algn="ctr">
              <a:lnSpc>
                <a:spcPct val="90000"/>
              </a:lnSpc>
              <a:spcBef>
                <a:spcPct val="0"/>
              </a:spcBef>
              <a:spcAft>
                <a:spcPts val="600"/>
              </a:spcAft>
              <a:defRPr/>
            </a:pPr>
            <a:r>
              <a:rPr lang="en-US" altLang="en-US" sz="3600" b="1" dirty="0">
                <a:solidFill>
                  <a:srgbClr val="FFFFFF"/>
                </a:solidFill>
                <a:latin typeface="Aptos" panose="020B0004020202020204" pitchFamily="34" charset="0"/>
                <a:ea typeface="+mj-ea"/>
                <a:cs typeface="+mj-cs"/>
              </a:rPr>
              <a:t>Navigating the HSS in Melbourne’s west</a:t>
            </a:r>
          </a:p>
          <a:p>
            <a:pPr>
              <a:lnSpc>
                <a:spcPct val="90000"/>
              </a:lnSpc>
              <a:spcBef>
                <a:spcPct val="0"/>
              </a:spcBef>
              <a:spcAft>
                <a:spcPts val="600"/>
              </a:spcAft>
              <a:defRPr/>
            </a:pPr>
            <a:endParaRPr lang="en-US" altLang="en-US" sz="3600" b="1" dirty="0">
              <a:solidFill>
                <a:srgbClr val="FFFFFF"/>
              </a:solidFill>
              <a:latin typeface="+mj-lt"/>
              <a:ea typeface="+mj-ea"/>
              <a:cs typeface="+mj-cs"/>
            </a:endParaRPr>
          </a:p>
        </p:txBody>
      </p:sp>
      <p:sp>
        <p:nvSpPr>
          <p:cNvPr id="46090"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083" name="Picture 1">
            <a:extLst>
              <a:ext uri="{FF2B5EF4-FFF2-40B4-BE49-F238E27FC236}">
                <a16:creationId xmlns:a16="http://schemas.microsoft.com/office/drawing/2014/main" id="{E28DA9C5-EC2F-47FB-9EBA-CFF2AE290D23}"/>
              </a:ext>
            </a:extLst>
          </p:cNvPr>
          <p:cNvPicPr>
            <a:picLocks noChangeAspect="1"/>
          </p:cNvPicPr>
          <p:nvPr/>
        </p:nvPicPr>
        <p:blipFill rotWithShape="1">
          <a:blip r:embed="rId3">
            <a:extLst>
              <a:ext uri="{28A0092B-C50C-407E-A947-70E740481C1C}">
                <a14:useLocalDpi xmlns:a14="http://schemas.microsoft.com/office/drawing/2010/main" val="0"/>
              </a:ext>
            </a:extLst>
          </a:blip>
          <a:srcRect b="14217"/>
          <a:stretch/>
        </p:blipFill>
        <p:spPr bwMode="auto">
          <a:xfrm>
            <a:off x="976251" y="942538"/>
            <a:ext cx="7163222" cy="4808332"/>
          </a:xfrm>
          <a:prstGeom prst="rect">
            <a:avLst/>
          </a:prstGeom>
          <a:noFill/>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79E38343-5AEF-48CD-D1D8-17D58D909064}"/>
              </a:ext>
            </a:extLst>
          </p:cNvPr>
          <p:cNvSpPr txBox="1"/>
          <p:nvPr/>
        </p:nvSpPr>
        <p:spPr>
          <a:xfrm>
            <a:off x="2662177" y="942538"/>
            <a:ext cx="821803" cy="369332"/>
          </a:xfrm>
          <a:prstGeom prst="rect">
            <a:avLst/>
          </a:prstGeom>
          <a:solidFill>
            <a:schemeClr val="bg1"/>
          </a:solidFill>
        </p:spPr>
        <p:txBody>
          <a:bodyPr wrap="square" rtlCol="0">
            <a:spAutoFit/>
          </a:bodyPr>
          <a:lstStyle/>
          <a:p>
            <a:r>
              <a:rPr lang="en-AU" b="1" dirty="0"/>
              <a:t>30,605</a:t>
            </a:r>
          </a:p>
        </p:txBody>
      </p:sp>
    </p:spTree>
    <p:extLst>
      <p:ext uri="{BB962C8B-B14F-4D97-AF65-F5344CB8AC3E}">
        <p14:creationId xmlns:p14="http://schemas.microsoft.com/office/powerpoint/2010/main" val="68225070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2" name="Picture 1" descr="Accessing H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474"/>
            <a:ext cx="12192000" cy="7038473"/>
          </a:xfrm>
          <a:prstGeom prst="rect">
            <a:avLst/>
          </a:prstGeom>
        </p:spPr>
      </p:pic>
      <p:sp>
        <p:nvSpPr>
          <p:cNvPr id="3" name="Title 1">
            <a:extLst>
              <a:ext uri="{FF2B5EF4-FFF2-40B4-BE49-F238E27FC236}">
                <a16:creationId xmlns:a16="http://schemas.microsoft.com/office/drawing/2014/main" id="{551C7F91-43B7-141C-9B4E-62E4396440D8}"/>
              </a:ext>
            </a:extLst>
          </p:cNvPr>
          <p:cNvSpPr txBox="1">
            <a:spLocks/>
          </p:cNvSpPr>
          <p:nvPr/>
        </p:nvSpPr>
        <p:spPr>
          <a:xfrm>
            <a:off x="3415430" y="200416"/>
            <a:ext cx="5361139" cy="601250"/>
          </a:xfrm>
          <a:prstGeom prst="roundRect">
            <a:avLst/>
          </a:prstGeom>
          <a:solidFill>
            <a:schemeClr val="accent6"/>
          </a:solidFill>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defRPr/>
            </a:pPr>
            <a:r>
              <a:rPr lang="en-US" sz="3600" b="1" dirty="0">
                <a:solidFill>
                  <a:schemeClr val="bg1"/>
                </a:solidFill>
              </a:rPr>
              <a:t>Accessing the HSS</a:t>
            </a:r>
          </a:p>
        </p:txBody>
      </p:sp>
    </p:spTree>
    <p:extLst>
      <p:ext uri="{BB962C8B-B14F-4D97-AF65-F5344CB8AC3E}">
        <p14:creationId xmlns:p14="http://schemas.microsoft.com/office/powerpoint/2010/main" val="100384247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useBgFill="1">
        <p:nvSpPr>
          <p:cNvPr id="71"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Line">
            <a:extLst>
              <a:ext uri="{FF2B5EF4-FFF2-40B4-BE49-F238E27FC236}">
                <a16:creationId xmlns:a16="http://schemas.microsoft.com/office/drawing/2014/main" id="{0AF80B57-54E2-4D01-8731-3F38B0C5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92" y="1417320"/>
            <a:ext cx="9144"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7EA9AF9-4024-48B8-99E3-EB0B37F8B7EF}"/>
              </a:ext>
            </a:extLst>
          </p:cNvPr>
          <p:cNvSpPr>
            <a:spLocks noGrp="1"/>
          </p:cNvSpPr>
          <p:nvPr>
            <p:ph idx="1"/>
          </p:nvPr>
        </p:nvSpPr>
        <p:spPr>
          <a:xfrm>
            <a:off x="6654656" y="935815"/>
            <a:ext cx="5207889" cy="5710645"/>
          </a:xfrm>
        </p:spPr>
        <p:txBody>
          <a:bodyPr anchor="t">
            <a:normAutofit/>
          </a:bodyPr>
          <a:lstStyle/>
          <a:p>
            <a:pPr marL="0" indent="0">
              <a:buNone/>
            </a:pPr>
            <a:r>
              <a:rPr lang="en-AU" b="1" dirty="0">
                <a:solidFill>
                  <a:schemeClr val="accent6"/>
                </a:solidFill>
                <a:latin typeface="Aptos" panose="020B0004020202020204" pitchFamily="34" charset="0"/>
              </a:rPr>
              <a:t>Acknowledgement of those with lived and living experience of homelessness</a:t>
            </a:r>
          </a:p>
          <a:p>
            <a:pPr marL="0" indent="0">
              <a:buNone/>
            </a:pPr>
            <a:endParaRPr lang="en-AU" sz="1600" dirty="0">
              <a:solidFill>
                <a:schemeClr val="accent6"/>
              </a:solidFill>
              <a:latin typeface="Aptos" panose="020B0004020202020204" pitchFamily="34" charset="0"/>
            </a:endParaRPr>
          </a:p>
          <a:p>
            <a:pPr marL="0" indent="0">
              <a:buNone/>
            </a:pPr>
            <a:r>
              <a:rPr lang="en-AU" sz="2400" b="0" i="0" dirty="0">
                <a:solidFill>
                  <a:schemeClr val="bg1"/>
                </a:solidFill>
                <a:effectLst/>
                <a:latin typeface="Aptos" panose="020B0004020202020204" pitchFamily="34" charset="0"/>
              </a:rPr>
              <a:t>I would also like to acknowledge those with lived and living experience of homelessness and/or family violence and recognise their strength, resilience and courage.</a:t>
            </a:r>
          </a:p>
          <a:p>
            <a:pPr marL="0" indent="0">
              <a:buNone/>
            </a:pPr>
            <a:endParaRPr lang="en-AU" sz="1600" dirty="0">
              <a:solidFill>
                <a:schemeClr val="bg1"/>
              </a:solidFill>
              <a:latin typeface="Aptos" panose="020B0004020202020204" pitchFamily="34" charset="0"/>
            </a:endParaRPr>
          </a:p>
          <a:p>
            <a:pPr marL="0" indent="0">
              <a:buNone/>
            </a:pPr>
            <a:r>
              <a:rPr lang="en-AU" sz="2400" b="0" i="0" dirty="0">
                <a:solidFill>
                  <a:schemeClr val="bg1"/>
                </a:solidFill>
                <a:effectLst/>
                <a:latin typeface="Aptos" panose="020B0004020202020204" pitchFamily="34" charset="0"/>
              </a:rPr>
              <a:t>They are suffering the consequences of a structural problem that no-one should be facing in a country as wealthy as Australia.</a:t>
            </a:r>
          </a:p>
          <a:p>
            <a:pPr marL="0" indent="0">
              <a:buNone/>
            </a:pPr>
            <a:endParaRPr lang="en-AU" sz="2000" dirty="0"/>
          </a:p>
        </p:txBody>
      </p:sp>
      <p:pic>
        <p:nvPicPr>
          <p:cNvPr id="5" name="Picture 4" descr="A group of people standing outside a building&#10;&#10;Description automatically generated">
            <a:extLst>
              <a:ext uri="{FF2B5EF4-FFF2-40B4-BE49-F238E27FC236}">
                <a16:creationId xmlns:a16="http://schemas.microsoft.com/office/drawing/2014/main" id="{535D576C-CA92-37A2-1C42-88F549852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77" y="935815"/>
            <a:ext cx="4813069" cy="5411585"/>
          </a:xfrm>
          <a:prstGeom prst="rect">
            <a:avLst/>
          </a:prstGeom>
        </p:spPr>
      </p:pic>
    </p:spTree>
    <p:extLst>
      <p:ext uri="{BB962C8B-B14F-4D97-AF65-F5344CB8AC3E}">
        <p14:creationId xmlns:p14="http://schemas.microsoft.com/office/powerpoint/2010/main" val="1585711446"/>
      </p:ext>
    </p:extLst>
  </p:cSld>
  <p:clrMapOvr>
    <a:overrideClrMapping bg1="dk1" tx1="lt1" bg2="dk2" tx2="lt2" accent1="accent1" accent2="accent2" accent3="accent3" accent4="accent4" accent5="accent5" accent6="accent6" hlink="hlink" folHlink="folHlink"/>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2C6941D-047D-4BE0-8306-27546361B82C}"/>
              </a:ext>
            </a:extLst>
          </p:cNvPr>
          <p:cNvSpPr txBox="1">
            <a:spLocks/>
          </p:cNvSpPr>
          <p:nvPr/>
        </p:nvSpPr>
        <p:spPr>
          <a:xfrm>
            <a:off x="3699831" y="622799"/>
            <a:ext cx="4792338" cy="697258"/>
          </a:xfrm>
          <a:prstGeom prst="roundRect">
            <a:avLst/>
          </a:prstGeom>
          <a:solidFill>
            <a:schemeClr val="accent6"/>
          </a:solid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defRPr/>
            </a:pPr>
            <a:r>
              <a:rPr lang="en-US" sz="3600" b="1" dirty="0">
                <a:solidFill>
                  <a:schemeClr val="bg1"/>
                </a:solidFill>
              </a:rPr>
              <a:t>Access point catchments</a:t>
            </a:r>
          </a:p>
        </p:txBody>
      </p:sp>
      <p:sp>
        <p:nvSpPr>
          <p:cNvPr id="17" name="Rectangle 16">
            <a:extLst>
              <a:ext uri="{FF2B5EF4-FFF2-40B4-BE49-F238E27FC236}">
                <a16:creationId xmlns:a16="http://schemas.microsoft.com/office/drawing/2014/main" id="{70BDD0CE-06A4-404B-8A13-580229C1C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1750"/>
            <a:ext cx="12192000" cy="4716250"/>
          </a:xfrm>
          <a:prstGeom prst="rect">
            <a:avLst/>
          </a:prstGeom>
          <a:solidFill>
            <a:srgbClr val="9D9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26">
            <a:extLst>
              <a:ext uri="{FF2B5EF4-FFF2-40B4-BE49-F238E27FC236}">
                <a16:creationId xmlns:a16="http://schemas.microsoft.com/office/drawing/2014/main" id="{EE9899FA-8881-472C-AA59-D08A89CA8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ap&#10;&#10;Description automatically generated">
            <a:extLst>
              <a:ext uri="{FF2B5EF4-FFF2-40B4-BE49-F238E27FC236}">
                <a16:creationId xmlns:a16="http://schemas.microsoft.com/office/drawing/2014/main" id="{5AB15F86-BA1F-4676-9322-DD8682AB0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64" y="2423160"/>
            <a:ext cx="5564382" cy="3930315"/>
          </a:xfrm>
          <a:prstGeom prst="rect">
            <a:avLst/>
          </a:prstGeom>
        </p:spPr>
      </p:pic>
      <p:sp>
        <p:nvSpPr>
          <p:cNvPr id="21" name="Rounded Rectangle 16">
            <a:extLst>
              <a:ext uri="{FF2B5EF4-FFF2-40B4-BE49-F238E27FC236}">
                <a16:creationId xmlns:a16="http://schemas.microsoft.com/office/drawing/2014/main" id="{080B7D90-3DF1-4514-B26D-616BE3555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634CA8-FDE6-34D7-1778-D3C883475EE6}"/>
              </a:ext>
            </a:extLst>
          </p:cNvPr>
          <p:cNvSpPr txBox="1"/>
          <p:nvPr/>
        </p:nvSpPr>
        <p:spPr>
          <a:xfrm>
            <a:off x="9849853" y="4111318"/>
            <a:ext cx="2018465" cy="276999"/>
          </a:xfrm>
          <a:prstGeom prst="rect">
            <a:avLst/>
          </a:prstGeom>
          <a:solidFill>
            <a:schemeClr val="bg1"/>
          </a:solidFill>
        </p:spPr>
        <p:txBody>
          <a:bodyPr wrap="square" rtlCol="0">
            <a:spAutoFit/>
          </a:bodyPr>
          <a:lstStyle/>
          <a:p>
            <a:r>
              <a:rPr lang="en-AU" sz="1200" dirty="0"/>
              <a:t>7 Cottrell St, Werribee</a:t>
            </a:r>
          </a:p>
        </p:txBody>
      </p:sp>
      <p:sp>
        <p:nvSpPr>
          <p:cNvPr id="3" name="TextBox 2">
            <a:extLst>
              <a:ext uri="{FF2B5EF4-FFF2-40B4-BE49-F238E27FC236}">
                <a16:creationId xmlns:a16="http://schemas.microsoft.com/office/drawing/2014/main" id="{F4C8C597-78C9-0863-EA1B-A87456C4E592}"/>
              </a:ext>
            </a:extLst>
          </p:cNvPr>
          <p:cNvSpPr txBox="1"/>
          <p:nvPr/>
        </p:nvSpPr>
        <p:spPr>
          <a:xfrm>
            <a:off x="6254749" y="3926652"/>
            <a:ext cx="2359862" cy="461665"/>
          </a:xfrm>
          <a:prstGeom prst="rect">
            <a:avLst/>
          </a:prstGeom>
          <a:solidFill>
            <a:schemeClr val="bg1"/>
          </a:solidFill>
        </p:spPr>
        <p:txBody>
          <a:bodyPr wrap="square" rtlCol="0">
            <a:spAutoFit/>
          </a:bodyPr>
          <a:lstStyle/>
          <a:p>
            <a:r>
              <a:rPr lang="en-AU" sz="1200" dirty="0"/>
              <a:t>Unison Werribee outpost</a:t>
            </a:r>
          </a:p>
          <a:p>
            <a:r>
              <a:rPr lang="en-AU" sz="1200" dirty="0">
                <a:solidFill>
                  <a:schemeClr val="accent6"/>
                </a:solidFill>
              </a:rPr>
              <a:t>iap@unison.org.au</a:t>
            </a:r>
          </a:p>
        </p:txBody>
      </p:sp>
      <p:graphicFrame>
        <p:nvGraphicFramePr>
          <p:cNvPr id="7" name="Table 6">
            <a:extLst>
              <a:ext uri="{FF2B5EF4-FFF2-40B4-BE49-F238E27FC236}">
                <a16:creationId xmlns:a16="http://schemas.microsoft.com/office/drawing/2014/main" id="{D21B9162-FEC7-C81A-3047-4EBAEFBF66CE}"/>
              </a:ext>
            </a:extLst>
          </p:cNvPr>
          <p:cNvGraphicFramePr>
            <a:graphicFrameLocks noGrp="1"/>
          </p:cNvGraphicFramePr>
          <p:nvPr>
            <p:extLst>
              <p:ext uri="{D42A27DB-BD31-4B8C-83A1-F6EECF244321}">
                <p14:modId xmlns:p14="http://schemas.microsoft.com/office/powerpoint/2010/main" val="806423615"/>
              </p:ext>
            </p:extLst>
          </p:nvPr>
        </p:nvGraphicFramePr>
        <p:xfrm>
          <a:off x="6254749" y="2973271"/>
          <a:ext cx="5613568" cy="2951607"/>
        </p:xfrm>
        <a:graphic>
          <a:graphicData uri="http://schemas.openxmlformats.org/drawingml/2006/table">
            <a:tbl>
              <a:tblPr firstRow="1" firstCol="1" bandRow="1">
                <a:tableStyleId>{5C22544A-7EE6-4342-B048-85BDC9FD1C3A}</a:tableStyleId>
              </a:tblPr>
              <a:tblGrid>
                <a:gridCol w="1243351">
                  <a:extLst>
                    <a:ext uri="{9D8B030D-6E8A-4147-A177-3AD203B41FA5}">
                      <a16:colId xmlns:a16="http://schemas.microsoft.com/office/drawing/2014/main" val="3963709049"/>
                    </a:ext>
                  </a:extLst>
                </a:gridCol>
                <a:gridCol w="1732986">
                  <a:extLst>
                    <a:ext uri="{9D8B030D-6E8A-4147-A177-3AD203B41FA5}">
                      <a16:colId xmlns:a16="http://schemas.microsoft.com/office/drawing/2014/main" val="2248986200"/>
                    </a:ext>
                  </a:extLst>
                </a:gridCol>
                <a:gridCol w="1180492">
                  <a:extLst>
                    <a:ext uri="{9D8B030D-6E8A-4147-A177-3AD203B41FA5}">
                      <a16:colId xmlns:a16="http://schemas.microsoft.com/office/drawing/2014/main" val="1716152603"/>
                    </a:ext>
                  </a:extLst>
                </a:gridCol>
                <a:gridCol w="1456739">
                  <a:extLst>
                    <a:ext uri="{9D8B030D-6E8A-4147-A177-3AD203B41FA5}">
                      <a16:colId xmlns:a16="http://schemas.microsoft.com/office/drawing/2014/main" val="2624695686"/>
                    </a:ext>
                  </a:extLst>
                </a:gridCol>
              </a:tblGrid>
              <a:tr h="0">
                <a:tc>
                  <a:txBody>
                    <a:bodyPr/>
                    <a:lstStyle/>
                    <a:p>
                      <a:pPr>
                        <a:lnSpc>
                          <a:spcPct val="107000"/>
                        </a:lnSpc>
                        <a:spcAft>
                          <a:spcPts val="800"/>
                        </a:spcAft>
                      </a:pPr>
                      <a:r>
                        <a:rPr lang="en-AU" sz="1400" kern="100" dirty="0">
                          <a:solidFill>
                            <a:schemeClr val="tx1"/>
                          </a:solidFill>
                          <a:effectLst/>
                        </a:rPr>
                        <a:t>Unison</a:t>
                      </a:r>
                      <a:endParaRPr lang="en-AU"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75000"/>
                      </a:schemeClr>
                    </a:solidFill>
                  </a:tcPr>
                </a:tc>
                <a:tc>
                  <a:txBody>
                    <a:bodyPr/>
                    <a:lstStyle/>
                    <a:p>
                      <a:pPr>
                        <a:lnSpc>
                          <a:spcPct val="107000"/>
                        </a:lnSpc>
                        <a:spcAft>
                          <a:spcPts val="800"/>
                        </a:spcAft>
                      </a:pPr>
                      <a:r>
                        <a:rPr lang="en-AU" sz="1400" b="0" kern="100" dirty="0">
                          <a:solidFill>
                            <a:schemeClr val="tx1"/>
                          </a:solidFill>
                          <a:effectLst/>
                        </a:rPr>
                        <a:t>9689 2777</a:t>
                      </a:r>
                    </a:p>
                    <a:p>
                      <a:pPr>
                        <a:lnSpc>
                          <a:spcPct val="107000"/>
                        </a:lnSpc>
                        <a:spcAft>
                          <a:spcPts val="800"/>
                        </a:spcAft>
                      </a:pPr>
                      <a:r>
                        <a:rPr lang="en-AU" sz="1400" b="0" kern="100" dirty="0">
                          <a:solidFill>
                            <a:schemeClr val="tx1"/>
                          </a:solidFill>
                          <a:effectLst/>
                        </a:rPr>
                        <a:t>iap@unison.org.au</a:t>
                      </a:r>
                      <a:endParaRPr lang="en-AU" sz="14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a:lnSpc>
                          <a:spcPct val="107000"/>
                        </a:lnSpc>
                        <a:spcAft>
                          <a:spcPts val="800"/>
                        </a:spcAft>
                      </a:pPr>
                      <a:r>
                        <a:rPr lang="en-AU" sz="1400" b="0" kern="100" dirty="0">
                          <a:solidFill>
                            <a:schemeClr val="tx1"/>
                          </a:solidFill>
                          <a:effectLst/>
                        </a:rPr>
                        <a:t>112 – 122 Victoria St</a:t>
                      </a:r>
                      <a:br>
                        <a:rPr lang="en-AU" sz="1400" b="0" kern="100" dirty="0">
                          <a:solidFill>
                            <a:schemeClr val="tx1"/>
                          </a:solidFill>
                          <a:effectLst/>
                        </a:rPr>
                      </a:br>
                      <a:r>
                        <a:rPr lang="en-AU" sz="1400" b="0" kern="100" dirty="0">
                          <a:solidFill>
                            <a:schemeClr val="tx1"/>
                          </a:solidFill>
                          <a:effectLst/>
                        </a:rPr>
                        <a:t>Seddon</a:t>
                      </a:r>
                      <a:endParaRPr lang="en-AU" sz="14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a:lnSpc>
                          <a:spcPct val="107000"/>
                        </a:lnSpc>
                        <a:spcAft>
                          <a:spcPts val="800"/>
                        </a:spcAft>
                      </a:pPr>
                      <a:r>
                        <a:rPr lang="en-AU" sz="1000" kern="100" dirty="0">
                          <a:effectLst/>
                        </a:rPr>
                        <a:t> </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642175006"/>
                  </a:ext>
                </a:extLst>
              </a:tr>
              <a:tr h="0">
                <a:tc>
                  <a:txBody>
                    <a:bodyPr/>
                    <a:lstStyle/>
                    <a:p>
                      <a:pPr>
                        <a:lnSpc>
                          <a:spcPct val="107000"/>
                        </a:lnSpc>
                        <a:spcAft>
                          <a:spcPts val="800"/>
                        </a:spcAft>
                      </a:pPr>
                      <a:r>
                        <a:rPr lang="en-AU" sz="1400" kern="100" dirty="0">
                          <a:solidFill>
                            <a:schemeClr val="tx1"/>
                          </a:solidFill>
                          <a:effectLst/>
                        </a:rPr>
                        <a:t>Unison outpost</a:t>
                      </a:r>
                      <a:endParaRPr lang="en-AU"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75000"/>
                      </a:schemeClr>
                    </a:solidFill>
                  </a:tcPr>
                </a:tc>
                <a:tc>
                  <a:txBody>
                    <a:bodyPr/>
                    <a:lstStyle/>
                    <a:p>
                      <a:pPr>
                        <a:lnSpc>
                          <a:spcPct val="107000"/>
                        </a:lnSpc>
                        <a:spcAft>
                          <a:spcPts val="800"/>
                        </a:spcAft>
                      </a:pPr>
                      <a:r>
                        <a:rPr lang="en-AU" sz="1400" kern="100" dirty="0">
                          <a:solidFill>
                            <a:schemeClr val="tx1"/>
                          </a:solidFill>
                          <a:effectLst/>
                        </a:rPr>
                        <a:t>9216 0300</a:t>
                      </a:r>
                    </a:p>
                    <a:p>
                      <a:pPr>
                        <a:lnSpc>
                          <a:spcPct val="107000"/>
                        </a:lnSpc>
                        <a:spcAft>
                          <a:spcPts val="800"/>
                        </a:spcAft>
                      </a:pPr>
                      <a:r>
                        <a:rPr lang="en-AU" sz="1400" kern="100" dirty="0">
                          <a:solidFill>
                            <a:schemeClr val="tx1"/>
                          </a:solidFill>
                          <a:effectLst/>
                        </a:rPr>
                        <a:t>iapwerribee@unison.org.au</a:t>
                      </a:r>
                      <a:endParaRPr lang="en-AU"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a:lnSpc>
                          <a:spcPct val="107000"/>
                        </a:lnSpc>
                        <a:spcAft>
                          <a:spcPts val="800"/>
                        </a:spcAft>
                      </a:pPr>
                      <a:r>
                        <a:rPr lang="en-AU" sz="1400" kern="100" dirty="0">
                          <a:solidFill>
                            <a:schemeClr val="tx1"/>
                          </a:solidFill>
                          <a:effectLst/>
                        </a:rPr>
                        <a:t>Level 1, 1-3 Watton St</a:t>
                      </a:r>
                      <a:br>
                        <a:rPr lang="en-AU" sz="1400" kern="100" dirty="0">
                          <a:solidFill>
                            <a:schemeClr val="tx1"/>
                          </a:solidFill>
                          <a:effectLst/>
                        </a:rPr>
                      </a:br>
                      <a:r>
                        <a:rPr lang="en-AU" sz="1400" kern="100" dirty="0">
                          <a:solidFill>
                            <a:schemeClr val="tx1"/>
                          </a:solidFill>
                          <a:effectLst/>
                        </a:rPr>
                        <a:t>Werribee</a:t>
                      </a:r>
                      <a:endParaRPr lang="en-AU"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a:lnSpc>
                          <a:spcPct val="107000"/>
                        </a:lnSpc>
                        <a:spcAft>
                          <a:spcPts val="800"/>
                        </a:spcAft>
                      </a:pPr>
                      <a:r>
                        <a:rPr lang="en-AU" sz="1000" kern="100" dirty="0">
                          <a:effectLst/>
                        </a:rPr>
                        <a:t> </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119363651"/>
                  </a:ext>
                </a:extLst>
              </a:tr>
              <a:tr h="0">
                <a:tc>
                  <a:txBody>
                    <a:bodyPr/>
                    <a:lstStyle/>
                    <a:p>
                      <a:pPr>
                        <a:lnSpc>
                          <a:spcPct val="107000"/>
                        </a:lnSpc>
                        <a:spcAft>
                          <a:spcPts val="800"/>
                        </a:spcAft>
                      </a:pPr>
                      <a:r>
                        <a:rPr lang="en-AU" sz="1400" kern="100" dirty="0">
                          <a:solidFill>
                            <a:schemeClr val="tx1"/>
                          </a:solidFill>
                          <a:effectLst/>
                        </a:rPr>
                        <a:t>Salvation Army Western Metro Homelessness Services</a:t>
                      </a:r>
                    </a:p>
                    <a:p>
                      <a:pPr>
                        <a:lnSpc>
                          <a:spcPct val="107000"/>
                        </a:lnSpc>
                        <a:spcAft>
                          <a:spcPts val="800"/>
                        </a:spcAft>
                      </a:pPr>
                      <a:r>
                        <a:rPr lang="en-AU" sz="1400" kern="100" dirty="0">
                          <a:solidFill>
                            <a:schemeClr val="tx1"/>
                          </a:solidFill>
                          <a:effectLst/>
                        </a:rPr>
                        <a:t> </a:t>
                      </a:r>
                      <a:endParaRPr lang="en-AU"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60000"/>
                        <a:lumOff val="40000"/>
                      </a:schemeClr>
                    </a:solidFill>
                  </a:tcPr>
                </a:tc>
                <a:tc>
                  <a:txBody>
                    <a:bodyPr/>
                    <a:lstStyle/>
                    <a:p>
                      <a:pPr>
                        <a:lnSpc>
                          <a:spcPct val="107000"/>
                        </a:lnSpc>
                        <a:spcAft>
                          <a:spcPts val="800"/>
                        </a:spcAft>
                      </a:pPr>
                      <a:r>
                        <a:rPr lang="en-AU" sz="1400" kern="100" dirty="0">
                          <a:solidFill>
                            <a:schemeClr val="tx1"/>
                          </a:solidFill>
                          <a:effectLst/>
                        </a:rPr>
                        <a:t>9313 4700</a:t>
                      </a:r>
                    </a:p>
                    <a:p>
                      <a:pPr>
                        <a:lnSpc>
                          <a:spcPct val="107000"/>
                        </a:lnSpc>
                        <a:spcAft>
                          <a:spcPts val="800"/>
                        </a:spcAft>
                      </a:pPr>
                      <a:r>
                        <a:rPr lang="en-AU" sz="1400" u="sng" kern="100" dirty="0">
                          <a:solidFill>
                            <a:schemeClr val="tx1"/>
                          </a:solidFill>
                          <a:effectLst/>
                          <a:hlinkClick r:id="rId4">
                            <a:extLst>
                              <a:ext uri="{A12FA001-AC4F-418D-AE19-62706E023703}">
                                <ahyp:hlinkClr xmlns:ahyp="http://schemas.microsoft.com/office/drawing/2018/hyperlinkcolor" val="tx"/>
                              </a:ext>
                            </a:extLst>
                          </a:hlinkClick>
                        </a:rPr>
                        <a:t>sunshineIAP@salvationarmy.org.au</a:t>
                      </a:r>
                      <a:endParaRPr lang="en-AU"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20000"/>
                        <a:lumOff val="80000"/>
                      </a:schemeClr>
                    </a:solidFill>
                  </a:tcPr>
                </a:tc>
                <a:tc>
                  <a:txBody>
                    <a:bodyPr/>
                    <a:lstStyle/>
                    <a:p>
                      <a:pPr>
                        <a:lnSpc>
                          <a:spcPct val="107000"/>
                        </a:lnSpc>
                        <a:spcAft>
                          <a:spcPts val="800"/>
                        </a:spcAft>
                      </a:pPr>
                      <a:r>
                        <a:rPr lang="en-AU" sz="1400" kern="100">
                          <a:solidFill>
                            <a:schemeClr val="tx1"/>
                          </a:solidFill>
                          <a:effectLst/>
                        </a:rPr>
                        <a:t>34 Devonshire Rd</a:t>
                      </a:r>
                      <a:endParaRPr lang="en-AU" sz="1400" kern="100" dirty="0">
                        <a:solidFill>
                          <a:schemeClr val="tx1"/>
                        </a:solidFill>
                        <a:effectLst/>
                      </a:endParaRPr>
                    </a:p>
                    <a:p>
                      <a:pPr>
                        <a:lnSpc>
                          <a:spcPct val="107000"/>
                        </a:lnSpc>
                        <a:spcAft>
                          <a:spcPts val="800"/>
                        </a:spcAft>
                      </a:pPr>
                      <a:r>
                        <a:rPr lang="en-AU" sz="1400" kern="100" dirty="0">
                          <a:solidFill>
                            <a:schemeClr val="tx1"/>
                          </a:solidFill>
                          <a:effectLst/>
                        </a:rPr>
                        <a:t>Sunshine</a:t>
                      </a:r>
                      <a:endParaRPr lang="en-AU"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20000"/>
                        <a:lumOff val="80000"/>
                      </a:schemeClr>
                    </a:solidFill>
                  </a:tcPr>
                </a:tc>
                <a:tc>
                  <a:txBody>
                    <a:bodyPr/>
                    <a:lstStyle/>
                    <a:p>
                      <a:pPr>
                        <a:lnSpc>
                          <a:spcPct val="107000"/>
                        </a:lnSpc>
                        <a:spcAft>
                          <a:spcPts val="800"/>
                        </a:spcAft>
                      </a:pPr>
                      <a:r>
                        <a:rPr lang="en-AU" sz="1000" kern="100" dirty="0">
                          <a:effectLst/>
                        </a:rPr>
                        <a:t>Initial contact is generally by phone.</a:t>
                      </a:r>
                      <a:br>
                        <a:rPr lang="en-AU" sz="1000" kern="100" dirty="0">
                          <a:effectLst/>
                        </a:rPr>
                      </a:br>
                      <a:br>
                        <a:rPr lang="en-AU" sz="1000" kern="100" dirty="0">
                          <a:effectLst/>
                        </a:rPr>
                      </a:br>
                      <a:r>
                        <a:rPr lang="en-AU" sz="1000" kern="100" dirty="0">
                          <a:effectLst/>
                        </a:rPr>
                        <a:t>Service will be moving – July?</a:t>
                      </a:r>
                      <a:endParaRPr lang="en-AU" sz="1100" kern="100" dirty="0">
                        <a:effectLst/>
                      </a:endParaRPr>
                    </a:p>
                    <a:p>
                      <a:pPr>
                        <a:lnSpc>
                          <a:spcPct val="107000"/>
                        </a:lnSpc>
                        <a:spcAft>
                          <a:spcPts val="800"/>
                        </a:spcAft>
                      </a:pPr>
                      <a:r>
                        <a:rPr lang="en-AU" sz="1000" kern="100" dirty="0">
                          <a:effectLst/>
                        </a:rPr>
                        <a:t> </a:t>
                      </a:r>
                      <a:endParaRPr lang="en-AU" sz="1100" kern="100" dirty="0">
                        <a:effectLst/>
                      </a:endParaRPr>
                    </a:p>
                    <a:p>
                      <a:pPr>
                        <a:lnSpc>
                          <a:spcPct val="107000"/>
                        </a:lnSpc>
                        <a:spcAft>
                          <a:spcPts val="800"/>
                        </a:spcAft>
                      </a:pPr>
                      <a:r>
                        <a:rPr lang="en-AU" sz="1000" kern="100" dirty="0">
                          <a:effectLst/>
                        </a:rPr>
                        <a:t>Melton outpost is currently closed.</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112474656"/>
                  </a:ext>
                </a:extLst>
              </a:tr>
            </a:tbl>
          </a:graphicData>
        </a:graphic>
      </p:graphicFrame>
    </p:spTree>
    <p:extLst>
      <p:ext uri="{BB962C8B-B14F-4D97-AF65-F5344CB8AC3E}">
        <p14:creationId xmlns:p14="http://schemas.microsoft.com/office/powerpoint/2010/main" val="118537162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477CB8D1-5DCA-4F33-A14D-409891130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BF85A518-9836-4023-B123-F5B4EFF9286A}"/>
              </a:ext>
            </a:extLst>
          </p:cNvPr>
          <p:cNvSpPr>
            <a:spLocks noGrp="1" noChangeArrowheads="1"/>
          </p:cNvSpPr>
          <p:nvPr>
            <p:ph type="title"/>
          </p:nvPr>
        </p:nvSpPr>
        <p:spPr>
          <a:xfrm>
            <a:off x="2181718" y="122550"/>
            <a:ext cx="1512802" cy="589934"/>
          </a:xfrm>
          <a:prstGeom prst="roundRect">
            <a:avLst/>
          </a:prstGeom>
          <a:solidFill>
            <a:schemeClr val="accent6"/>
          </a:solidFill>
          <a:ln>
            <a:solidFill>
              <a:schemeClr val="bg1"/>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p>
            <a:pPr>
              <a:defRPr/>
            </a:pPr>
            <a:r>
              <a:rPr lang="en-US" b="1" dirty="0">
                <a:solidFill>
                  <a:schemeClr val="bg1"/>
                </a:solidFill>
                <a:latin typeface="+mj-lt"/>
                <a:ea typeface="+mj-ea"/>
                <a:cs typeface="+mj-cs"/>
              </a:rPr>
              <a:t> Access</a:t>
            </a:r>
          </a:p>
        </p:txBody>
      </p:sp>
      <p:sp>
        <p:nvSpPr>
          <p:cNvPr id="54275" name="Rectangle 3">
            <a:extLst>
              <a:ext uri="{FF2B5EF4-FFF2-40B4-BE49-F238E27FC236}">
                <a16:creationId xmlns:a16="http://schemas.microsoft.com/office/drawing/2014/main" id="{BEAB8BEF-B711-429A-9DF6-26E4FC0BCA82}"/>
              </a:ext>
            </a:extLst>
          </p:cNvPr>
          <p:cNvSpPr>
            <a:spLocks noGrp="1" noChangeArrowheads="1"/>
          </p:cNvSpPr>
          <p:nvPr>
            <p:ph type="body" sz="half" idx="2"/>
          </p:nvPr>
        </p:nvSpPr>
        <p:spPr>
          <a:xfrm>
            <a:off x="194310" y="835034"/>
            <a:ext cx="5901271" cy="6022966"/>
          </a:xfrm>
          <a:prstGeom prst="rect">
            <a:avLst/>
          </a:prstGeom>
        </p:spPr>
        <p:txBody>
          <a:bodyPr vert="horz" lIns="91440" tIns="45720" rIns="91440" bIns="45720" rtlCol="0">
            <a:noAutofit/>
          </a:bodyPr>
          <a:lstStyle/>
          <a:p>
            <a:pPr marL="180975" indent="-180975">
              <a:spcBef>
                <a:spcPts val="1800"/>
              </a:spcBef>
              <a:spcAft>
                <a:spcPct val="0"/>
              </a:spcAft>
              <a:buFont typeface="Arial" panose="020B0604020202020204" pitchFamily="34" charset="0"/>
              <a:buChar char="•"/>
              <a:defRPr/>
            </a:pPr>
            <a:r>
              <a:rPr lang="en-US" altLang="en-US" sz="2000" dirty="0">
                <a:latin typeface="Aptos" panose="020B0004020202020204" pitchFamily="34" charset="0"/>
              </a:rPr>
              <a:t>Access points in the West are  Salvation Army Western Metro (Brimbank/Melton), with a youth specialist response and Unison (rest of the west)</a:t>
            </a:r>
          </a:p>
          <a:p>
            <a:pPr marL="180975" indent="-180975">
              <a:spcBef>
                <a:spcPts val="1800"/>
              </a:spcBef>
              <a:spcAft>
                <a:spcPct val="0"/>
              </a:spcAft>
              <a:buFont typeface="Arial" panose="020B0604020202020204" pitchFamily="34" charset="0"/>
              <a:buChar char="•"/>
              <a:defRPr/>
            </a:pPr>
            <a:r>
              <a:rPr lang="en-US" altLang="en-US" sz="2000" dirty="0">
                <a:latin typeface="Aptos" panose="020B0004020202020204" pitchFamily="34" charset="0"/>
              </a:rPr>
              <a:t>Women’s Housing Ltd, Frontyard and Housing Choices are specialist access points. Some access points have appointments</a:t>
            </a:r>
          </a:p>
          <a:p>
            <a:pPr marL="180975" indent="-180975">
              <a:spcBef>
                <a:spcPts val="1800"/>
              </a:spcBef>
              <a:spcAft>
                <a:spcPct val="0"/>
              </a:spcAft>
              <a:buFont typeface="Arial" panose="020B0604020202020204" pitchFamily="34" charset="0"/>
              <a:buChar char="•"/>
              <a:defRPr/>
            </a:pPr>
            <a:r>
              <a:rPr lang="en-US" altLang="en-US" sz="2000" b="1" dirty="0">
                <a:solidFill>
                  <a:schemeClr val="accent1"/>
                </a:solidFill>
                <a:latin typeface="Aptos" panose="020B0004020202020204" pitchFamily="34" charset="0"/>
              </a:rPr>
              <a:t>ADDRESS ON HEALTH CARE CARD OR WHERE SOMEONE’S CAR IS PARKED DO NOT DETERMINE SERVICE</a:t>
            </a:r>
            <a:r>
              <a:rPr lang="en-US" altLang="en-US" sz="2000" dirty="0">
                <a:solidFill>
                  <a:schemeClr val="accent1"/>
                </a:solidFill>
                <a:latin typeface="Aptos" panose="020B0004020202020204" pitchFamily="34" charset="0"/>
              </a:rPr>
              <a:t>.</a:t>
            </a:r>
          </a:p>
          <a:p>
            <a:pPr marL="180975" indent="-180975">
              <a:spcBef>
                <a:spcPts val="1800"/>
              </a:spcBef>
              <a:spcAft>
                <a:spcPct val="0"/>
              </a:spcAft>
              <a:buFont typeface="Arial" panose="020B0604020202020204" pitchFamily="34" charset="0"/>
              <a:buChar char="•"/>
              <a:defRPr/>
            </a:pPr>
            <a:r>
              <a:rPr lang="en-US" altLang="en-US" sz="2000" dirty="0">
                <a:latin typeface="Aptos" panose="020B0004020202020204" pitchFamily="34" charset="0"/>
              </a:rPr>
              <a:t>First contact generally by phone (ring 9-5)</a:t>
            </a:r>
          </a:p>
          <a:p>
            <a:pPr marL="180975" indent="-180975">
              <a:spcBef>
                <a:spcPts val="1800"/>
              </a:spcBef>
              <a:spcAft>
                <a:spcPct val="0"/>
              </a:spcAft>
              <a:buFont typeface="Arial" panose="020B0604020202020204" pitchFamily="34" charset="0"/>
              <a:buChar char="•"/>
              <a:defRPr/>
            </a:pPr>
            <a:r>
              <a:rPr lang="en-US" altLang="en-US" sz="2000" dirty="0">
                <a:latin typeface="Aptos" panose="020B0004020202020204" pitchFamily="34" charset="0"/>
              </a:rPr>
              <a:t>1800# - can forward a call to the nearest access point during the day if the consumer knows their postcode</a:t>
            </a:r>
          </a:p>
          <a:p>
            <a:pPr marL="180975" indent="-180975">
              <a:spcBef>
                <a:spcPts val="1800"/>
              </a:spcBef>
              <a:spcAft>
                <a:spcPct val="0"/>
              </a:spcAft>
              <a:buFont typeface="Arial" panose="020B0604020202020204" pitchFamily="34" charset="0"/>
              <a:buChar char="•"/>
              <a:defRPr/>
            </a:pPr>
            <a:r>
              <a:rPr lang="en-US" altLang="en-US" sz="2000" dirty="0">
                <a:latin typeface="Aptos" panose="020B0004020202020204" pitchFamily="34" charset="0"/>
              </a:rPr>
              <a:t>Access Points negotiated a shared approach to HEF allocation.</a:t>
            </a:r>
          </a:p>
          <a:p>
            <a:pPr marL="180975" indent="-180975">
              <a:spcBef>
                <a:spcPts val="1800"/>
              </a:spcBef>
              <a:spcAft>
                <a:spcPct val="0"/>
              </a:spcAft>
              <a:buFont typeface="Arial" panose="020B0604020202020204" pitchFamily="34" charset="0"/>
              <a:buChar char="•"/>
              <a:defRPr/>
            </a:pPr>
            <a:r>
              <a:rPr lang="en-US" altLang="en-US" sz="2000" dirty="0">
                <a:latin typeface="Aptos" panose="020B0004020202020204" pitchFamily="34" charset="0"/>
              </a:rPr>
              <a:t>After hours – St Kilda Crisis Centre responds via 1800#</a:t>
            </a:r>
          </a:p>
        </p:txBody>
      </p:sp>
      <p:sp>
        <p:nvSpPr>
          <p:cNvPr id="143" name="Rectangle 142">
            <a:extLst>
              <a:ext uri="{FF2B5EF4-FFF2-40B4-BE49-F238E27FC236}">
                <a16:creationId xmlns:a16="http://schemas.microsoft.com/office/drawing/2014/main" id="{2FA7A195-03A4-44AB-A3D8-2507E2C94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41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9">
            <a:extLst>
              <a:ext uri="{FF2B5EF4-FFF2-40B4-BE49-F238E27FC236}">
                <a16:creationId xmlns:a16="http://schemas.microsoft.com/office/drawing/2014/main" id="{8F235346-20CC-4981-B836-23ECF1F4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3465" y="559407"/>
            <a:ext cx="514148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group of people in a hallway&#10;&#10;Description automatically generated with low confidence">
            <a:extLst>
              <a:ext uri="{FF2B5EF4-FFF2-40B4-BE49-F238E27FC236}">
                <a16:creationId xmlns:a16="http://schemas.microsoft.com/office/drawing/2014/main" id="{B9A49389-9DE5-EC9D-D3D8-1E45AD39DD6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9049" b="19049"/>
          <a:stretch>
            <a:fillRect/>
          </a:stretch>
        </p:blipFill>
        <p:spPr>
          <a:xfrm>
            <a:off x="6705600" y="835034"/>
            <a:ext cx="4851400" cy="5197466"/>
          </a:xfrm>
        </p:spPr>
      </p:pic>
    </p:spTree>
    <p:extLst>
      <p:ext uri="{BB962C8B-B14F-4D97-AF65-F5344CB8AC3E}">
        <p14:creationId xmlns:p14="http://schemas.microsoft.com/office/powerpoint/2010/main" val="341720005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93394DA-E684-47C2-9020-13225823F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5">
            <a:extLst>
              <a:ext uri="{FF2B5EF4-FFF2-40B4-BE49-F238E27FC236}">
                <a16:creationId xmlns:a16="http://schemas.microsoft.com/office/drawing/2014/main" id="{B030851A-7B4E-58A7-8DCB-6D6A5172740B}"/>
              </a:ext>
            </a:extLst>
          </p:cNvPr>
          <p:cNvSpPr txBox="1">
            <a:spLocks/>
          </p:cNvSpPr>
          <p:nvPr/>
        </p:nvSpPr>
        <p:spPr>
          <a:xfrm>
            <a:off x="838199" y="421906"/>
            <a:ext cx="7698963" cy="780769"/>
          </a:xfrm>
          <a:prstGeom prst="roundRect">
            <a:avLst/>
          </a:prstGeom>
          <a:solidFill>
            <a:schemeClr val="accent6"/>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defRPr/>
            </a:pPr>
            <a:r>
              <a:rPr lang="en-US" sz="2900" b="1">
                <a:solidFill>
                  <a:schemeClr val="bg1"/>
                </a:solidFill>
                <a:latin typeface="+mn-lt"/>
                <a:ea typeface="ＭＳ Ｐゴシック" charset="0"/>
              </a:rPr>
              <a:t>Access point - Initial assessment &amp; planning (IAP)</a:t>
            </a:r>
            <a:endParaRPr lang="en-AU" sz="2900" b="1" dirty="0">
              <a:solidFill>
                <a:schemeClr val="bg1"/>
              </a:solidFill>
              <a:latin typeface="+mn-lt"/>
              <a:ea typeface="ＭＳ Ｐゴシック" charset="0"/>
            </a:endParaRPr>
          </a:p>
        </p:txBody>
      </p:sp>
      <p:pic>
        <p:nvPicPr>
          <p:cNvPr id="18" name="Picture 17">
            <a:extLst>
              <a:ext uri="{FF2B5EF4-FFF2-40B4-BE49-F238E27FC236}">
                <a16:creationId xmlns:a16="http://schemas.microsoft.com/office/drawing/2014/main" id="{C2361A3B-32AA-7994-FCD6-03E7CF9CBF29}"/>
              </a:ext>
            </a:extLst>
          </p:cNvPr>
          <p:cNvPicPr>
            <a:picLocks noChangeAspect="1"/>
          </p:cNvPicPr>
          <p:nvPr/>
        </p:nvPicPr>
        <p:blipFill rotWithShape="1">
          <a:blip r:embed="rId3"/>
          <a:srcRect l="32538" r="13378" b="-2"/>
          <a:stretch/>
        </p:blipFill>
        <p:spPr>
          <a:xfrm>
            <a:off x="8651511" y="421906"/>
            <a:ext cx="3423093" cy="5978894"/>
          </a:xfrm>
          <a:prstGeom prst="rect">
            <a:avLst/>
          </a:prstGeom>
        </p:spPr>
      </p:pic>
      <p:graphicFrame>
        <p:nvGraphicFramePr>
          <p:cNvPr id="16" name="Content Placeholder 6">
            <a:extLst>
              <a:ext uri="{FF2B5EF4-FFF2-40B4-BE49-F238E27FC236}">
                <a16:creationId xmlns:a16="http://schemas.microsoft.com/office/drawing/2014/main" id="{E201DECE-72A7-E6A9-7737-ABF1522C228C}"/>
              </a:ext>
            </a:extLst>
          </p:cNvPr>
          <p:cNvGraphicFramePr>
            <a:graphicFrameLocks noGrp="1"/>
          </p:cNvGraphicFramePr>
          <p:nvPr>
            <p:ph idx="1"/>
            <p:extLst>
              <p:ext uri="{D42A27DB-BD31-4B8C-83A1-F6EECF244321}">
                <p14:modId xmlns:p14="http://schemas.microsoft.com/office/powerpoint/2010/main" val="2102297984"/>
              </p:ext>
            </p:extLst>
          </p:nvPr>
        </p:nvGraphicFramePr>
        <p:xfrm>
          <a:off x="838200" y="1342663"/>
          <a:ext cx="7698964" cy="51502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6527325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10CE53B9-B080-4CE6-A04F-2132660AC09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4465" y="1208275"/>
            <a:ext cx="9737124" cy="5398574"/>
          </a:xfrm>
        </p:spPr>
      </p:pic>
      <p:sp>
        <p:nvSpPr>
          <p:cNvPr id="6" name="Rectangle 2">
            <a:extLst>
              <a:ext uri="{FF2B5EF4-FFF2-40B4-BE49-F238E27FC236}">
                <a16:creationId xmlns:a16="http://schemas.microsoft.com/office/drawing/2014/main" id="{66140595-0891-4086-B025-7887CFC8E4F1}"/>
              </a:ext>
            </a:extLst>
          </p:cNvPr>
          <p:cNvSpPr>
            <a:spLocks noGrp="1" noChangeArrowheads="1"/>
          </p:cNvSpPr>
          <p:nvPr>
            <p:ph type="title"/>
          </p:nvPr>
        </p:nvSpPr>
        <p:spPr>
          <a:xfrm>
            <a:off x="2835154" y="342591"/>
            <a:ext cx="6155725" cy="685199"/>
          </a:xfrm>
          <a:prstGeom prst="roundRect">
            <a:avLst/>
          </a:prstGeom>
          <a:solidFill>
            <a:schemeClr val="accent6"/>
          </a:solidFill>
        </p:spPr>
        <p:style>
          <a:lnRef idx="2">
            <a:schemeClr val="accent3"/>
          </a:lnRef>
          <a:fillRef idx="1">
            <a:schemeClr val="lt1"/>
          </a:fillRef>
          <a:effectRef idx="0">
            <a:schemeClr val="accent3"/>
          </a:effectRef>
          <a:fontRef idx="minor">
            <a:schemeClr val="dk1"/>
          </a:fontRef>
        </p:style>
        <p:txBody>
          <a:bodyPr>
            <a:noAutofit/>
          </a:bodyPr>
          <a:lstStyle/>
          <a:p>
            <a:pPr algn="ctr" eaLnBrk="1" hangingPunct="1">
              <a:defRPr/>
            </a:pPr>
            <a:r>
              <a:rPr lang="en-AU" sz="3200" b="1" dirty="0">
                <a:solidFill>
                  <a:schemeClr val="bg1"/>
                </a:solidFill>
                <a:ea typeface="ＭＳ Ｐゴシック" charset="0"/>
              </a:rPr>
              <a:t>Statewide IAP assessment tool</a:t>
            </a:r>
          </a:p>
        </p:txBody>
      </p:sp>
    </p:spTree>
    <p:extLst>
      <p:ext uri="{BB962C8B-B14F-4D97-AF65-F5344CB8AC3E}">
        <p14:creationId xmlns:p14="http://schemas.microsoft.com/office/powerpoint/2010/main" val="149854897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73E3240C-94DD-4CB9-A1F7-F6DD99337093}"/>
              </a:ext>
            </a:extLst>
          </p:cNvPr>
          <p:cNvSpPr>
            <a:spLocks noGrp="1" noChangeArrowheads="1"/>
          </p:cNvSpPr>
          <p:nvPr>
            <p:ph type="title"/>
          </p:nvPr>
        </p:nvSpPr>
        <p:spPr>
          <a:xfrm>
            <a:off x="3816253" y="239975"/>
            <a:ext cx="4525963" cy="558800"/>
          </a:xfrm>
          <a:prstGeom prst="roundRect">
            <a:avLst/>
          </a:prstGeom>
          <a:solidFill>
            <a:schemeClr val="accent6"/>
          </a:solidFill>
        </p:spPr>
        <p:style>
          <a:lnRef idx="2">
            <a:schemeClr val="dk1"/>
          </a:lnRef>
          <a:fillRef idx="1">
            <a:schemeClr val="lt1"/>
          </a:fillRef>
          <a:effectRef idx="0">
            <a:schemeClr val="dk1"/>
          </a:effectRef>
          <a:fontRef idx="minor">
            <a:schemeClr val="dk1"/>
          </a:fontRef>
        </p:style>
        <p:txBody>
          <a:bodyPr>
            <a:noAutofit/>
          </a:bodyPr>
          <a:lstStyle/>
          <a:p>
            <a:pPr algn="ctr">
              <a:defRPr/>
            </a:pPr>
            <a:r>
              <a:rPr lang="en-AU" sz="3600" b="1" dirty="0">
                <a:solidFill>
                  <a:schemeClr val="bg1"/>
                </a:solidFill>
                <a:ea typeface="ＭＳ Ｐゴシック" charset="0"/>
              </a:rPr>
              <a:t>Housing need</a:t>
            </a:r>
          </a:p>
        </p:txBody>
      </p:sp>
      <p:pic>
        <p:nvPicPr>
          <p:cNvPr id="99331" name="Content Placeholder 1">
            <a:extLst>
              <a:ext uri="{FF2B5EF4-FFF2-40B4-BE49-F238E27FC236}">
                <a16:creationId xmlns:a16="http://schemas.microsoft.com/office/drawing/2014/main" id="{C80E517E-49CD-4B96-B89E-00E1C7FA59B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01277" y="989815"/>
            <a:ext cx="10774837" cy="5642762"/>
          </a:xfrm>
        </p:spPr>
      </p:pic>
    </p:spTree>
    <p:extLst>
      <p:ext uri="{BB962C8B-B14F-4D97-AF65-F5344CB8AC3E}">
        <p14:creationId xmlns:p14="http://schemas.microsoft.com/office/powerpoint/2010/main" val="342802584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177B558F-4C4C-40F1-B42F-0BE8C92708F2}"/>
              </a:ext>
            </a:extLst>
          </p:cNvPr>
          <p:cNvSpPr>
            <a:spLocks noGrp="1" noChangeArrowheads="1"/>
          </p:cNvSpPr>
          <p:nvPr>
            <p:ph type="title"/>
          </p:nvPr>
        </p:nvSpPr>
        <p:spPr>
          <a:xfrm>
            <a:off x="3855244" y="294163"/>
            <a:ext cx="4525963" cy="557213"/>
          </a:xfrm>
          <a:prstGeom prst="roundRect">
            <a:avLst/>
          </a:prstGeom>
          <a:solidFill>
            <a:schemeClr val="accent6"/>
          </a:solidFill>
        </p:spPr>
        <p:style>
          <a:lnRef idx="2">
            <a:schemeClr val="dk1"/>
          </a:lnRef>
          <a:fillRef idx="1">
            <a:schemeClr val="lt1"/>
          </a:fillRef>
          <a:effectRef idx="0">
            <a:schemeClr val="dk1"/>
          </a:effectRef>
          <a:fontRef idx="minor">
            <a:schemeClr val="dk1"/>
          </a:fontRef>
        </p:style>
        <p:txBody>
          <a:bodyPr>
            <a:noAutofit/>
          </a:bodyPr>
          <a:lstStyle/>
          <a:p>
            <a:pPr algn="ctr">
              <a:defRPr/>
            </a:pPr>
            <a:r>
              <a:rPr lang="en-AU" sz="3600" b="1" dirty="0">
                <a:solidFill>
                  <a:schemeClr val="bg1"/>
                </a:solidFill>
                <a:ea typeface="ＭＳ Ｐゴシック" charset="0"/>
              </a:rPr>
              <a:t>Level of vulnerability</a:t>
            </a:r>
          </a:p>
        </p:txBody>
      </p:sp>
      <p:pic>
        <p:nvPicPr>
          <p:cNvPr id="103427" name="Content Placeholder 2">
            <a:extLst>
              <a:ext uri="{FF2B5EF4-FFF2-40B4-BE49-F238E27FC236}">
                <a16:creationId xmlns:a16="http://schemas.microsoft.com/office/drawing/2014/main" id="{90735D60-7056-4FCB-966F-2FD46624AAF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50070" y="1074657"/>
            <a:ext cx="10199801" cy="5602370"/>
          </a:xfrm>
        </p:spPr>
      </p:pic>
    </p:spTree>
    <p:extLst>
      <p:ext uri="{BB962C8B-B14F-4D97-AF65-F5344CB8AC3E}">
        <p14:creationId xmlns:p14="http://schemas.microsoft.com/office/powerpoint/2010/main" val="187821311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75C93EF2-52CE-40A2-B167-414B7265B713}"/>
              </a:ext>
            </a:extLst>
          </p:cNvPr>
          <p:cNvSpPr>
            <a:spLocks noGrp="1" noChangeArrowheads="1"/>
          </p:cNvSpPr>
          <p:nvPr>
            <p:ph type="title"/>
          </p:nvPr>
        </p:nvSpPr>
        <p:spPr>
          <a:xfrm>
            <a:off x="3810905" y="290186"/>
            <a:ext cx="4525963" cy="558800"/>
          </a:xfrm>
          <a:prstGeom prst="roundRect">
            <a:avLst/>
          </a:prstGeom>
          <a:solidFill>
            <a:schemeClr val="accent6"/>
          </a:solidFill>
        </p:spPr>
        <p:style>
          <a:lnRef idx="2">
            <a:schemeClr val="dk1"/>
          </a:lnRef>
          <a:fillRef idx="1">
            <a:schemeClr val="lt1"/>
          </a:fillRef>
          <a:effectRef idx="0">
            <a:schemeClr val="dk1"/>
          </a:effectRef>
          <a:fontRef idx="minor">
            <a:schemeClr val="dk1"/>
          </a:fontRef>
        </p:style>
        <p:txBody>
          <a:bodyPr>
            <a:noAutofit/>
          </a:bodyPr>
          <a:lstStyle/>
          <a:p>
            <a:pPr algn="ctr">
              <a:defRPr/>
            </a:pPr>
            <a:r>
              <a:rPr lang="en-AU" sz="3600" b="1" dirty="0">
                <a:solidFill>
                  <a:schemeClr val="bg1"/>
                </a:solidFill>
                <a:ea typeface="ＭＳ Ｐゴシック" charset="0"/>
              </a:rPr>
              <a:t>Support need</a:t>
            </a:r>
          </a:p>
        </p:txBody>
      </p:sp>
      <p:pic>
        <p:nvPicPr>
          <p:cNvPr id="101379" name="Content Placeholder 3">
            <a:extLst>
              <a:ext uri="{FF2B5EF4-FFF2-40B4-BE49-F238E27FC236}">
                <a16:creationId xmlns:a16="http://schemas.microsoft.com/office/drawing/2014/main" id="{2B7AFEB5-F2AF-439A-B792-F93F805A560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86811" y="972957"/>
            <a:ext cx="10774837" cy="5524107"/>
          </a:xfrm>
        </p:spPr>
      </p:pic>
    </p:spTree>
    <p:extLst>
      <p:ext uri="{BB962C8B-B14F-4D97-AF65-F5344CB8AC3E}">
        <p14:creationId xmlns:p14="http://schemas.microsoft.com/office/powerpoint/2010/main" val="116862626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1CF965F-B35A-4AB2-8737-737B8B90CB07}"/>
              </a:ext>
            </a:extLst>
          </p:cNvPr>
          <p:cNvSpPr txBox="1"/>
          <p:nvPr/>
        </p:nvSpPr>
        <p:spPr>
          <a:xfrm>
            <a:off x="215034" y="2519496"/>
            <a:ext cx="6505806" cy="4239458"/>
          </a:xfrm>
          <a:prstGeom prst="roundRect">
            <a:avLst/>
          </a:prstGeom>
          <a:solidFill>
            <a:schemeClr val="bg1"/>
          </a:solidFill>
        </p:spPr>
        <p:txBody>
          <a:bodyPr wrap="square">
            <a:spAutoFit/>
          </a:bodyPr>
          <a:lstStyle/>
          <a:p>
            <a:pPr algn="ctr">
              <a:spcBef>
                <a:spcPts val="300"/>
              </a:spcBef>
              <a:spcAft>
                <a:spcPts val="600"/>
              </a:spcAft>
            </a:pPr>
            <a:r>
              <a:rPr lang="en-AU" b="1" dirty="0"/>
              <a:t>MOTELS/HOTELS</a:t>
            </a:r>
          </a:p>
          <a:p>
            <a:pPr marL="285750" lvl="0" indent="-285750">
              <a:spcBef>
                <a:spcPts val="600"/>
              </a:spcBef>
              <a:buFont typeface="Arial" panose="020B0604020202020204" pitchFamily="34" charset="0"/>
              <a:buChar char="•"/>
            </a:pPr>
            <a:r>
              <a:rPr lang="en-AU" sz="2000" dirty="0">
                <a:latin typeface="Aptos" panose="020B0004020202020204" pitchFamily="34" charset="0"/>
              </a:rPr>
              <a:t>Motel accommodation consists of basic living facilities. Motels with cooking facilities are rare and expensive </a:t>
            </a:r>
            <a:endParaRPr lang="en-US" sz="2000" dirty="0">
              <a:latin typeface="Aptos" panose="020B0004020202020204" pitchFamily="34" charset="0"/>
            </a:endParaRPr>
          </a:p>
          <a:p>
            <a:pPr marL="285750" lvl="0" indent="-285750">
              <a:spcBef>
                <a:spcPts val="600"/>
              </a:spcBef>
              <a:buFont typeface="Arial" panose="020B0604020202020204" pitchFamily="34" charset="0"/>
              <a:buChar char="•"/>
            </a:pPr>
            <a:r>
              <a:rPr lang="en-AU" sz="2000" dirty="0">
                <a:latin typeface="Aptos" panose="020B0004020202020204" pitchFamily="34" charset="0"/>
              </a:rPr>
              <a:t>2 rooms are required for large single parent families  </a:t>
            </a:r>
            <a:endParaRPr lang="en-US" sz="2000" dirty="0">
              <a:latin typeface="Aptos" panose="020B0004020202020204" pitchFamily="34" charset="0"/>
            </a:endParaRPr>
          </a:p>
          <a:p>
            <a:pPr marL="285750" lvl="0" indent="-285750">
              <a:spcBef>
                <a:spcPts val="600"/>
              </a:spcBef>
              <a:buFont typeface="Arial" panose="020B0604020202020204" pitchFamily="34" charset="0"/>
              <a:buChar char="•"/>
            </a:pPr>
            <a:r>
              <a:rPr lang="en-AU" sz="2000" dirty="0">
                <a:latin typeface="Aptos" panose="020B0004020202020204" pitchFamily="34" charset="0"/>
              </a:rPr>
              <a:t>During lockdowns Homes Victoria provided more HEF so that people experiencing homelessness could be accommodated in hotels</a:t>
            </a:r>
          </a:p>
          <a:p>
            <a:pPr marL="285750" lvl="0" indent="-285750">
              <a:spcBef>
                <a:spcPts val="600"/>
              </a:spcBef>
              <a:buFont typeface="Arial" panose="020B0604020202020204" pitchFamily="34" charset="0"/>
              <a:buChar char="•"/>
            </a:pPr>
            <a:r>
              <a:rPr lang="en-AU" sz="2000" dirty="0">
                <a:latin typeface="Aptos" panose="020B0004020202020204" pitchFamily="34" charset="0"/>
              </a:rPr>
              <a:t>Families are generally asked to co-contribute 30% of incomes to stretch their stay</a:t>
            </a:r>
            <a:r>
              <a:rPr lang="en-AU" sz="2000" dirty="0">
                <a:solidFill>
                  <a:schemeClr val="bg1"/>
                </a:solidFill>
                <a:latin typeface="Aptos" panose="020B0004020202020204" pitchFamily="34" charset="0"/>
              </a:rPr>
              <a:t> for</a:t>
            </a:r>
          </a:p>
        </p:txBody>
      </p:sp>
      <p:sp>
        <p:nvSpPr>
          <p:cNvPr id="11" name="TextBox 10">
            <a:extLst>
              <a:ext uri="{FF2B5EF4-FFF2-40B4-BE49-F238E27FC236}">
                <a16:creationId xmlns:a16="http://schemas.microsoft.com/office/drawing/2014/main" id="{9F6CA92C-7F4F-4606-A253-3CF61B618C10}"/>
              </a:ext>
            </a:extLst>
          </p:cNvPr>
          <p:cNvSpPr txBox="1"/>
          <p:nvPr/>
        </p:nvSpPr>
        <p:spPr>
          <a:xfrm>
            <a:off x="7360920" y="3116220"/>
            <a:ext cx="4718916" cy="3132773"/>
          </a:xfrm>
          <a:prstGeom prst="roundRect">
            <a:avLst/>
          </a:prstGeom>
          <a:solidFill>
            <a:schemeClr val="bg1"/>
          </a:solidFill>
        </p:spPr>
        <p:txBody>
          <a:bodyPr wrap="square">
            <a:spAutoFit/>
          </a:bodyPr>
          <a:lstStyle/>
          <a:p>
            <a:pPr marL="0" indent="0" algn="ctr">
              <a:spcBef>
                <a:spcPts val="1200"/>
              </a:spcBef>
              <a:buNone/>
            </a:pPr>
            <a:r>
              <a:rPr lang="en-AU" sz="1800" b="1" dirty="0"/>
              <a:t>ROOMING HOUSES </a:t>
            </a:r>
          </a:p>
          <a:p>
            <a:pPr marL="285750" indent="-285750">
              <a:spcBef>
                <a:spcPts val="1200"/>
              </a:spcBef>
              <a:buFont typeface="Arial" panose="020B0604020202020204" pitchFamily="34" charset="0"/>
              <a:buChar char="•"/>
            </a:pPr>
            <a:r>
              <a:rPr lang="en-AU" sz="2000" dirty="0">
                <a:latin typeface="Aptos" panose="020B0004020202020204" pitchFamily="34" charset="0"/>
              </a:rPr>
              <a:t>The majority of rooming houses are unhabitable; unregistered  and unsafe, therefore, not used by the Salvation Army</a:t>
            </a:r>
          </a:p>
          <a:p>
            <a:pPr marL="285750" indent="-285750">
              <a:spcBef>
                <a:spcPts val="1200"/>
              </a:spcBef>
              <a:buFont typeface="Arial" panose="020B0604020202020204" pitchFamily="34" charset="0"/>
              <a:buChar char="•"/>
            </a:pPr>
            <a:r>
              <a:rPr lang="en-AU" sz="2000" dirty="0">
                <a:latin typeface="Aptos" panose="020B0004020202020204" pitchFamily="34" charset="0"/>
              </a:rPr>
              <a:t>Housing agencies are boycotting some of the most unsafe and unregistered rooming houses.</a:t>
            </a:r>
          </a:p>
        </p:txBody>
      </p:sp>
      <p:sp>
        <p:nvSpPr>
          <p:cNvPr id="13" name="TextBox 12">
            <a:extLst>
              <a:ext uri="{FF2B5EF4-FFF2-40B4-BE49-F238E27FC236}">
                <a16:creationId xmlns:a16="http://schemas.microsoft.com/office/drawing/2014/main" id="{2B0EB045-8EBD-44A8-A7AC-889461E36D7D}"/>
              </a:ext>
            </a:extLst>
          </p:cNvPr>
          <p:cNvSpPr txBox="1"/>
          <p:nvPr/>
        </p:nvSpPr>
        <p:spPr>
          <a:xfrm>
            <a:off x="2546990" y="99046"/>
            <a:ext cx="7347098" cy="715089"/>
          </a:xfrm>
          <a:prstGeom prst="roundRect">
            <a:avLst/>
          </a:prstGeom>
          <a:solidFill>
            <a:schemeClr val="accent6"/>
          </a:solidFill>
          <a:ln>
            <a:noFill/>
          </a:ln>
        </p:spPr>
        <p:txBody>
          <a:bodyPr wrap="square">
            <a:spAutoFit/>
          </a:bodyPr>
          <a:lstStyle/>
          <a:p>
            <a:pPr algn="ctr"/>
            <a:r>
              <a:rPr lang="en-AU" sz="3600" b="1" dirty="0">
                <a:solidFill>
                  <a:schemeClr val="bg1"/>
                </a:solidFill>
              </a:rPr>
              <a:t>Purchased  accommodation </a:t>
            </a:r>
            <a:endParaRPr lang="en-AU" sz="3600" dirty="0">
              <a:solidFill>
                <a:schemeClr val="bg1"/>
              </a:solidFill>
            </a:endParaRPr>
          </a:p>
        </p:txBody>
      </p:sp>
      <p:sp>
        <p:nvSpPr>
          <p:cNvPr id="2" name="TextBox 1">
            <a:extLst>
              <a:ext uri="{FF2B5EF4-FFF2-40B4-BE49-F238E27FC236}">
                <a16:creationId xmlns:a16="http://schemas.microsoft.com/office/drawing/2014/main" id="{EF5ED69C-6BFF-BEED-E345-BC1ED6600649}"/>
              </a:ext>
            </a:extLst>
          </p:cNvPr>
          <p:cNvSpPr txBox="1"/>
          <p:nvPr/>
        </p:nvSpPr>
        <p:spPr>
          <a:xfrm>
            <a:off x="215034" y="814135"/>
            <a:ext cx="11761932" cy="1804749"/>
          </a:xfrm>
          <a:prstGeom prst="roundRect">
            <a:avLst/>
          </a:prstGeom>
          <a:solidFill>
            <a:schemeClr val="accent6">
              <a:lumMod val="20000"/>
              <a:lumOff val="80000"/>
            </a:schemeClr>
          </a:soli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AU" sz="2000" dirty="0">
                <a:latin typeface="Aptos" panose="020B0004020202020204" pitchFamily="34" charset="0"/>
              </a:rPr>
              <a:t>If people have nowhere to live, access points will try to purchase emergency accommodation for short periods.</a:t>
            </a:r>
          </a:p>
          <a:p>
            <a:r>
              <a:rPr lang="en-AU" sz="2000" dirty="0">
                <a:latin typeface="Aptos" panose="020B0004020202020204" pitchFamily="34" charset="0"/>
              </a:rPr>
              <a:t>Funding is now so tight that services prioritise funding for emergency accommodation.  </a:t>
            </a:r>
            <a:br>
              <a:rPr lang="en-AU" sz="2000" dirty="0">
                <a:latin typeface="Aptos" panose="020B0004020202020204" pitchFamily="34" charset="0"/>
              </a:rPr>
            </a:br>
            <a:br>
              <a:rPr lang="en-AU" sz="2000" dirty="0">
                <a:latin typeface="Aptos" panose="020B0004020202020204" pitchFamily="34" charset="0"/>
              </a:rPr>
            </a:br>
            <a:r>
              <a:rPr lang="en-AU" sz="2000" dirty="0">
                <a:latin typeface="Aptos" panose="020B0004020202020204" pitchFamily="34" charset="0"/>
              </a:rPr>
              <a:t>There is not enough funding to accommodate everyone who needs it for as long as they need it.</a:t>
            </a:r>
          </a:p>
        </p:txBody>
      </p:sp>
    </p:spTree>
    <p:extLst>
      <p:ext uri="{BB962C8B-B14F-4D97-AF65-F5344CB8AC3E}">
        <p14:creationId xmlns:p14="http://schemas.microsoft.com/office/powerpoint/2010/main" val="380971838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houses with trees in the background&#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15345" r="28543" b="-2"/>
          <a:stretch/>
        </p:blipFill>
        <p:spPr>
          <a:xfrm>
            <a:off x="327546" y="3553386"/>
            <a:ext cx="3442801" cy="2981770"/>
          </a:xfrm>
          <a:prstGeom prst="rect">
            <a:avLst/>
          </a:prstGeom>
        </p:spPr>
      </p:pic>
      <p:pic>
        <p:nvPicPr>
          <p:cNvPr id="6" name="Picture 5" descr="A nice table with food and objects on it&#10;&#10;Description automatically generated"/>
          <p:cNvPicPr>
            <a:picLocks noChangeAspect="1"/>
          </p:cNvPicPr>
          <p:nvPr/>
        </p:nvPicPr>
        <p:blipFill rotWithShape="1">
          <a:blip r:embed="rId5">
            <a:extLst>
              <a:ext uri="{28A0092B-C50C-407E-A947-70E740481C1C}">
                <a14:useLocalDpi xmlns:a14="http://schemas.microsoft.com/office/drawing/2010/main" val="0"/>
              </a:ext>
            </a:extLst>
          </a:blip>
          <a:srcRect l="29345" r="23192" b="-3"/>
          <a:stretch/>
        </p:blipFill>
        <p:spPr>
          <a:xfrm>
            <a:off x="3842010" y="3164788"/>
            <a:ext cx="3442803" cy="3508640"/>
          </a:xfrm>
          <a:prstGeom prst="rect">
            <a:avLst/>
          </a:prstGeom>
        </p:spPr>
      </p:pic>
      <p:graphicFrame>
        <p:nvGraphicFramePr>
          <p:cNvPr id="11" name="Content Placeholder 2">
            <a:extLst>
              <a:ext uri="{FF2B5EF4-FFF2-40B4-BE49-F238E27FC236}">
                <a16:creationId xmlns:a16="http://schemas.microsoft.com/office/drawing/2014/main" id="{9C575431-5443-AAED-3DF3-A00379CA5BB3}"/>
              </a:ext>
            </a:extLst>
          </p:cNvPr>
          <p:cNvGraphicFramePr>
            <a:graphicFrameLocks noGrp="1"/>
          </p:cNvGraphicFramePr>
          <p:nvPr>
            <p:ph idx="1"/>
            <p:extLst>
              <p:ext uri="{D42A27DB-BD31-4B8C-83A1-F6EECF244321}">
                <p14:modId xmlns:p14="http://schemas.microsoft.com/office/powerpoint/2010/main" val="1571933332"/>
              </p:ext>
            </p:extLst>
          </p:nvPr>
        </p:nvGraphicFramePr>
        <p:xfrm>
          <a:off x="7415228" y="401051"/>
          <a:ext cx="4776772" cy="613410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extBox 4"/>
          <p:cNvSpPr txBox="1"/>
          <p:nvPr/>
        </p:nvSpPr>
        <p:spPr>
          <a:xfrm>
            <a:off x="298169" y="212004"/>
            <a:ext cx="7087683" cy="2894409"/>
          </a:xfrm>
          <a:prstGeom prst="roundRect">
            <a:avLst/>
          </a:prstGeom>
          <a:solidFill>
            <a:schemeClr val="accent1"/>
          </a:solidFill>
          <a:ln>
            <a:solidFill>
              <a:schemeClr val="accent6"/>
            </a:solidFill>
          </a:ln>
        </p:spPr>
        <p:txBody>
          <a:bodyPr wrap="square" rtlCol="0">
            <a:spAutoFit/>
          </a:bodyPr>
          <a:lstStyle/>
          <a:p>
            <a:pPr algn="just">
              <a:spcBef>
                <a:spcPct val="0"/>
              </a:spcBef>
            </a:pPr>
            <a:r>
              <a:rPr lang="en-AU" sz="2000" dirty="0">
                <a:latin typeface="Aptos" panose="020B0004020202020204" pitchFamily="34" charset="0"/>
                <a:ea typeface="MS PGothic" charset="0"/>
              </a:rPr>
              <a:t>There are </a:t>
            </a:r>
            <a:r>
              <a:rPr lang="en-AU" sz="3200" b="1" dirty="0">
                <a:latin typeface="Aptos" panose="020B0004020202020204" pitchFamily="34" charset="0"/>
                <a:ea typeface="MS PGothic" charset="0"/>
              </a:rPr>
              <a:t>423</a:t>
            </a:r>
            <a:r>
              <a:rPr lang="en-AU" sz="2400" dirty="0">
                <a:latin typeface="Aptos" panose="020B0004020202020204" pitchFamily="34" charset="0"/>
                <a:ea typeface="MS PGothic" charset="0"/>
              </a:rPr>
              <a:t> </a:t>
            </a:r>
            <a:r>
              <a:rPr lang="en-AU" sz="2000" dirty="0">
                <a:latin typeface="Aptos" panose="020B0004020202020204" pitchFamily="34" charset="0"/>
                <a:ea typeface="MS PGothic" charset="0"/>
              </a:rPr>
              <a:t>government funded crisis beds in Victoria.</a:t>
            </a:r>
          </a:p>
          <a:p>
            <a:pPr algn="just">
              <a:spcBef>
                <a:spcPct val="0"/>
              </a:spcBef>
            </a:pPr>
            <a:endParaRPr lang="en-AU" sz="2000" dirty="0">
              <a:latin typeface="Aptos" panose="020B0004020202020204" pitchFamily="34" charset="0"/>
              <a:ea typeface="MS PGothic" charset="0"/>
            </a:endParaRPr>
          </a:p>
          <a:p>
            <a:pPr algn="just">
              <a:spcBef>
                <a:spcPct val="0"/>
              </a:spcBef>
            </a:pPr>
            <a:r>
              <a:rPr lang="en-AU" sz="2000" dirty="0">
                <a:latin typeface="Aptos" panose="020B0004020202020204" pitchFamily="34" charset="0"/>
                <a:ea typeface="MS PGothic" charset="0"/>
              </a:rPr>
              <a:t>When these beds are full, homelessness services purchase hotel and rooming house accommodation.</a:t>
            </a:r>
          </a:p>
          <a:p>
            <a:pPr algn="just">
              <a:spcBef>
                <a:spcPct val="0"/>
              </a:spcBef>
            </a:pPr>
            <a:endParaRPr lang="en-AU" sz="2000" dirty="0">
              <a:latin typeface="Aptos" panose="020B0004020202020204" pitchFamily="34" charset="0"/>
              <a:ea typeface="MS PGothic" charset="0"/>
            </a:endParaRPr>
          </a:p>
          <a:p>
            <a:pPr algn="just">
              <a:spcBef>
                <a:spcPct val="0"/>
              </a:spcBef>
            </a:pPr>
            <a:r>
              <a:rPr lang="en-AU" sz="2000" dirty="0">
                <a:latin typeface="Aptos" panose="020B0004020202020204" pitchFamily="34" charset="0"/>
                <a:ea typeface="MS PGothic" charset="0"/>
              </a:rPr>
              <a:t>The homelessness access points in Melbourne’s north and west had to purchase nearly </a:t>
            </a:r>
            <a:r>
              <a:rPr lang="en-AU" sz="3200" b="1" dirty="0">
                <a:latin typeface="Aptos" panose="020B0004020202020204" pitchFamily="34" charset="0"/>
                <a:ea typeface="MS PGothic" charset="0"/>
              </a:rPr>
              <a:t>10,000</a:t>
            </a:r>
            <a:r>
              <a:rPr lang="en-AU" sz="2400" dirty="0">
                <a:latin typeface="Aptos" panose="020B0004020202020204" pitchFamily="34" charset="0"/>
                <a:ea typeface="MS PGothic" charset="0"/>
              </a:rPr>
              <a:t> </a:t>
            </a:r>
            <a:r>
              <a:rPr lang="en-AU" sz="2000" dirty="0">
                <a:latin typeface="Aptos" panose="020B0004020202020204" pitchFamily="34" charset="0"/>
                <a:ea typeface="MS PGothic" charset="0"/>
              </a:rPr>
              <a:t>beds in 2018/19.</a:t>
            </a:r>
          </a:p>
        </p:txBody>
      </p:sp>
      <p:sp>
        <p:nvSpPr>
          <p:cNvPr id="8" name="Rectangle 2">
            <a:extLst>
              <a:ext uri="{FF2B5EF4-FFF2-40B4-BE49-F238E27FC236}">
                <a16:creationId xmlns:a16="http://schemas.microsoft.com/office/drawing/2014/main" id="{B8F409B8-FEC2-4362-A5EC-B0C0020784C2}"/>
              </a:ext>
            </a:extLst>
          </p:cNvPr>
          <p:cNvSpPr>
            <a:spLocks noGrp="1" noChangeArrowheads="1"/>
          </p:cNvSpPr>
          <p:nvPr>
            <p:ph type="title"/>
          </p:nvPr>
        </p:nvSpPr>
        <p:spPr>
          <a:xfrm>
            <a:off x="7909446" y="558693"/>
            <a:ext cx="3511297" cy="439738"/>
          </a:xfrm>
          <a:prstGeom prst="roundRect">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a:noAutofit/>
          </a:bodyPr>
          <a:lstStyle/>
          <a:p>
            <a:pPr algn="ctr">
              <a:defRPr/>
            </a:pPr>
            <a:r>
              <a:rPr lang="en-AU" sz="3200" b="1" dirty="0">
                <a:solidFill>
                  <a:schemeClr val="bg1"/>
                </a:solidFill>
                <a:latin typeface="+mn-lt"/>
                <a:ea typeface="ＭＳ Ｐゴシック" charset="0"/>
              </a:rPr>
              <a:t>A Crisis in Crisis</a:t>
            </a:r>
          </a:p>
        </p:txBody>
      </p:sp>
      <p:pic>
        <p:nvPicPr>
          <p:cNvPr id="9" name="Content Placeholder 6" descr="A dirty stove top with a few burners&#10;&#10;Description automatically generated">
            <a:extLst>
              <a:ext uri="{FF2B5EF4-FFF2-40B4-BE49-F238E27FC236}">
                <a16:creationId xmlns:a16="http://schemas.microsoft.com/office/drawing/2014/main" id="{1657C85F-3433-495A-A6BB-5EE8E5101F0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98170" y="3164788"/>
            <a:ext cx="3442801" cy="350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3881682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8DB35C4A-5FCF-4660-B257-2D7104EFF27A}"/>
              </a:ext>
            </a:extLst>
          </p:cNvPr>
          <p:cNvSpPr>
            <a:spLocks noGrp="1" noChangeArrowheads="1"/>
          </p:cNvSpPr>
          <p:nvPr>
            <p:ph type="title"/>
          </p:nvPr>
        </p:nvSpPr>
        <p:spPr>
          <a:xfrm>
            <a:off x="191069" y="518068"/>
            <a:ext cx="5307857" cy="709483"/>
          </a:xfrm>
          <a:prstGeom prst="roundRect">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p>
            <a:pPr algn="ctr">
              <a:defRPr/>
            </a:pPr>
            <a:r>
              <a:rPr lang="en-US" sz="3200" b="1" kern="1200" dirty="0">
                <a:solidFill>
                  <a:schemeClr val="bg1"/>
                </a:solidFill>
                <a:latin typeface="+mj-lt"/>
                <a:ea typeface="+mj-ea"/>
                <a:cs typeface="+mj-cs"/>
              </a:rPr>
              <a:t>Vacancy Management System</a:t>
            </a:r>
          </a:p>
        </p:txBody>
      </p:sp>
      <p:pic>
        <p:nvPicPr>
          <p:cNvPr id="4" name="Content Placeholder 3" descr="Diagram&#10;&#10;Description automatically generated">
            <a:extLst>
              <a:ext uri="{FF2B5EF4-FFF2-40B4-BE49-F238E27FC236}">
                <a16:creationId xmlns:a16="http://schemas.microsoft.com/office/drawing/2014/main" id="{881A8440-5E73-4673-B738-324D31E1981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2" r="31652" b="1"/>
          <a:stretch/>
        </p:blipFill>
        <p:spPr>
          <a:xfrm rot="5400000">
            <a:off x="6074170" y="511619"/>
            <a:ext cx="6084646" cy="5768877"/>
          </a:xfrm>
          <a:prstGeom prst="rect">
            <a:avLst/>
          </a:prstGeom>
          <a:effectLst/>
        </p:spPr>
      </p:pic>
      <p:sp>
        <p:nvSpPr>
          <p:cNvPr id="2" name="TextBox 1">
            <a:extLst>
              <a:ext uri="{FF2B5EF4-FFF2-40B4-BE49-F238E27FC236}">
                <a16:creationId xmlns:a16="http://schemas.microsoft.com/office/drawing/2014/main" id="{F821969A-C28F-4D97-81A5-85F178739544}"/>
              </a:ext>
            </a:extLst>
          </p:cNvPr>
          <p:cNvSpPr txBox="1"/>
          <p:nvPr/>
        </p:nvSpPr>
        <p:spPr>
          <a:xfrm>
            <a:off x="327639" y="2092312"/>
            <a:ext cx="5034715" cy="3970318"/>
          </a:xfrm>
          <a:prstGeom prst="rect">
            <a:avLst/>
          </a:prstGeom>
          <a:solidFill>
            <a:schemeClr val="bg1"/>
          </a:solidFill>
        </p:spPr>
        <p:txBody>
          <a:bodyPr wrap="square" rtlCol="0">
            <a:spAutoFit/>
          </a:bodyPr>
          <a:lstStyle/>
          <a:p>
            <a:pPr marL="285750" indent="-285750">
              <a:spcBef>
                <a:spcPts val="1800"/>
              </a:spcBef>
              <a:buFont typeface="Arial" panose="020B0604020202020204" pitchFamily="34" charset="0"/>
              <a:buChar char="•"/>
            </a:pPr>
            <a:r>
              <a:rPr lang="en-US" sz="2400" dirty="0">
                <a:latin typeface="Aptos" panose="020B0004020202020204" pitchFamily="34" charset="0"/>
              </a:rPr>
              <a:t>In SHIP and SRS</a:t>
            </a:r>
          </a:p>
          <a:p>
            <a:pPr marL="285750" indent="-285750">
              <a:spcBef>
                <a:spcPts val="1800"/>
              </a:spcBef>
              <a:buFont typeface="Arial" panose="020B0604020202020204" pitchFamily="34" charset="0"/>
              <a:buChar char="•"/>
            </a:pPr>
            <a:r>
              <a:rPr lang="en-US" sz="2400" dirty="0">
                <a:latin typeface="Aptos" panose="020B0004020202020204" pitchFamily="34" charset="0"/>
              </a:rPr>
              <a:t>Available to non SHIP homelessness services</a:t>
            </a:r>
          </a:p>
          <a:p>
            <a:pPr marL="285750" indent="-285750">
              <a:spcBef>
                <a:spcPts val="1800"/>
              </a:spcBef>
              <a:buFont typeface="Arial" panose="020B0604020202020204" pitchFamily="34" charset="0"/>
              <a:buChar char="•"/>
            </a:pPr>
            <a:r>
              <a:rPr lang="en-US" sz="2400" dirty="0">
                <a:latin typeface="Aptos" panose="020B0004020202020204" pitchFamily="34" charset="0"/>
              </a:rPr>
              <a:t>Services with vacancies load vacancies</a:t>
            </a:r>
          </a:p>
          <a:p>
            <a:pPr marL="285750" indent="-285750">
              <a:spcBef>
                <a:spcPts val="1800"/>
              </a:spcBef>
              <a:buFont typeface="Arial" panose="020B0604020202020204" pitchFamily="34" charset="0"/>
              <a:buChar char="•"/>
            </a:pPr>
            <a:r>
              <a:rPr lang="en-US" sz="2400" dirty="0">
                <a:latin typeface="Aptos" panose="020B0004020202020204" pitchFamily="34" charset="0"/>
              </a:rPr>
              <a:t>Vacancies show type and complexity of support available </a:t>
            </a:r>
          </a:p>
          <a:p>
            <a:pPr marL="285750" indent="-285750">
              <a:spcBef>
                <a:spcPts val="1800"/>
              </a:spcBef>
              <a:buFont typeface="Arial" panose="020B0604020202020204" pitchFamily="34" charset="0"/>
              <a:buChar char="•"/>
            </a:pPr>
            <a:r>
              <a:rPr lang="en-US" sz="2400" dirty="0">
                <a:latin typeface="Aptos" panose="020B0004020202020204" pitchFamily="34" charset="0"/>
              </a:rPr>
              <a:t>Refuge vacancies included</a:t>
            </a:r>
            <a:endParaRPr lang="en-AU" sz="2400" dirty="0">
              <a:latin typeface="Aptos" panose="020B0004020202020204" pitchFamily="34" charset="0"/>
            </a:endParaRPr>
          </a:p>
        </p:txBody>
      </p:sp>
    </p:spTree>
    <p:extLst>
      <p:ext uri="{BB962C8B-B14F-4D97-AF65-F5344CB8AC3E}">
        <p14:creationId xmlns:p14="http://schemas.microsoft.com/office/powerpoint/2010/main" val="426327115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314A2A-D839-49D0-BCC3-7440F928C39F}"/>
              </a:ext>
            </a:extLst>
          </p:cNvPr>
          <p:cNvSpPr>
            <a:spLocks noGrp="1"/>
          </p:cNvSpPr>
          <p:nvPr>
            <p:ph type="title"/>
          </p:nvPr>
        </p:nvSpPr>
        <p:spPr>
          <a:xfrm>
            <a:off x="4370832" y="4791456"/>
            <a:ext cx="7178040" cy="1508760"/>
          </a:xfrm>
        </p:spPr>
        <p:txBody>
          <a:bodyPr vert="horz" lIns="91440" tIns="45720" rIns="91440" bIns="45720" rtlCol="0" anchor="ctr">
            <a:normAutofit/>
          </a:bodyPr>
          <a:lstStyle/>
          <a:p>
            <a:r>
              <a:rPr lang="en-US" altLang="en-US" sz="3400" b="1" kern="1200" dirty="0">
                <a:solidFill>
                  <a:schemeClr val="bg1"/>
                </a:solidFill>
                <a:latin typeface="+mj-lt"/>
                <a:ea typeface="+mj-ea"/>
                <a:cs typeface="+mj-cs"/>
              </a:rPr>
              <a:t>The Homelessness Service System in Melbourne’s west</a:t>
            </a:r>
          </a:p>
        </p:txBody>
      </p:sp>
      <p:sp>
        <p:nvSpPr>
          <p:cNvPr id="10" name="Content Placeholder 9">
            <a:extLst>
              <a:ext uri="{FF2B5EF4-FFF2-40B4-BE49-F238E27FC236}">
                <a16:creationId xmlns:a16="http://schemas.microsoft.com/office/drawing/2014/main" id="{288FFCCE-0F6F-4CFC-8988-DC5E8AC06639}"/>
              </a:ext>
            </a:extLst>
          </p:cNvPr>
          <p:cNvSpPr>
            <a:spLocks noGrp="1"/>
          </p:cNvSpPr>
          <p:nvPr>
            <p:ph idx="1"/>
          </p:nvPr>
        </p:nvSpPr>
        <p:spPr>
          <a:xfrm>
            <a:off x="630936" y="4792077"/>
            <a:ext cx="3191256" cy="1507413"/>
          </a:xfrm>
        </p:spPr>
        <p:txBody>
          <a:bodyPr vert="horz" lIns="91440" tIns="45720" rIns="91440" bIns="45720" rtlCol="0" anchor="ctr">
            <a:normAutofit/>
          </a:bodyPr>
          <a:lstStyle/>
          <a:p>
            <a:pPr marL="0" indent="0">
              <a:buNone/>
            </a:pPr>
            <a:r>
              <a:rPr lang="en-US" altLang="en-US" sz="3200" b="1" kern="1200" dirty="0">
                <a:solidFill>
                  <a:schemeClr val="accent6"/>
                </a:solidFill>
                <a:latin typeface="+mn-lt"/>
                <a:ea typeface="+mn-ea"/>
                <a:cs typeface="+mn-cs"/>
              </a:rPr>
              <a:t>  March 2025</a:t>
            </a:r>
            <a:endParaRPr lang="en-US" sz="3200" kern="1200" dirty="0">
              <a:solidFill>
                <a:schemeClr val="accent6"/>
              </a:solidFill>
              <a:latin typeface="+mn-lt"/>
              <a:ea typeface="+mn-ea"/>
              <a:cs typeface="+mn-cs"/>
            </a:endParaRPr>
          </a:p>
        </p:txBody>
      </p:sp>
      <p:pic>
        <p:nvPicPr>
          <p:cNvPr id="4" name="Picture 3" descr="A picture containing text, clipart&#10;&#10;Description automatically generated">
            <a:extLst>
              <a:ext uri="{FF2B5EF4-FFF2-40B4-BE49-F238E27FC236}">
                <a16:creationId xmlns:a16="http://schemas.microsoft.com/office/drawing/2014/main" id="{F9ABC6DF-7751-4350-9B7E-2BB6709A0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35" y="307731"/>
            <a:ext cx="10952430" cy="3997637"/>
          </a:xfrm>
          <a:prstGeom prst="rect">
            <a:avLst/>
          </a:prstGeom>
        </p:spPr>
      </p:pic>
      <p:cxnSp>
        <p:nvCxnSpPr>
          <p:cNvPr id="31" name="Straight Connector 30">
            <a:extLst>
              <a:ext uri="{FF2B5EF4-FFF2-40B4-BE49-F238E27FC236}">
                <a16:creationId xmlns:a16="http://schemas.microsoft.com/office/drawing/2014/main" id="{A58B1B64-31F5-4A02-8CDF-89C2A37BF4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98036" y="4801011"/>
            <a:ext cx="0" cy="146304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17719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26B69D1B-4530-47AE-ABF0-929C7DE2C564}"/>
              </a:ext>
            </a:extLst>
          </p:cNvPr>
          <p:cNvSpPr>
            <a:spLocks noGrp="1" noChangeArrowheads="1"/>
          </p:cNvSpPr>
          <p:nvPr>
            <p:ph type="title" idx="4294967295"/>
          </p:nvPr>
        </p:nvSpPr>
        <p:spPr>
          <a:xfrm>
            <a:off x="2577420" y="271898"/>
            <a:ext cx="6655323" cy="566738"/>
          </a:xfrm>
          <a:prstGeom prst="roundRect">
            <a:avLst/>
          </a:prstGeom>
          <a:solidFill>
            <a:schemeClr val="accent6"/>
          </a:solidFill>
        </p:spPr>
        <p:style>
          <a:lnRef idx="2">
            <a:schemeClr val="accent3"/>
          </a:lnRef>
          <a:fillRef idx="1">
            <a:schemeClr val="lt1"/>
          </a:fillRef>
          <a:effectRef idx="0">
            <a:schemeClr val="accent3"/>
          </a:effectRef>
          <a:fontRef idx="minor">
            <a:schemeClr val="dk1"/>
          </a:fontRef>
        </p:style>
        <p:txBody>
          <a:bodyPr>
            <a:noAutofit/>
          </a:bodyPr>
          <a:lstStyle/>
          <a:p>
            <a:pPr algn="ctr" eaLnBrk="1" hangingPunct="1">
              <a:defRPr/>
            </a:pPr>
            <a:r>
              <a:rPr lang="en-AU" sz="3200" b="1" dirty="0">
                <a:solidFill>
                  <a:schemeClr val="bg1"/>
                </a:solidFill>
                <a:ea typeface="ＭＳ Ｐゴシック" charset="0"/>
              </a:rPr>
              <a:t>Resource Allocation</a:t>
            </a:r>
          </a:p>
        </p:txBody>
      </p:sp>
      <p:sp>
        <p:nvSpPr>
          <p:cNvPr id="6" name="TextBox 5"/>
          <p:cNvSpPr txBox="1"/>
          <p:nvPr/>
        </p:nvSpPr>
        <p:spPr>
          <a:xfrm>
            <a:off x="6286920" y="1149697"/>
            <a:ext cx="5761826" cy="5209937"/>
          </a:xfrm>
          <a:prstGeom prst="roundRect">
            <a:avLst/>
          </a:prstGeom>
          <a:solidFill>
            <a:schemeClr val="bg1"/>
          </a:solidFill>
        </p:spPr>
        <p:txBody>
          <a:bodyPr wrap="square" rtlCol="0">
            <a:spAutoFit/>
          </a:bodyPr>
          <a:lstStyle/>
          <a:p>
            <a:pPr algn="just"/>
            <a:r>
              <a:rPr lang="en-US" sz="2200" dirty="0">
                <a:latin typeface="Aptos" panose="020B0004020202020204" pitchFamily="34" charset="0"/>
              </a:rPr>
              <a:t>Access Point usually contacts the consumer to check that they would like to be referred to resource​</a:t>
            </a:r>
          </a:p>
          <a:p>
            <a:endParaRPr lang="en-US" dirty="0">
              <a:latin typeface="Aptos" panose="020B0004020202020204" pitchFamily="34" charset="0"/>
            </a:endParaRPr>
          </a:p>
          <a:p>
            <a:r>
              <a:rPr lang="en-US" sz="2200" dirty="0">
                <a:latin typeface="Aptos" panose="020B0004020202020204" pitchFamily="34" charset="0"/>
              </a:rPr>
              <a:t>Access Points refers to resource (support first, then housing if available)​</a:t>
            </a:r>
          </a:p>
          <a:p>
            <a:endParaRPr lang="en-US" dirty="0">
              <a:latin typeface="Aptos" panose="020B0004020202020204" pitchFamily="34" charset="0"/>
            </a:endParaRPr>
          </a:p>
          <a:p>
            <a:r>
              <a:rPr lang="en-US" sz="2200" dirty="0">
                <a:solidFill>
                  <a:schemeClr val="accent1"/>
                </a:solidFill>
                <a:latin typeface="Aptos" panose="020B0004020202020204" pitchFamily="34" charset="0"/>
              </a:rPr>
              <a:t>NB:</a:t>
            </a:r>
          </a:p>
          <a:p>
            <a:pPr marL="285750" indent="-285750">
              <a:buFont typeface="Arial"/>
              <a:buChar char="•"/>
            </a:pPr>
            <a:r>
              <a:rPr lang="en-US" sz="2200" dirty="0">
                <a:latin typeface="Aptos" panose="020B0004020202020204" pitchFamily="34" charset="0"/>
              </a:rPr>
              <a:t>E referral is available in SHIP/SAMIS to assist with sharing of information​</a:t>
            </a:r>
          </a:p>
          <a:p>
            <a:pPr marL="285750" indent="-285750">
              <a:buFont typeface="Arial"/>
              <a:buChar char="•"/>
            </a:pPr>
            <a:endParaRPr lang="en-US" sz="2200" dirty="0">
              <a:latin typeface="Aptos" panose="020B0004020202020204" pitchFamily="34" charset="0"/>
            </a:endParaRPr>
          </a:p>
          <a:p>
            <a:pPr marL="285750" indent="-285750">
              <a:buFont typeface="Arial"/>
              <a:buChar char="•"/>
            </a:pPr>
            <a:r>
              <a:rPr lang="en-US" sz="2200" dirty="0">
                <a:latin typeface="Aptos" panose="020B0004020202020204" pitchFamily="34" charset="0"/>
              </a:rPr>
              <a:t>Consumers report they are still telling their stories too often – importance of reading referral</a:t>
            </a:r>
          </a:p>
        </p:txBody>
      </p:sp>
      <p:graphicFrame>
        <p:nvGraphicFramePr>
          <p:cNvPr id="105477" name="Rectangle 3">
            <a:extLst>
              <a:ext uri="{FF2B5EF4-FFF2-40B4-BE49-F238E27FC236}">
                <a16:creationId xmlns:a16="http://schemas.microsoft.com/office/drawing/2014/main" id="{587658D4-CB68-4466-A3D1-DFA87ED72428}"/>
              </a:ext>
            </a:extLst>
          </p:cNvPr>
          <p:cNvGraphicFramePr/>
          <p:nvPr>
            <p:extLst>
              <p:ext uri="{D42A27DB-BD31-4B8C-83A1-F6EECF244321}">
                <p14:modId xmlns:p14="http://schemas.microsoft.com/office/powerpoint/2010/main" val="1117664552"/>
              </p:ext>
            </p:extLst>
          </p:nvPr>
        </p:nvGraphicFramePr>
        <p:xfrm>
          <a:off x="337986" y="1149697"/>
          <a:ext cx="5567096" cy="5708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991988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2640DF-CF36-9403-CFFE-F2C8B4E7D7A1}"/>
              </a:ext>
            </a:extLst>
          </p:cNvPr>
          <p:cNvSpPr>
            <a:spLocks noGrp="1"/>
          </p:cNvSpPr>
          <p:nvPr>
            <p:ph sz="half" idx="1"/>
          </p:nvPr>
        </p:nvSpPr>
        <p:spPr>
          <a:xfrm>
            <a:off x="167428" y="1240076"/>
            <a:ext cx="5707279" cy="5377893"/>
          </a:xfrm>
        </p:spPr>
        <p:txBody>
          <a:bodyPr>
            <a:normAutofit fontScale="92500"/>
          </a:bodyPr>
          <a:lstStyle/>
          <a:p>
            <a:pPr marL="342900" indent="-228600">
              <a:buFont typeface="Arial" panose="020B0604020202020204" pitchFamily="34" charset="0"/>
              <a:buChar char="•"/>
            </a:pPr>
            <a:r>
              <a:rPr lang="en-US" sz="2800" dirty="0">
                <a:latin typeface="Aptos" panose="020B0004020202020204" pitchFamily="34" charset="0"/>
              </a:rPr>
              <a:t>E-referral assists us to work as a service system, so consumers don’t ‘tell their story too often.’</a:t>
            </a:r>
          </a:p>
          <a:p>
            <a:pPr marL="342900" indent="-228600">
              <a:spcBef>
                <a:spcPts val="1800"/>
              </a:spcBef>
              <a:buFont typeface="Arial" panose="020B0604020202020204" pitchFamily="34" charset="0"/>
              <a:buChar char="•"/>
            </a:pPr>
            <a:r>
              <a:rPr lang="en-US" sz="2800" dirty="0">
                <a:latin typeface="Aptos" panose="020B0004020202020204" pitchFamily="34" charset="0"/>
              </a:rPr>
              <a:t>All homelessness services have the capacity to send referrals to each other electronically through SHIP/SAMIS.</a:t>
            </a:r>
          </a:p>
          <a:p>
            <a:pPr marL="342900" indent="-228600">
              <a:spcBef>
                <a:spcPts val="1800"/>
              </a:spcBef>
              <a:buFont typeface="Arial" panose="020B0604020202020204" pitchFamily="34" charset="0"/>
              <a:buChar char="•"/>
            </a:pPr>
            <a:r>
              <a:rPr lang="en-US" sz="2800" dirty="0">
                <a:latin typeface="Aptos" panose="020B0004020202020204" pitchFamily="34" charset="0"/>
              </a:rPr>
              <a:t>This is safer than emailing referrals.</a:t>
            </a:r>
          </a:p>
          <a:p>
            <a:pPr marL="342900" indent="-228600">
              <a:spcBef>
                <a:spcPts val="1800"/>
              </a:spcBef>
              <a:buFont typeface="Arial" panose="020B0604020202020204" pitchFamily="34" charset="0"/>
              <a:buChar char="•"/>
            </a:pPr>
            <a:r>
              <a:rPr lang="en-US" sz="2800" dirty="0">
                <a:latin typeface="Aptos" panose="020B0004020202020204" pitchFamily="34" charset="0"/>
              </a:rPr>
              <a:t>SHIP keeps a record of referrals sent and received.</a:t>
            </a:r>
          </a:p>
          <a:p>
            <a:pPr marL="342900" indent="-228600">
              <a:spcBef>
                <a:spcPts val="1800"/>
              </a:spcBef>
              <a:buFont typeface="Arial" panose="020B0604020202020204" pitchFamily="34" charset="0"/>
              <a:buChar char="•"/>
            </a:pPr>
            <a:r>
              <a:rPr lang="en-US" sz="2800" dirty="0">
                <a:latin typeface="Aptos" panose="020B0004020202020204" pitchFamily="34" charset="0"/>
              </a:rPr>
              <a:t>E referral sets up a support period and migrates information to SHIP </a:t>
            </a:r>
          </a:p>
          <a:p>
            <a:endParaRPr lang="en-AU" dirty="0"/>
          </a:p>
        </p:txBody>
      </p:sp>
      <p:sp>
        <p:nvSpPr>
          <p:cNvPr id="5" name="Title 1">
            <a:extLst>
              <a:ext uri="{FF2B5EF4-FFF2-40B4-BE49-F238E27FC236}">
                <a16:creationId xmlns:a16="http://schemas.microsoft.com/office/drawing/2014/main" id="{BD2D44B3-0716-E8D8-EBDC-FF7D5ED8BA06}"/>
              </a:ext>
            </a:extLst>
          </p:cNvPr>
          <p:cNvSpPr>
            <a:spLocks noGrp="1"/>
          </p:cNvSpPr>
          <p:nvPr>
            <p:ph type="title"/>
          </p:nvPr>
        </p:nvSpPr>
        <p:spPr>
          <a:xfrm>
            <a:off x="838200" y="365125"/>
            <a:ext cx="10515600" cy="574327"/>
          </a:xfrm>
          <a:prstGeom prst="roundRect">
            <a:avLst/>
          </a:prstGeom>
          <a:solidFill>
            <a:schemeClr val="accent6"/>
          </a:solidFill>
        </p:spPr>
        <p:txBody>
          <a:bodyPr vert="horz" lIns="91440" tIns="45720" rIns="91440" bIns="45720" rtlCol="0" anchor="ctr">
            <a:normAutofit fontScale="90000"/>
          </a:bodyPr>
          <a:lstStyle/>
          <a:p>
            <a:pPr algn="ctr"/>
            <a:r>
              <a:rPr lang="en-US" b="1" kern="1200" dirty="0">
                <a:solidFill>
                  <a:schemeClr val="bg1"/>
                </a:solidFill>
                <a:latin typeface="+mj-lt"/>
                <a:ea typeface="+mj-ea"/>
                <a:cs typeface="+mj-cs"/>
              </a:rPr>
              <a:t>E referral</a:t>
            </a:r>
          </a:p>
        </p:txBody>
      </p:sp>
      <p:pic>
        <p:nvPicPr>
          <p:cNvPr id="6" name="Content Placeholder 5" descr="Graphical user interface, text, application, email&#10;&#10;Description automatically generated">
            <a:extLst>
              <a:ext uri="{FF2B5EF4-FFF2-40B4-BE49-F238E27FC236}">
                <a16:creationId xmlns:a16="http://schemas.microsoft.com/office/drawing/2014/main" id="{5BFB9889-EF6E-C35B-0250-B97990F34E7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1222330"/>
            <a:ext cx="5852372" cy="3075350"/>
          </a:xfrm>
          <a:prstGeom prst="rect">
            <a:avLst/>
          </a:prstGeom>
          <a:effectLst/>
        </p:spPr>
      </p:pic>
      <p:sp>
        <p:nvSpPr>
          <p:cNvPr id="9" name="TextBox 8">
            <a:extLst>
              <a:ext uri="{FF2B5EF4-FFF2-40B4-BE49-F238E27FC236}">
                <a16:creationId xmlns:a16="http://schemas.microsoft.com/office/drawing/2014/main" id="{E14FBDFB-E8AE-24BC-24D1-736474D88D0A}"/>
              </a:ext>
            </a:extLst>
          </p:cNvPr>
          <p:cNvSpPr txBox="1"/>
          <p:nvPr/>
        </p:nvSpPr>
        <p:spPr>
          <a:xfrm>
            <a:off x="6019800" y="4607303"/>
            <a:ext cx="5973142" cy="1877437"/>
          </a:xfrm>
          <a:prstGeom prst="rect">
            <a:avLst/>
          </a:prstGeom>
          <a:noFill/>
          <a:ln w="28575">
            <a:solidFill>
              <a:schemeClr val="accent6"/>
            </a:solidFill>
          </a:ln>
        </p:spPr>
        <p:txBody>
          <a:bodyPr wrap="square">
            <a:spAutoFit/>
          </a:bodyPr>
          <a:lstStyle/>
          <a:p>
            <a:pPr marL="114300"/>
            <a:r>
              <a:rPr lang="en-US" sz="2400" b="1" dirty="0">
                <a:latin typeface="Aptos" panose="020B0004020202020204" pitchFamily="34" charset="0"/>
              </a:rPr>
              <a:t>Link to e-referral training</a:t>
            </a:r>
            <a:endParaRPr lang="en-AU" sz="1800" b="1" i="0" u="none" strike="noStrike" baseline="0" dirty="0">
              <a:solidFill>
                <a:srgbClr val="000000"/>
              </a:solidFill>
              <a:latin typeface="Aptos" panose="020B0004020202020204" pitchFamily="34" charset="0"/>
            </a:endParaRPr>
          </a:p>
          <a:p>
            <a:r>
              <a:rPr lang="en-AU" sz="1200" b="0" i="0" u="none" strike="noStrike" baseline="0" dirty="0">
                <a:solidFill>
                  <a:srgbClr val="000000"/>
                </a:solidFill>
                <a:latin typeface="Aptos" panose="020B0004020202020204" pitchFamily="34" charset="0"/>
              </a:rPr>
              <a:t> </a:t>
            </a:r>
          </a:p>
          <a:p>
            <a:r>
              <a:rPr lang="en-US" sz="2000" b="1" i="0" u="none" strike="noStrike" baseline="0" dirty="0">
                <a:solidFill>
                  <a:schemeClr val="accent1"/>
                </a:solidFill>
                <a:latin typeface="Aptos" panose="020B0004020202020204" pitchFamily="34" charset="0"/>
              </a:rPr>
              <a:t>Overview session </a:t>
            </a:r>
            <a:r>
              <a:rPr lang="en-US" sz="2000" b="0" i="0" u="none" strike="noStrike" baseline="0" dirty="0">
                <a:solidFill>
                  <a:schemeClr val="accent1"/>
                </a:solidFill>
                <a:latin typeface="Aptos" panose="020B0004020202020204" pitchFamily="34" charset="0"/>
              </a:rPr>
              <a:t>- https://bit.ly/eReferral-Overview </a:t>
            </a:r>
          </a:p>
          <a:p>
            <a:r>
              <a:rPr lang="fr-FR" sz="2000" b="1" i="0" u="none" strike="noStrike" baseline="0" dirty="0" err="1">
                <a:solidFill>
                  <a:schemeClr val="accent1"/>
                </a:solidFill>
                <a:latin typeface="Aptos" panose="020B0004020202020204" pitchFamily="34" charset="0"/>
              </a:rPr>
              <a:t>Demonstration</a:t>
            </a:r>
            <a:r>
              <a:rPr lang="fr-FR" sz="2000" b="1" i="0" u="none" strike="noStrike" baseline="0" dirty="0">
                <a:solidFill>
                  <a:schemeClr val="accent1"/>
                </a:solidFill>
                <a:latin typeface="Aptos" panose="020B0004020202020204" pitchFamily="34" charset="0"/>
              </a:rPr>
              <a:t> session </a:t>
            </a:r>
            <a:r>
              <a:rPr lang="fr-FR" sz="2000" b="0" i="0" u="none" strike="noStrike" baseline="0" dirty="0">
                <a:solidFill>
                  <a:schemeClr val="accent1"/>
                </a:solidFill>
                <a:latin typeface="Aptos" panose="020B0004020202020204" pitchFamily="34" charset="0"/>
              </a:rPr>
              <a:t>- https://bit.ly/eReferral-Demonstration </a:t>
            </a:r>
          </a:p>
          <a:p>
            <a:r>
              <a:rPr lang="fr-FR" sz="2000" b="1" dirty="0">
                <a:solidFill>
                  <a:schemeClr val="accent1"/>
                </a:solidFill>
                <a:latin typeface="Aptos" panose="020B0004020202020204" pitchFamily="34" charset="0"/>
              </a:rPr>
              <a:t>Info </a:t>
            </a:r>
            <a:r>
              <a:rPr lang="fr-FR" sz="2000" b="1" dirty="0" err="1">
                <a:solidFill>
                  <a:schemeClr val="accent1"/>
                </a:solidFill>
                <a:latin typeface="Aptos" panose="020B0004020202020204" pitchFamily="34" charset="0"/>
              </a:rPr>
              <a:t>sheet</a:t>
            </a:r>
            <a:r>
              <a:rPr lang="fr-FR" sz="2000" dirty="0">
                <a:solidFill>
                  <a:schemeClr val="accent1"/>
                </a:solidFill>
                <a:latin typeface="Aptos" panose="020B0004020202020204" pitchFamily="34" charset="0"/>
              </a:rPr>
              <a:t>: </a:t>
            </a:r>
            <a:r>
              <a:rPr lang="en-US" sz="2000" dirty="0">
                <a:latin typeface="Aptos" panose="020B0004020202020204" pitchFamily="34" charset="0"/>
                <a:hlinkClick r:id="rId3"/>
              </a:rPr>
              <a:t>Data and SHIP/data tools (nwhn.net.au)</a:t>
            </a:r>
            <a:endParaRPr lang="fr-FR" sz="2000" b="0" i="0" u="none" strike="noStrike" baseline="0" dirty="0">
              <a:solidFill>
                <a:schemeClr val="accent1"/>
              </a:solidFill>
              <a:latin typeface="Aptos" panose="020B0004020202020204" pitchFamily="34" charset="0"/>
            </a:endParaRPr>
          </a:p>
        </p:txBody>
      </p:sp>
    </p:spTree>
    <p:extLst>
      <p:ext uri="{BB962C8B-B14F-4D97-AF65-F5344CB8AC3E}">
        <p14:creationId xmlns:p14="http://schemas.microsoft.com/office/powerpoint/2010/main" val="234062287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26B69D1B-4530-47AE-ABF0-929C7DE2C564}"/>
              </a:ext>
            </a:extLst>
          </p:cNvPr>
          <p:cNvSpPr>
            <a:spLocks noGrp="1" noChangeArrowheads="1"/>
          </p:cNvSpPr>
          <p:nvPr>
            <p:ph type="title" idx="4294967295"/>
          </p:nvPr>
        </p:nvSpPr>
        <p:spPr>
          <a:xfrm>
            <a:off x="317261" y="297797"/>
            <a:ext cx="4028917" cy="662323"/>
          </a:xfrm>
          <a:prstGeom prst="roundRect">
            <a:avLst/>
          </a:prstGeom>
          <a:solidFill>
            <a:schemeClr val="accent6"/>
          </a:solidFill>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p>
            <a:pPr>
              <a:defRPr/>
            </a:pPr>
            <a:r>
              <a:rPr lang="en-US" sz="3200" b="1" kern="1200" dirty="0">
                <a:solidFill>
                  <a:schemeClr val="bg1"/>
                </a:solidFill>
                <a:latin typeface="+mj-lt"/>
                <a:ea typeface="+mj-ea"/>
                <a:cs typeface="+mj-cs"/>
              </a:rPr>
              <a:t>Acceptance of referral</a:t>
            </a:r>
          </a:p>
        </p:txBody>
      </p:sp>
      <p:sp>
        <p:nvSpPr>
          <p:cNvPr id="105475" name="Rectangle 3">
            <a:extLst>
              <a:ext uri="{FF2B5EF4-FFF2-40B4-BE49-F238E27FC236}">
                <a16:creationId xmlns:a16="http://schemas.microsoft.com/office/drawing/2014/main" id="{6EAE65CD-929B-4BFF-AE43-4F7D91585CDA}"/>
              </a:ext>
            </a:extLst>
          </p:cNvPr>
          <p:cNvSpPr>
            <a:spLocks noGrp="1" noChangeArrowheads="1"/>
          </p:cNvSpPr>
          <p:nvPr>
            <p:ph type="body" idx="4294967295"/>
          </p:nvPr>
        </p:nvSpPr>
        <p:spPr>
          <a:xfrm>
            <a:off x="160021" y="1051560"/>
            <a:ext cx="4343399" cy="5703570"/>
          </a:xfrm>
          <a:prstGeom prst="roundRect">
            <a:avLst>
              <a:gd name="adj" fmla="val 16667"/>
            </a:avLst>
          </a:prstGeom>
        </p:spPr>
        <p:txBody>
          <a:bodyPr vert="horz" lIns="91440" tIns="45720" rIns="91440" bIns="45720" rtlCol="0">
            <a:noAutofit/>
          </a:bodyPr>
          <a:lstStyle/>
          <a:p>
            <a:pPr>
              <a:spcBef>
                <a:spcPct val="40000"/>
              </a:spcBef>
            </a:pPr>
            <a:r>
              <a:rPr lang="en-US" altLang="en-US" sz="2000" dirty="0">
                <a:latin typeface="Aptos" panose="020B0004020202020204" pitchFamily="34" charset="0"/>
              </a:rPr>
              <a:t>Support agency accepts first eligible referral</a:t>
            </a:r>
          </a:p>
          <a:p>
            <a:pPr>
              <a:spcBef>
                <a:spcPts val="1800"/>
              </a:spcBef>
            </a:pPr>
            <a:r>
              <a:rPr lang="en-US" altLang="en-US" sz="2000" dirty="0">
                <a:latin typeface="Aptos" panose="020B0004020202020204" pitchFamily="34" charset="0"/>
              </a:rPr>
              <a:t>Agency contacts client, provides information about the service and arranges a catch up</a:t>
            </a:r>
          </a:p>
          <a:p>
            <a:pPr>
              <a:spcBef>
                <a:spcPts val="1800"/>
              </a:spcBef>
            </a:pPr>
            <a:r>
              <a:rPr lang="en-US" altLang="en-US" sz="2000" dirty="0">
                <a:latin typeface="Aptos" panose="020B0004020202020204" pitchFamily="34" charset="0"/>
              </a:rPr>
              <a:t>Support agency commences comprehensive assessment (assessment builds over time)</a:t>
            </a:r>
          </a:p>
          <a:p>
            <a:pPr>
              <a:spcBef>
                <a:spcPts val="1800"/>
              </a:spcBef>
            </a:pPr>
            <a:r>
              <a:rPr lang="en-US" altLang="en-US" sz="2000" dirty="0">
                <a:latin typeface="Aptos" panose="020B0004020202020204" pitchFamily="34" charset="0"/>
              </a:rPr>
              <a:t>Support agency advises access point whether consumer needs to remain on prioritisation list for transitional housing or other resources</a:t>
            </a:r>
          </a:p>
          <a:p>
            <a:pPr>
              <a:spcBef>
                <a:spcPts val="1800"/>
              </a:spcBef>
            </a:pPr>
            <a:r>
              <a:rPr lang="en-US" altLang="en-US" sz="2000" dirty="0">
                <a:latin typeface="Aptos" panose="020B0004020202020204" pitchFamily="34" charset="0"/>
              </a:rPr>
              <a:t>Support agency can forward updates on this form or through e referral.</a:t>
            </a:r>
          </a:p>
        </p:txBody>
      </p:sp>
      <p:sp>
        <p:nvSpPr>
          <p:cNvPr id="256" name="Rectangle 25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964C44B-3788-4D13-B26E-C60ABFC5F156}"/>
              </a:ext>
            </a:extLst>
          </p:cNvPr>
          <p:cNvPicPr>
            <a:picLocks noChangeAspect="1"/>
          </p:cNvPicPr>
          <p:nvPr/>
        </p:nvPicPr>
        <p:blipFill rotWithShape="1">
          <a:blip r:embed="rId3"/>
          <a:srcRect r="3517" b="-3"/>
          <a:stretch/>
        </p:blipFill>
        <p:spPr>
          <a:xfrm>
            <a:off x="5405862" y="1407522"/>
            <a:ext cx="6019331" cy="4039710"/>
          </a:xfrm>
          <a:prstGeom prst="rect">
            <a:avLst/>
          </a:prstGeom>
          <a:effectLst/>
        </p:spPr>
      </p:pic>
    </p:spTree>
    <p:extLst>
      <p:ext uri="{BB962C8B-B14F-4D97-AF65-F5344CB8AC3E}">
        <p14:creationId xmlns:p14="http://schemas.microsoft.com/office/powerpoint/2010/main" val="324894040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B1748D-67E9-423D-B787-3C3D8CC55E16}"/>
              </a:ext>
            </a:extLst>
          </p:cNvPr>
          <p:cNvSpPr>
            <a:spLocks noGrp="1"/>
          </p:cNvSpPr>
          <p:nvPr>
            <p:ph idx="1"/>
          </p:nvPr>
        </p:nvSpPr>
        <p:spPr>
          <a:xfrm>
            <a:off x="409433" y="845820"/>
            <a:ext cx="11341289" cy="5636867"/>
          </a:xfrm>
          <a:prstGeom prst="roundRect">
            <a:avLst/>
          </a:prstGeom>
          <a:solidFill>
            <a:schemeClr val="bg1"/>
          </a:solidFill>
        </p:spPr>
        <p:txBody>
          <a:bodyPr>
            <a:normAutofit fontScale="92500"/>
          </a:bodyPr>
          <a:lstStyle/>
          <a:p>
            <a:pPr marL="0" indent="0">
              <a:spcBef>
                <a:spcPts val="1800"/>
              </a:spcBef>
              <a:buNone/>
              <a:defRPr/>
            </a:pPr>
            <a:r>
              <a:rPr lang="en-US" altLang="en-US" b="1" dirty="0">
                <a:solidFill>
                  <a:srgbClr val="0070C0"/>
                </a:solidFill>
              </a:rPr>
              <a:t>Assessment is narrative based</a:t>
            </a:r>
            <a:endParaRPr lang="en-US" altLang="en-US" b="1" dirty="0"/>
          </a:p>
          <a:p>
            <a:pPr>
              <a:lnSpc>
                <a:spcPct val="110000"/>
              </a:lnSpc>
              <a:spcBef>
                <a:spcPts val="600"/>
              </a:spcBef>
              <a:defRPr/>
            </a:pPr>
            <a:r>
              <a:rPr lang="en-US" altLang="en-US" sz="2200" b="1" dirty="0">
                <a:latin typeface="Aptos" panose="020B0004020202020204" pitchFamily="34" charset="0"/>
              </a:rPr>
              <a:t>Recorded in a standard format across the State: </a:t>
            </a:r>
            <a:br>
              <a:rPr lang="en-US" altLang="en-US" sz="2200" b="1" dirty="0">
                <a:latin typeface="Aptos" panose="020B0004020202020204" pitchFamily="34" charset="0"/>
              </a:rPr>
            </a:br>
            <a:r>
              <a:rPr lang="en-US" altLang="en-US" sz="2200" dirty="0">
                <a:latin typeface="Aptos" panose="020B0004020202020204" pitchFamily="34" charset="0"/>
              </a:rPr>
              <a:t>Needs &amp; risks; Response provided; Housing allocated; Support allocated; Next steps</a:t>
            </a:r>
          </a:p>
          <a:p>
            <a:pPr marL="0" indent="0">
              <a:buNone/>
              <a:defRPr/>
            </a:pPr>
            <a:endParaRPr lang="en-US" altLang="en-US" sz="1600" dirty="0"/>
          </a:p>
          <a:p>
            <a:pPr marL="0" indent="0">
              <a:buNone/>
              <a:defRPr/>
            </a:pPr>
            <a:r>
              <a:rPr lang="en-US" altLang="en-US" sz="2600" b="1" dirty="0">
                <a:solidFill>
                  <a:srgbClr val="0070C0"/>
                </a:solidFill>
              </a:rPr>
              <a:t>Two part assessment:</a:t>
            </a:r>
            <a:endParaRPr lang="en-US" altLang="en-US" sz="1600" b="1" i="1" dirty="0"/>
          </a:p>
          <a:p>
            <a:pPr marL="0" indent="0">
              <a:buNone/>
              <a:defRPr/>
            </a:pPr>
            <a:r>
              <a:rPr lang="en-US" altLang="en-US" sz="2200" b="1" i="1" dirty="0">
                <a:solidFill>
                  <a:schemeClr val="accent6"/>
                </a:solidFill>
                <a:latin typeface="Aptos" panose="020B0004020202020204" pitchFamily="34" charset="0"/>
              </a:rPr>
              <a:t>         </a:t>
            </a:r>
            <a:r>
              <a:rPr lang="en-US" altLang="en-US" sz="2200" b="1" dirty="0">
                <a:solidFill>
                  <a:schemeClr val="accent6"/>
                </a:solidFill>
                <a:latin typeface="Aptos" panose="020B0004020202020204" pitchFamily="34" charset="0"/>
              </a:rPr>
              <a:t>a) Initial assessment – Undertaken by Access points</a:t>
            </a:r>
          </a:p>
          <a:p>
            <a:pPr marL="1005840" lvl="1" indent="-200660">
              <a:spcBef>
                <a:spcPts val="600"/>
              </a:spcBef>
              <a:defRPr/>
            </a:pPr>
            <a:r>
              <a:rPr lang="en-US" altLang="en-US" sz="2200" dirty="0">
                <a:latin typeface="Aptos" panose="020B0004020202020204" pitchFamily="34" charset="0"/>
              </a:rPr>
              <a:t>Incorporates risk assessment</a:t>
            </a:r>
          </a:p>
          <a:p>
            <a:pPr marL="1005840" lvl="1" indent="-200660">
              <a:spcBef>
                <a:spcPts val="600"/>
              </a:spcBef>
              <a:defRPr/>
            </a:pPr>
            <a:r>
              <a:rPr lang="en-US" altLang="en-US" sz="2200" dirty="0">
                <a:latin typeface="Aptos" panose="020B0004020202020204" pitchFamily="34" charset="0"/>
              </a:rPr>
              <a:t>Assessment of support need, housing need and personal vulnerability</a:t>
            </a:r>
          </a:p>
          <a:p>
            <a:pPr marL="1005840" lvl="1" indent="-200660">
              <a:spcBef>
                <a:spcPts val="600"/>
              </a:spcBef>
              <a:defRPr/>
            </a:pPr>
            <a:r>
              <a:rPr lang="en-US" altLang="en-US" sz="2200" dirty="0">
                <a:latin typeface="Aptos" panose="020B0004020202020204" pitchFamily="34" charset="0"/>
                <a:ea typeface="MS PGothic"/>
              </a:rPr>
              <a:t>Informs short term planning and matching to service vacancies</a:t>
            </a:r>
            <a:br>
              <a:rPr lang="en-US" altLang="en-US" sz="2200" dirty="0">
                <a:latin typeface="Aptos" panose="020B0004020202020204" pitchFamily="34" charset="0"/>
              </a:rPr>
            </a:br>
            <a:endParaRPr lang="en-US" altLang="en-US" sz="2200" dirty="0">
              <a:latin typeface="Aptos" panose="020B0004020202020204" pitchFamily="34" charset="0"/>
            </a:endParaRPr>
          </a:p>
          <a:p>
            <a:pPr marL="808038" indent="-265113">
              <a:spcBef>
                <a:spcPts val="450"/>
              </a:spcBef>
              <a:buNone/>
              <a:defRPr/>
            </a:pPr>
            <a:r>
              <a:rPr lang="en-US" altLang="en-US" sz="2200" b="1" dirty="0">
                <a:solidFill>
                  <a:schemeClr val="accent6"/>
                </a:solidFill>
                <a:latin typeface="Aptos" panose="020B0004020202020204" pitchFamily="34" charset="0"/>
              </a:rPr>
              <a:t>b) Comprehensive assessment – Undertaken by Support agencies following a referral</a:t>
            </a:r>
          </a:p>
          <a:p>
            <a:pPr marL="1005840" lvl="1" indent="-200660">
              <a:spcBef>
                <a:spcPts val="600"/>
              </a:spcBef>
              <a:defRPr/>
            </a:pPr>
            <a:r>
              <a:rPr lang="en-US" altLang="en-US" sz="2200" dirty="0">
                <a:latin typeface="Aptos" panose="020B0004020202020204" pitchFamily="34" charset="0"/>
              </a:rPr>
              <a:t>Comprehensive assessment of range of needs identified by client to inform case plan</a:t>
            </a:r>
          </a:p>
          <a:p>
            <a:pPr marL="1005840" lvl="1" indent="-200660">
              <a:spcBef>
                <a:spcPts val="600"/>
              </a:spcBef>
              <a:defRPr/>
            </a:pPr>
            <a:r>
              <a:rPr lang="en-US" altLang="en-US" sz="2200" dirty="0">
                <a:latin typeface="Aptos" panose="020B0004020202020204" pitchFamily="34" charset="0"/>
              </a:rPr>
              <a:t>Worker and client have capacity to address needs identified</a:t>
            </a:r>
          </a:p>
          <a:p>
            <a:endParaRPr lang="en-AU" dirty="0"/>
          </a:p>
        </p:txBody>
      </p:sp>
      <p:sp>
        <p:nvSpPr>
          <p:cNvPr id="2" name="Title 1">
            <a:extLst>
              <a:ext uri="{FF2B5EF4-FFF2-40B4-BE49-F238E27FC236}">
                <a16:creationId xmlns:a16="http://schemas.microsoft.com/office/drawing/2014/main" id="{889AD997-AA20-42CE-BC68-58244BF6892E}"/>
              </a:ext>
            </a:extLst>
          </p:cNvPr>
          <p:cNvSpPr>
            <a:spLocks noGrp="1"/>
          </p:cNvSpPr>
          <p:nvPr>
            <p:ph type="title"/>
          </p:nvPr>
        </p:nvSpPr>
        <p:spPr>
          <a:xfrm>
            <a:off x="4366687" y="174057"/>
            <a:ext cx="2830830" cy="751773"/>
          </a:xfrm>
          <a:prstGeom prst="roundRect">
            <a:avLst/>
          </a:prstGeom>
          <a:solidFill>
            <a:schemeClr val="accent6"/>
          </a:solidFill>
          <a:ln>
            <a:solidFill>
              <a:schemeClr val="accent6"/>
            </a:solidFill>
          </a:ln>
        </p:spPr>
        <p:txBody>
          <a:bodyPr>
            <a:normAutofit/>
          </a:bodyPr>
          <a:lstStyle/>
          <a:p>
            <a:pPr algn="ctr"/>
            <a:r>
              <a:rPr lang="en-US" sz="3200" b="1" dirty="0">
                <a:solidFill>
                  <a:schemeClr val="bg1"/>
                </a:solidFill>
              </a:rPr>
              <a:t>Assessment</a:t>
            </a:r>
            <a:endParaRPr lang="en-AU" sz="3200" b="1" dirty="0">
              <a:solidFill>
                <a:schemeClr val="bg1"/>
              </a:solidFill>
            </a:endParaRPr>
          </a:p>
        </p:txBody>
      </p:sp>
    </p:spTree>
    <p:extLst>
      <p:ext uri="{BB962C8B-B14F-4D97-AF65-F5344CB8AC3E}">
        <p14:creationId xmlns:p14="http://schemas.microsoft.com/office/powerpoint/2010/main" val="117331455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8B49D0D0-25DD-45C8-B53B-815DBD7B3B6B}"/>
              </a:ext>
            </a:extLst>
          </p:cNvPr>
          <p:cNvGraphicFramePr>
            <a:graphicFrameLocks noGrp="1"/>
          </p:cNvGraphicFramePr>
          <p:nvPr>
            <p:ph idx="1"/>
            <p:extLst>
              <p:ext uri="{D42A27DB-BD31-4B8C-83A1-F6EECF244321}">
                <p14:modId xmlns:p14="http://schemas.microsoft.com/office/powerpoint/2010/main" val="1853396067"/>
              </p:ext>
            </p:extLst>
          </p:nvPr>
        </p:nvGraphicFramePr>
        <p:xfrm>
          <a:off x="-23751" y="0"/>
          <a:ext cx="12215750" cy="6857998"/>
        </p:xfrm>
        <a:graphic>
          <a:graphicData uri="http://schemas.openxmlformats.org/drawingml/2006/table">
            <a:tbl>
              <a:tblPr firstRow="1" firstCol="1" bandRow="1">
                <a:tableStyleId>{5C22544A-7EE6-4342-B048-85BDC9FD1C3A}</a:tableStyleId>
              </a:tblPr>
              <a:tblGrid>
                <a:gridCol w="3659985">
                  <a:extLst>
                    <a:ext uri="{9D8B030D-6E8A-4147-A177-3AD203B41FA5}">
                      <a16:colId xmlns:a16="http://schemas.microsoft.com/office/drawing/2014/main" val="3021817870"/>
                    </a:ext>
                  </a:extLst>
                </a:gridCol>
                <a:gridCol w="8555765">
                  <a:extLst>
                    <a:ext uri="{9D8B030D-6E8A-4147-A177-3AD203B41FA5}">
                      <a16:colId xmlns:a16="http://schemas.microsoft.com/office/drawing/2014/main" val="464083424"/>
                    </a:ext>
                  </a:extLst>
                </a:gridCol>
              </a:tblGrid>
              <a:tr h="381939">
                <a:tc gridSpan="2">
                  <a:txBody>
                    <a:bodyPr/>
                    <a:lstStyle/>
                    <a:p>
                      <a:pPr algn="ctr">
                        <a:lnSpc>
                          <a:spcPct val="107000"/>
                        </a:lnSpc>
                        <a:spcBef>
                          <a:spcPts val="1200"/>
                        </a:spcBef>
                        <a:spcAft>
                          <a:spcPts val="1200"/>
                        </a:spcAft>
                      </a:pPr>
                      <a:r>
                        <a:rPr lang="en-US" sz="2400" dirty="0">
                          <a:effectLst/>
                        </a:rPr>
                        <a:t>Resources of the Homelessness Service System</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hMerge="1">
                  <a:txBody>
                    <a:bodyPr/>
                    <a:lstStyle/>
                    <a:p>
                      <a:endParaRPr lang="en-AU"/>
                    </a:p>
                  </a:txBody>
                  <a:tcPr/>
                </a:tc>
                <a:extLst>
                  <a:ext uri="{0D108BD9-81ED-4DB2-BD59-A6C34878D82A}">
                    <a16:rowId xmlns:a16="http://schemas.microsoft.com/office/drawing/2014/main" val="111859799"/>
                  </a:ext>
                </a:extLst>
              </a:tr>
              <a:tr h="614147">
                <a:tc>
                  <a:txBody>
                    <a:bodyPr/>
                    <a:lstStyle/>
                    <a:p>
                      <a:pPr>
                        <a:lnSpc>
                          <a:spcPct val="107000"/>
                        </a:lnSpc>
                        <a:spcAft>
                          <a:spcPts val="800"/>
                        </a:spcAft>
                      </a:pPr>
                      <a:r>
                        <a:rPr lang="en-US" sz="1800" dirty="0">
                          <a:effectLst/>
                          <a:latin typeface="Aptos" panose="020B0004020202020204" pitchFamily="34" charset="0"/>
                        </a:rPr>
                        <a:t>Access Points (2+ 1 youth &amp; 1 family violence)</a:t>
                      </a:r>
                      <a:endParaRPr lang="en-AU" sz="18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a:lnSpc>
                          <a:spcPct val="107000"/>
                        </a:lnSpc>
                        <a:spcAft>
                          <a:spcPts val="800"/>
                        </a:spcAft>
                      </a:pPr>
                      <a:r>
                        <a:rPr lang="en-US" sz="1600" dirty="0">
                          <a:effectLst/>
                          <a:latin typeface="Aptos" panose="020B0004020202020204" pitchFamily="34" charset="0"/>
                        </a:rPr>
                        <a:t>Providing: initial assessment, short term planning, risk assessment, prioritisation and referrals to homelessness services</a:t>
                      </a:r>
                      <a:endParaRPr lang="en-AU" sz="16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extLst>
                  <a:ext uri="{0D108BD9-81ED-4DB2-BD59-A6C34878D82A}">
                    <a16:rowId xmlns:a16="http://schemas.microsoft.com/office/drawing/2014/main" val="295220587"/>
                  </a:ext>
                </a:extLst>
              </a:tr>
              <a:tr h="614147">
                <a:tc>
                  <a:txBody>
                    <a:bodyPr/>
                    <a:lstStyle/>
                    <a:p>
                      <a:pPr>
                        <a:lnSpc>
                          <a:spcPct val="107000"/>
                        </a:lnSpc>
                        <a:spcAft>
                          <a:spcPts val="800"/>
                        </a:spcAft>
                      </a:pPr>
                      <a:r>
                        <a:rPr lang="en-US" sz="1800" dirty="0">
                          <a:effectLst/>
                          <a:latin typeface="Aptos" panose="020B0004020202020204" pitchFamily="34" charset="0"/>
                        </a:rPr>
                        <a:t>Crisis supported accommodation</a:t>
                      </a:r>
                      <a:endParaRPr lang="en-AU" sz="18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a:lnSpc>
                          <a:spcPct val="107000"/>
                        </a:lnSpc>
                        <a:spcAft>
                          <a:spcPts val="800"/>
                        </a:spcAft>
                      </a:pPr>
                      <a:r>
                        <a:rPr lang="en-US" sz="1600" dirty="0">
                          <a:effectLst/>
                          <a:latin typeface="Aptos" panose="020B0004020202020204" pitchFamily="34" charset="0"/>
                        </a:rPr>
                        <a:t>Youth refuges, women’s refuges and Flagstaff/Ozanam/Southbank – average stay of 6 weeks</a:t>
                      </a:r>
                      <a:endParaRPr lang="en-AU" sz="16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541532803"/>
                  </a:ext>
                </a:extLst>
              </a:tr>
              <a:tr h="558235">
                <a:tc>
                  <a:txBody>
                    <a:bodyPr/>
                    <a:lstStyle/>
                    <a:p>
                      <a:pPr>
                        <a:lnSpc>
                          <a:spcPct val="107000"/>
                        </a:lnSpc>
                        <a:spcAft>
                          <a:spcPts val="800"/>
                        </a:spcAft>
                      </a:pPr>
                      <a:r>
                        <a:rPr lang="en-AU" sz="1800">
                          <a:effectLst/>
                          <a:latin typeface="Aptos" panose="020B0004020202020204" pitchFamily="34" charset="0"/>
                        </a:rPr>
                        <a:t>Transitional housing</a:t>
                      </a:r>
                      <a:endParaRPr lang="en-AU" sz="180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a:lnSpc>
                          <a:spcPct val="107000"/>
                        </a:lnSpc>
                        <a:spcAft>
                          <a:spcPts val="800"/>
                        </a:spcAft>
                      </a:pPr>
                      <a:r>
                        <a:rPr lang="en-US" sz="1600" dirty="0">
                          <a:effectLst/>
                          <a:latin typeface="Aptos" panose="020B0004020202020204" pitchFamily="34" charset="0"/>
                        </a:rPr>
                        <a:t>505 properties – managed according to the Housing &amp; Support Partnership Agreement</a:t>
                      </a:r>
                      <a:endParaRPr lang="en-AU" sz="16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extLst>
                  <a:ext uri="{0D108BD9-81ED-4DB2-BD59-A6C34878D82A}">
                    <a16:rowId xmlns:a16="http://schemas.microsoft.com/office/drawing/2014/main" val="2400112252"/>
                  </a:ext>
                </a:extLst>
              </a:tr>
              <a:tr h="558235">
                <a:tc>
                  <a:txBody>
                    <a:bodyPr/>
                    <a:lstStyle/>
                    <a:p>
                      <a:pPr>
                        <a:lnSpc>
                          <a:spcPct val="107000"/>
                        </a:lnSpc>
                        <a:spcAft>
                          <a:spcPts val="800"/>
                        </a:spcAft>
                      </a:pPr>
                      <a:r>
                        <a:rPr lang="en-US" sz="1800">
                          <a:effectLst/>
                          <a:latin typeface="Aptos" panose="020B0004020202020204" pitchFamily="34" charset="0"/>
                        </a:rPr>
                        <a:t>Support</a:t>
                      </a:r>
                      <a:endParaRPr lang="en-AU" sz="180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a:lnSpc>
                          <a:spcPct val="107000"/>
                        </a:lnSpc>
                        <a:spcAft>
                          <a:spcPts val="800"/>
                        </a:spcAft>
                      </a:pPr>
                      <a:r>
                        <a:rPr lang="en-US" sz="1600" dirty="0">
                          <a:effectLst/>
                          <a:latin typeface="Aptos" panose="020B0004020202020204" pitchFamily="34" charset="0"/>
                        </a:rPr>
                        <a:t>Most homelessness assistance is outreach based, case managed support for an average of 13 weeks</a:t>
                      </a:r>
                      <a:endParaRPr lang="en-AU" sz="16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1448134155"/>
                  </a:ext>
                </a:extLst>
              </a:tr>
              <a:tr h="928169">
                <a:tc>
                  <a:txBody>
                    <a:bodyPr/>
                    <a:lstStyle/>
                    <a:p>
                      <a:pPr>
                        <a:lnSpc>
                          <a:spcPct val="107000"/>
                        </a:lnSpc>
                        <a:spcAft>
                          <a:spcPts val="800"/>
                        </a:spcAft>
                      </a:pPr>
                      <a:r>
                        <a:rPr lang="en-US" sz="1800">
                          <a:effectLst/>
                          <a:latin typeface="Aptos" panose="020B0004020202020204" pitchFamily="34" charset="0"/>
                        </a:rPr>
                        <a:t>Interim Response 2 and 3/Brief Task Based Response</a:t>
                      </a:r>
                      <a:endParaRPr lang="en-AU" sz="180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a:lnSpc>
                          <a:spcPct val="107000"/>
                        </a:lnSpc>
                        <a:spcAft>
                          <a:spcPts val="800"/>
                        </a:spcAft>
                      </a:pPr>
                      <a:r>
                        <a:rPr lang="en-US" sz="1600" dirty="0">
                          <a:effectLst/>
                          <a:latin typeface="Aptos" panose="020B0004020202020204" pitchFamily="34" charset="0"/>
                        </a:rPr>
                        <a:t>Support allocated to people for a very short time to undertake discreet tasks that will help someone avoid becoming homeless or will reduce they crisis they are experiencing before they can access support. </a:t>
                      </a:r>
                      <a:endParaRPr lang="en-AU" sz="16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extLst>
                  <a:ext uri="{0D108BD9-81ED-4DB2-BD59-A6C34878D82A}">
                    <a16:rowId xmlns:a16="http://schemas.microsoft.com/office/drawing/2014/main" val="1654406411"/>
                  </a:ext>
                </a:extLst>
              </a:tr>
              <a:tr h="928169">
                <a:tc>
                  <a:txBody>
                    <a:bodyPr/>
                    <a:lstStyle/>
                    <a:p>
                      <a:pPr>
                        <a:lnSpc>
                          <a:spcPct val="107000"/>
                        </a:lnSpc>
                        <a:spcAft>
                          <a:spcPts val="800"/>
                        </a:spcAft>
                      </a:pPr>
                      <a:r>
                        <a:rPr lang="en-US" sz="1800" dirty="0">
                          <a:effectLst/>
                          <a:latin typeface="Aptos" panose="020B0004020202020204" pitchFamily="34" charset="0"/>
                        </a:rPr>
                        <a:t>Homes First</a:t>
                      </a:r>
                      <a:endParaRPr lang="en-AU" sz="18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r>
                        <a:rPr lang="en-US" sz="1800" kern="1200" dirty="0">
                          <a:solidFill>
                            <a:schemeClr val="dk1"/>
                          </a:solidFill>
                          <a:effectLst/>
                          <a:latin typeface="+mn-lt"/>
                          <a:ea typeface="+mn-ea"/>
                          <a:cs typeface="+mn-cs"/>
                        </a:rPr>
                        <a:t>Homes First targets people who have complex support needs and are currently homeless or have experienced sleeping rough. Support is provided for three years. </a:t>
                      </a:r>
                      <a:endParaRPr lang="en-AU" sz="1800" kern="1200" dirty="0">
                        <a:solidFill>
                          <a:schemeClr val="dk1"/>
                        </a:solidFill>
                        <a:effectLst/>
                        <a:latin typeface="+mn-lt"/>
                        <a:ea typeface="+mn-ea"/>
                        <a:cs typeface="+mn-cs"/>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377866346"/>
                  </a:ext>
                </a:extLst>
              </a:tr>
              <a:tr h="300126">
                <a:tc>
                  <a:txBody>
                    <a:bodyPr/>
                    <a:lstStyle/>
                    <a:p>
                      <a:pPr>
                        <a:lnSpc>
                          <a:spcPct val="107000"/>
                        </a:lnSpc>
                        <a:spcAft>
                          <a:spcPts val="800"/>
                        </a:spcAft>
                      </a:pPr>
                      <a:r>
                        <a:rPr lang="en-US" sz="1800">
                          <a:effectLst/>
                          <a:latin typeface="Aptos" panose="020B0004020202020204" pitchFamily="34" charset="0"/>
                        </a:rPr>
                        <a:t>Brokerage</a:t>
                      </a:r>
                      <a:endParaRPr lang="en-AU" sz="180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a:lnSpc>
                          <a:spcPct val="107000"/>
                        </a:lnSpc>
                        <a:spcAft>
                          <a:spcPts val="800"/>
                        </a:spcAft>
                      </a:pPr>
                      <a:r>
                        <a:rPr lang="en-US" sz="1600" dirty="0">
                          <a:effectLst/>
                          <a:latin typeface="Aptos" panose="020B0004020202020204" pitchFamily="34" charset="0"/>
                        </a:rPr>
                        <a:t>HEF, Private Rental Access Program, Family Violence packages</a:t>
                      </a:r>
                      <a:endParaRPr lang="en-AU" sz="16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extLst>
                  <a:ext uri="{0D108BD9-81ED-4DB2-BD59-A6C34878D82A}">
                    <a16:rowId xmlns:a16="http://schemas.microsoft.com/office/drawing/2014/main" val="249315172"/>
                  </a:ext>
                </a:extLst>
              </a:tr>
              <a:tr h="558235">
                <a:tc>
                  <a:txBody>
                    <a:bodyPr/>
                    <a:lstStyle/>
                    <a:p>
                      <a:pPr>
                        <a:lnSpc>
                          <a:spcPct val="107000"/>
                        </a:lnSpc>
                        <a:spcAft>
                          <a:spcPts val="800"/>
                        </a:spcAft>
                      </a:pPr>
                      <a:r>
                        <a:rPr lang="en-US" sz="1800" dirty="0">
                          <a:effectLst/>
                          <a:latin typeface="Aptos" panose="020B0004020202020204" pitchFamily="34" charset="0"/>
                        </a:rPr>
                        <a:t>Day centres</a:t>
                      </a:r>
                      <a:endParaRPr lang="en-AU" sz="18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a:lnSpc>
                          <a:spcPct val="107000"/>
                        </a:lnSpc>
                        <a:spcAft>
                          <a:spcPts val="800"/>
                        </a:spcAft>
                      </a:pPr>
                      <a:r>
                        <a:rPr lang="en-US" sz="1600" dirty="0">
                          <a:effectLst/>
                          <a:latin typeface="Aptos" panose="020B0004020202020204" pitchFamily="34" charset="0"/>
                        </a:rPr>
                        <a:t>Drop-in services, such as VincentCare Homelessness Resource Centre and St Mary’s House of Welcome – providing food and some onsite services</a:t>
                      </a:r>
                      <a:endParaRPr lang="en-AU" sz="16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1955769248"/>
                  </a:ext>
                </a:extLst>
              </a:tr>
              <a:tr h="558235">
                <a:tc>
                  <a:txBody>
                    <a:bodyPr/>
                    <a:lstStyle/>
                    <a:p>
                      <a:pPr marL="0" algn="l" defTabSz="914400" rtl="0" eaLnBrk="1" latinLnBrk="0" hangingPunct="1">
                        <a:lnSpc>
                          <a:spcPct val="107000"/>
                        </a:lnSpc>
                        <a:spcAft>
                          <a:spcPts val="800"/>
                        </a:spcAft>
                      </a:pPr>
                      <a:r>
                        <a:rPr lang="en-US" sz="1800" b="1" kern="1200" dirty="0">
                          <a:solidFill>
                            <a:schemeClr val="lt1"/>
                          </a:solidFill>
                          <a:effectLst/>
                          <a:latin typeface="Aptos" panose="020B0004020202020204" pitchFamily="34" charset="0"/>
                          <a:ea typeface="+mn-ea"/>
                          <a:cs typeface="+mn-cs"/>
                        </a:rPr>
                        <a:t>Tenancy Plus</a:t>
                      </a:r>
                      <a:endParaRPr lang="en-AU" sz="1800" b="1" kern="1200" dirty="0">
                        <a:solidFill>
                          <a:schemeClr val="lt1"/>
                        </a:solidFill>
                        <a:effectLst/>
                        <a:latin typeface="Aptos" panose="020B0004020202020204" pitchFamily="34" charset="0"/>
                        <a:ea typeface="+mn-ea"/>
                        <a:cs typeface="+mn-cs"/>
                      </a:endParaRPr>
                    </a:p>
                  </a:txBody>
                  <a:tcPr marL="68580" marR="68580" marT="0" marB="0" anchor="ctr">
                    <a:solidFill>
                      <a:schemeClr val="accent6"/>
                    </a:solidFill>
                  </a:tcPr>
                </a:tc>
                <a:tc>
                  <a:txBody>
                    <a:bodyPr/>
                    <a:lstStyle/>
                    <a:p>
                      <a:pPr>
                        <a:lnSpc>
                          <a:spcPct val="107000"/>
                        </a:lnSpc>
                        <a:spcAft>
                          <a:spcPts val="800"/>
                        </a:spcAft>
                      </a:pPr>
                      <a:r>
                        <a:rPr lang="en-US" sz="1600" dirty="0">
                          <a:effectLst/>
                          <a:latin typeface="Aptos" panose="020B0004020202020204" pitchFamily="34" charset="0"/>
                        </a:rPr>
                        <a:t>Support to tenants of public and community housing, whose tenancy is at risk.</a:t>
                      </a:r>
                      <a:endParaRPr lang="en-AU" sz="16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extLst>
                  <a:ext uri="{0D108BD9-81ED-4DB2-BD59-A6C34878D82A}">
                    <a16:rowId xmlns:a16="http://schemas.microsoft.com/office/drawing/2014/main" val="1274562944"/>
                  </a:ext>
                </a:extLst>
              </a:tr>
              <a:tr h="300126">
                <a:tc>
                  <a:txBody>
                    <a:bodyPr/>
                    <a:lstStyle/>
                    <a:p>
                      <a:pPr>
                        <a:lnSpc>
                          <a:spcPct val="107000"/>
                        </a:lnSpc>
                        <a:spcAft>
                          <a:spcPts val="800"/>
                        </a:spcAft>
                      </a:pPr>
                      <a:r>
                        <a:rPr lang="en-US" sz="1800">
                          <a:effectLst/>
                          <a:latin typeface="Aptos" panose="020B0004020202020204" pitchFamily="34" charset="0"/>
                        </a:rPr>
                        <a:t>Children’s programs</a:t>
                      </a:r>
                      <a:endParaRPr lang="en-AU" sz="180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a:lnSpc>
                          <a:spcPct val="107000"/>
                        </a:lnSpc>
                        <a:spcAft>
                          <a:spcPts val="800"/>
                        </a:spcAft>
                      </a:pPr>
                      <a:r>
                        <a:rPr lang="en-US" sz="1600" dirty="0">
                          <a:effectLst/>
                          <a:latin typeface="Aptos" panose="020B0004020202020204" pitchFamily="34" charset="0"/>
                        </a:rPr>
                        <a:t>Children’s Resource Coordinators, Bright Futures</a:t>
                      </a:r>
                      <a:endParaRPr lang="en-AU" sz="16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3270853927"/>
                  </a:ext>
                </a:extLst>
              </a:tr>
              <a:tr h="558235">
                <a:tc>
                  <a:txBody>
                    <a:bodyPr/>
                    <a:lstStyle/>
                    <a:p>
                      <a:pPr>
                        <a:lnSpc>
                          <a:spcPct val="107000"/>
                        </a:lnSpc>
                        <a:spcAft>
                          <a:spcPts val="800"/>
                        </a:spcAft>
                      </a:pPr>
                      <a:r>
                        <a:rPr lang="en-US" sz="1800" dirty="0">
                          <a:effectLst/>
                          <a:latin typeface="Aptos" panose="020B0004020202020204" pitchFamily="34" charset="0"/>
                        </a:rPr>
                        <a:t>Specialist programs</a:t>
                      </a:r>
                      <a:endParaRPr lang="en-AU" sz="18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a:lnSpc>
                          <a:spcPct val="107000"/>
                        </a:lnSpc>
                        <a:spcAft>
                          <a:spcPts val="800"/>
                        </a:spcAft>
                      </a:pPr>
                      <a:r>
                        <a:rPr lang="en-US" sz="1600" dirty="0">
                          <a:effectLst/>
                          <a:latin typeface="Aptos" panose="020B0004020202020204" pitchFamily="34" charset="0"/>
                        </a:rPr>
                        <a:t>Aboriginal Community Controlled Organisations, Wintringham, Justice linked programs </a:t>
                      </a:r>
                      <a:endParaRPr lang="en-AU" sz="1600" dirty="0">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extLst>
                  <a:ext uri="{0D108BD9-81ED-4DB2-BD59-A6C34878D82A}">
                    <a16:rowId xmlns:a16="http://schemas.microsoft.com/office/drawing/2014/main" val="586554975"/>
                  </a:ext>
                </a:extLst>
              </a:tr>
            </a:tbl>
          </a:graphicData>
        </a:graphic>
      </p:graphicFrame>
    </p:spTree>
    <p:extLst>
      <p:ext uri="{BB962C8B-B14F-4D97-AF65-F5344CB8AC3E}">
        <p14:creationId xmlns:p14="http://schemas.microsoft.com/office/powerpoint/2010/main" val="220913201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23DF882E-599F-4B49-AAD7-6C510C19B577}"/>
              </a:ext>
            </a:extLst>
          </p:cNvPr>
          <p:cNvSpPr>
            <a:spLocks noGrp="1" noChangeArrowheads="1"/>
          </p:cNvSpPr>
          <p:nvPr>
            <p:ph type="title"/>
          </p:nvPr>
        </p:nvSpPr>
        <p:spPr>
          <a:xfrm>
            <a:off x="315330" y="185551"/>
            <a:ext cx="5238616" cy="666974"/>
          </a:xfrm>
          <a:prstGeom prst="roundRect">
            <a:avLst/>
          </a:prstGeom>
          <a:solidFill>
            <a:schemeClr val="accent6"/>
          </a:solidFill>
        </p:spPr>
        <p:style>
          <a:lnRef idx="2">
            <a:schemeClr val="accent3"/>
          </a:lnRef>
          <a:fillRef idx="1">
            <a:schemeClr val="lt1"/>
          </a:fillRef>
          <a:effectRef idx="0">
            <a:schemeClr val="accent3"/>
          </a:effectRef>
          <a:fontRef idx="minor">
            <a:schemeClr val="dk1"/>
          </a:fontRef>
        </p:style>
        <p:txBody>
          <a:bodyPr anchor="b">
            <a:normAutofit/>
          </a:bodyPr>
          <a:lstStyle/>
          <a:p>
            <a:pPr algn="ctr">
              <a:defRPr/>
            </a:pPr>
            <a:r>
              <a:rPr lang="en-AU" altLang="en-US" sz="3200" b="1" dirty="0">
                <a:solidFill>
                  <a:schemeClr val="bg1"/>
                </a:solidFill>
                <a:latin typeface="Tahoma" panose="020B0604030504040204" pitchFamily="34" charset="0"/>
                <a:cs typeface="Geneva"/>
              </a:rPr>
              <a:t>Client consent and data</a:t>
            </a:r>
          </a:p>
        </p:txBody>
      </p:sp>
      <p:pic>
        <p:nvPicPr>
          <p:cNvPr id="93188" name="Picture 3" descr="Icon&#10;&#10;Description automatically generated">
            <a:extLst>
              <a:ext uri="{FF2B5EF4-FFF2-40B4-BE49-F238E27FC236}">
                <a16:creationId xmlns:a16="http://schemas.microsoft.com/office/drawing/2014/main" id="{F0B4A2A8-67B7-450A-8D50-E111B09322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13" r="-1" b="742"/>
          <a:stretch/>
        </p:blipFill>
        <p:spPr bwMode="auto">
          <a:xfrm>
            <a:off x="1633473" y="1203920"/>
            <a:ext cx="2335932" cy="222508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93190" name="Rectangle 3">
            <a:extLst>
              <a:ext uri="{FF2B5EF4-FFF2-40B4-BE49-F238E27FC236}">
                <a16:creationId xmlns:a16="http://schemas.microsoft.com/office/drawing/2014/main" id="{5CC2D4D7-7980-4E5B-8F55-5E43C1F9C49B}"/>
              </a:ext>
            </a:extLst>
          </p:cNvPr>
          <p:cNvGraphicFramePr>
            <a:graphicFrameLocks noGrp="1"/>
          </p:cNvGraphicFramePr>
          <p:nvPr>
            <p:ph idx="1"/>
            <p:extLst>
              <p:ext uri="{D42A27DB-BD31-4B8C-83A1-F6EECF244321}">
                <p14:modId xmlns:p14="http://schemas.microsoft.com/office/powerpoint/2010/main" val="3805859579"/>
              </p:ext>
            </p:extLst>
          </p:nvPr>
        </p:nvGraphicFramePr>
        <p:xfrm>
          <a:off x="5738086" y="0"/>
          <a:ext cx="6290610" cy="70180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3194" name="TextBox 8">
            <a:extLst>
              <a:ext uri="{FF2B5EF4-FFF2-40B4-BE49-F238E27FC236}">
                <a16:creationId xmlns:a16="http://schemas.microsoft.com/office/drawing/2014/main" id="{BBFF14B6-B761-7996-E7B7-0152E97CFF9C}"/>
              </a:ext>
            </a:extLst>
          </p:cNvPr>
          <p:cNvGraphicFramePr/>
          <p:nvPr>
            <p:extLst>
              <p:ext uri="{D42A27DB-BD31-4B8C-83A1-F6EECF244321}">
                <p14:modId xmlns:p14="http://schemas.microsoft.com/office/powerpoint/2010/main" val="617992542"/>
              </p:ext>
            </p:extLst>
          </p:nvPr>
        </p:nvGraphicFramePr>
        <p:xfrm>
          <a:off x="131190" y="3509566"/>
          <a:ext cx="5606896" cy="334843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95148909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2DE414-292E-B43C-F97D-78B35F98621E}"/>
              </a:ext>
            </a:extLst>
          </p:cNvPr>
          <p:cNvSpPr>
            <a:spLocks noGrp="1"/>
          </p:cNvSpPr>
          <p:nvPr>
            <p:ph type="title"/>
          </p:nvPr>
        </p:nvSpPr>
        <p:spPr>
          <a:xfrm>
            <a:off x="5894962" y="353763"/>
            <a:ext cx="5458838" cy="1325563"/>
          </a:xfrm>
          <a:prstGeom prst="roundRect">
            <a:avLst/>
          </a:prstGeom>
        </p:spPr>
        <p:txBody>
          <a:bodyPr vert="horz" lIns="91440" tIns="45720" rIns="91440" bIns="45720" rtlCol="0" anchor="ctr">
            <a:normAutofit/>
          </a:bodyPr>
          <a:lstStyle/>
          <a:p>
            <a:r>
              <a:rPr lang="en-US" b="1" kern="1200" dirty="0">
                <a:solidFill>
                  <a:schemeClr val="tx1"/>
                </a:solidFill>
                <a:latin typeface="+mj-lt"/>
                <a:ea typeface="+mj-ea"/>
                <a:cs typeface="+mj-cs"/>
              </a:rPr>
              <a:t>Key data questions</a:t>
            </a: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Graphical user interface&#10;&#10;Description automatically generated">
            <a:extLst>
              <a:ext uri="{FF2B5EF4-FFF2-40B4-BE49-F238E27FC236}">
                <a16:creationId xmlns:a16="http://schemas.microsoft.com/office/drawing/2014/main" id="{AC108399-E72C-2003-6BAE-CC48A830046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3182" y="921435"/>
            <a:ext cx="4777381" cy="484538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03CECB7C-22A4-8D42-B6C4-C2FA56C769F0}"/>
              </a:ext>
            </a:extLst>
          </p:cNvPr>
          <p:cNvSpPr>
            <a:spLocks noGrp="1"/>
          </p:cNvSpPr>
          <p:nvPr>
            <p:ph sz="half" idx="1"/>
          </p:nvPr>
        </p:nvSpPr>
        <p:spPr>
          <a:xfrm>
            <a:off x="5894962" y="1565910"/>
            <a:ext cx="5458838" cy="4611053"/>
          </a:xfrm>
        </p:spPr>
        <p:txBody>
          <a:bodyPr vert="horz" lIns="91440" tIns="45720" rIns="91440" bIns="45720" rtlCol="0">
            <a:normAutofit/>
          </a:bodyPr>
          <a:lstStyle/>
          <a:p>
            <a:pPr marL="0"/>
            <a:r>
              <a:rPr lang="en-US" sz="2000" b="1" dirty="0"/>
              <a:t>Reason</a:t>
            </a:r>
            <a:r>
              <a:rPr lang="en-US" sz="2000" b="1" u="sng" dirty="0"/>
              <a:t>s</a:t>
            </a:r>
            <a:r>
              <a:rPr lang="en-US" sz="2000" b="1" dirty="0"/>
              <a:t> for presenting to homelessness service</a:t>
            </a:r>
            <a:endParaRPr lang="en-US" sz="2000" dirty="0"/>
          </a:p>
          <a:p>
            <a:pPr marL="446088" indent="-176213">
              <a:spcBef>
                <a:spcPts val="600"/>
              </a:spcBef>
              <a:buFont typeface="Courier New" panose="02070309020205020404" pitchFamily="49" charset="0"/>
              <a:buChar char="o"/>
            </a:pPr>
            <a:r>
              <a:rPr lang="en-US" sz="1500" dirty="0"/>
              <a:t>Encourage a consumer to list all the reasons that have contributed to them being homeless </a:t>
            </a:r>
            <a:r>
              <a:rPr lang="en-US" sz="1500" dirty="0" err="1"/>
              <a:t>i.e</a:t>
            </a:r>
            <a:r>
              <a:rPr lang="en-US" sz="1500" dirty="0"/>
              <a:t> family violence, family breakdown, mental health issues etc.</a:t>
            </a:r>
          </a:p>
          <a:p>
            <a:pPr marL="446088" indent="-176213">
              <a:spcBef>
                <a:spcPts val="600"/>
              </a:spcBef>
              <a:buFont typeface="Courier New" panose="02070309020205020404" pitchFamily="49" charset="0"/>
              <a:buChar char="o"/>
            </a:pPr>
            <a:r>
              <a:rPr lang="en-US" sz="1500" dirty="0"/>
              <a:t>Revisit these questions </a:t>
            </a:r>
          </a:p>
          <a:p>
            <a:pPr marL="0">
              <a:spcBef>
                <a:spcPts val="0"/>
              </a:spcBef>
            </a:pPr>
            <a:endParaRPr lang="en-US" sz="1500" dirty="0"/>
          </a:p>
          <a:p>
            <a:pPr marL="0">
              <a:spcAft>
                <a:spcPts val="1000"/>
              </a:spcAft>
            </a:pPr>
            <a:r>
              <a:rPr lang="en-US" sz="2000" b="1" dirty="0"/>
              <a:t>Needed, provided, referred</a:t>
            </a:r>
          </a:p>
          <a:p>
            <a:pPr marL="446088" indent="-176213">
              <a:spcBef>
                <a:spcPts val="600"/>
              </a:spcBef>
              <a:buFont typeface="Courier New" panose="02070309020205020404" pitchFamily="49" charset="0"/>
              <a:buChar char="o"/>
            </a:pPr>
            <a:r>
              <a:rPr lang="en-US" sz="1500" dirty="0"/>
              <a:t>Key field for identifying complexity of need</a:t>
            </a:r>
          </a:p>
          <a:p>
            <a:pPr marL="446088" indent="-176213">
              <a:spcBef>
                <a:spcPts val="600"/>
              </a:spcBef>
              <a:buFont typeface="Courier New" panose="02070309020205020404" pitchFamily="49" charset="0"/>
              <a:buChar char="o"/>
            </a:pPr>
            <a:r>
              <a:rPr lang="en-US" sz="1500" dirty="0"/>
              <a:t>List all ‘needs’, whether or not the service can provide them.</a:t>
            </a:r>
          </a:p>
          <a:p>
            <a:pPr marL="446088" indent="-176213">
              <a:spcBef>
                <a:spcPts val="600"/>
              </a:spcBef>
              <a:buFont typeface="Courier New" panose="02070309020205020404" pitchFamily="49" charset="0"/>
              <a:buChar char="o"/>
            </a:pPr>
            <a:r>
              <a:rPr lang="en-US" sz="1500" dirty="0"/>
              <a:t>List long term housing as a need</a:t>
            </a:r>
          </a:p>
          <a:p>
            <a:pPr marL="0">
              <a:spcBef>
                <a:spcPts val="600"/>
              </a:spcBef>
            </a:pPr>
            <a:endParaRPr lang="en-US" sz="1500" dirty="0"/>
          </a:p>
          <a:p>
            <a:pPr>
              <a:spcAft>
                <a:spcPts val="1000"/>
              </a:spcAft>
            </a:pPr>
            <a:r>
              <a:rPr lang="en-US" sz="2000" b="1" dirty="0"/>
              <a:t>Housing situation at beginning and end of support</a:t>
            </a:r>
          </a:p>
          <a:p>
            <a:pPr marL="446088" indent="-176213">
              <a:spcBef>
                <a:spcPts val="600"/>
              </a:spcBef>
              <a:buFont typeface="Courier New" panose="02070309020205020404" pitchFamily="49" charset="0"/>
              <a:buChar char="o"/>
            </a:pPr>
            <a:r>
              <a:rPr lang="en-US" sz="1500" dirty="0"/>
              <a:t>Drawn from three questions covering: tenure, dwellings/residents and conditions of occupancy.</a:t>
            </a:r>
          </a:p>
          <a:p>
            <a:endParaRPr lang="en-US" sz="1500" dirty="0"/>
          </a:p>
        </p:txBody>
      </p:sp>
    </p:spTree>
    <p:extLst>
      <p:ext uri="{BB962C8B-B14F-4D97-AF65-F5344CB8AC3E}">
        <p14:creationId xmlns:p14="http://schemas.microsoft.com/office/powerpoint/2010/main" val="423630473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5F96-C472-4247-ACF8-EC1669D2E483}"/>
              </a:ext>
            </a:extLst>
          </p:cNvPr>
          <p:cNvSpPr>
            <a:spLocks noGrp="1"/>
          </p:cNvSpPr>
          <p:nvPr>
            <p:ph type="title"/>
          </p:nvPr>
        </p:nvSpPr>
        <p:spPr>
          <a:xfrm>
            <a:off x="838200" y="161926"/>
            <a:ext cx="10515600" cy="648566"/>
          </a:xfrm>
          <a:prstGeom prst="roundRect">
            <a:avLst/>
          </a:prstGeom>
          <a:solidFill>
            <a:schemeClr val="accent6"/>
          </a:solidFill>
          <a:ln>
            <a:solidFill>
              <a:schemeClr val="accent6"/>
            </a:solidFill>
          </a:ln>
        </p:spPr>
        <p:txBody>
          <a:bodyPr>
            <a:normAutofit/>
          </a:bodyPr>
          <a:lstStyle/>
          <a:p>
            <a:pPr algn="ctr"/>
            <a:r>
              <a:rPr lang="en-US" sz="3200" b="1" dirty="0">
                <a:solidFill>
                  <a:schemeClr val="bg1"/>
                </a:solidFill>
              </a:rPr>
              <a:t>Homelessness support services linked to accommodation</a:t>
            </a:r>
            <a:endParaRPr lang="en-AU" sz="3200" b="1" dirty="0">
              <a:solidFill>
                <a:schemeClr val="bg1"/>
              </a:solidFill>
            </a:endParaRPr>
          </a:p>
        </p:txBody>
      </p:sp>
      <p:pic>
        <p:nvPicPr>
          <p:cNvPr id="7" name="Content Placeholder 6">
            <a:extLst>
              <a:ext uri="{FF2B5EF4-FFF2-40B4-BE49-F238E27FC236}">
                <a16:creationId xmlns:a16="http://schemas.microsoft.com/office/drawing/2014/main" id="{EAF36E22-B277-4785-AA52-27190A37F753}"/>
              </a:ext>
            </a:extLst>
          </p:cNvPr>
          <p:cNvPicPr>
            <a:picLocks noGrp="1" noChangeAspect="1"/>
          </p:cNvPicPr>
          <p:nvPr>
            <p:ph sz="quarter" idx="4"/>
          </p:nvPr>
        </p:nvPicPr>
        <p:blipFill>
          <a:blip r:embed="rId3"/>
          <a:stretch>
            <a:fillRect/>
          </a:stretch>
        </p:blipFill>
        <p:spPr>
          <a:xfrm>
            <a:off x="4790941" y="955964"/>
            <a:ext cx="7401059" cy="5902036"/>
          </a:xfrm>
          <a:prstGeom prst="rect">
            <a:avLst/>
          </a:prstGeom>
          <a:effectLst>
            <a:softEdge rad="88900"/>
          </a:effectLst>
        </p:spPr>
      </p:pic>
      <p:sp>
        <p:nvSpPr>
          <p:cNvPr id="4" name="Content Placeholder 3">
            <a:extLst>
              <a:ext uri="{FF2B5EF4-FFF2-40B4-BE49-F238E27FC236}">
                <a16:creationId xmlns:a16="http://schemas.microsoft.com/office/drawing/2014/main" id="{BC847CE9-5F60-4039-B212-EA9F7BEBC77A}"/>
              </a:ext>
            </a:extLst>
          </p:cNvPr>
          <p:cNvSpPr>
            <a:spLocks noGrp="1"/>
          </p:cNvSpPr>
          <p:nvPr>
            <p:ph sz="half" idx="2"/>
          </p:nvPr>
        </p:nvSpPr>
        <p:spPr>
          <a:xfrm>
            <a:off x="0" y="955964"/>
            <a:ext cx="7783830" cy="5902036"/>
          </a:xfrm>
          <a:prstGeom prst="rect">
            <a:avLst/>
          </a:prstGeom>
          <a:solidFill>
            <a:schemeClr val="bg1"/>
          </a:solidFill>
        </p:spPr>
        <p:txBody>
          <a:bodyPr>
            <a:noAutofit/>
          </a:bodyPr>
          <a:lstStyle/>
          <a:p>
            <a:pPr marL="263525" lvl="2" indent="0">
              <a:lnSpc>
                <a:spcPct val="100000"/>
              </a:lnSpc>
              <a:spcBef>
                <a:spcPts val="600"/>
              </a:spcBef>
              <a:buNone/>
              <a:defRPr/>
            </a:pPr>
            <a:endParaRPr lang="en-AU" altLang="en-US" sz="1800" b="1" dirty="0">
              <a:cs typeface="Arial" panose="020B0604020202020204" pitchFamily="34" charset="0"/>
            </a:endParaRPr>
          </a:p>
          <a:p>
            <a:pPr marL="182563" lvl="2" indent="0" algn="just">
              <a:lnSpc>
                <a:spcPct val="100000"/>
              </a:lnSpc>
              <a:spcBef>
                <a:spcPts val="600"/>
              </a:spcBef>
              <a:buNone/>
              <a:tabLst>
                <a:tab pos="7440613" algn="l"/>
                <a:tab pos="7623175" algn="l"/>
              </a:tabLst>
              <a:defRPr/>
            </a:pPr>
            <a:r>
              <a:rPr lang="en-AU" altLang="en-US" sz="1800" b="1" dirty="0">
                <a:cs typeface="Arial" panose="020B0604020202020204" pitchFamily="34" charset="0"/>
              </a:rPr>
              <a:t> Crisis supported accommodation </a:t>
            </a:r>
            <a:r>
              <a:rPr lang="en-AU" altLang="en-US" sz="1800" dirty="0">
                <a:cs typeface="Arial" panose="020B0604020202020204" pitchFamily="34" charset="0"/>
              </a:rPr>
              <a:t>(CSAs): 423 beds in Victoria: youth refuges,</a:t>
            </a:r>
            <a:br>
              <a:rPr lang="en-AU" altLang="en-US" sz="1800" dirty="0">
                <a:cs typeface="Arial" panose="020B0604020202020204" pitchFamily="34" charset="0"/>
              </a:rPr>
            </a:br>
            <a:r>
              <a:rPr lang="en-AU" altLang="en-US" sz="1800" dirty="0">
                <a:cs typeface="Arial" panose="020B0604020202020204" pitchFamily="34" charset="0"/>
              </a:rPr>
              <a:t> women’s refuges and supported accommodation for single men, single women</a:t>
            </a:r>
            <a:br>
              <a:rPr lang="en-AU" altLang="en-US" sz="1800" dirty="0">
                <a:cs typeface="Arial" panose="020B0604020202020204" pitchFamily="34" charset="0"/>
              </a:rPr>
            </a:br>
            <a:r>
              <a:rPr lang="en-AU" altLang="en-US" sz="1800" dirty="0">
                <a:cs typeface="Arial" panose="020B0604020202020204" pitchFamily="34" charset="0"/>
              </a:rPr>
              <a:t> and families.	</a:t>
            </a:r>
          </a:p>
          <a:p>
            <a:pPr marL="182563" lvl="2" indent="0" algn="just">
              <a:lnSpc>
                <a:spcPct val="100000"/>
              </a:lnSpc>
              <a:spcBef>
                <a:spcPts val="0"/>
              </a:spcBef>
              <a:buNone/>
              <a:tabLst>
                <a:tab pos="7440613" algn="l"/>
                <a:tab pos="7623175" algn="l"/>
              </a:tabLst>
              <a:defRPr/>
            </a:pPr>
            <a:r>
              <a:rPr lang="en-AU" altLang="en-US" sz="1800" dirty="0">
                <a:cs typeface="Arial" panose="020B0604020202020204" pitchFamily="34" charset="0"/>
              </a:rPr>
              <a:t>	</a:t>
            </a:r>
          </a:p>
          <a:p>
            <a:pPr marL="182563" lvl="2" indent="0" algn="just">
              <a:lnSpc>
                <a:spcPct val="100000"/>
              </a:lnSpc>
              <a:spcBef>
                <a:spcPts val="0"/>
              </a:spcBef>
              <a:buNone/>
              <a:tabLst>
                <a:tab pos="7440613" algn="l"/>
                <a:tab pos="7623175" algn="l"/>
              </a:tabLst>
              <a:defRPr/>
            </a:pPr>
            <a:r>
              <a:rPr lang="en-AU" altLang="en-US" sz="1800" dirty="0">
                <a:cs typeface="Arial" panose="020B0604020202020204" pitchFamily="34" charset="0"/>
              </a:rPr>
              <a:t> Case managed support in crisis support and crisis supported accommodation</a:t>
            </a:r>
            <a:br>
              <a:rPr lang="en-AU" altLang="en-US" sz="1800" dirty="0">
                <a:cs typeface="Arial" panose="020B0604020202020204" pitchFamily="34" charset="0"/>
              </a:rPr>
            </a:br>
            <a:r>
              <a:rPr lang="en-AU" altLang="en-US" sz="1800" dirty="0">
                <a:cs typeface="Arial" panose="020B0604020202020204" pitchFamily="34" charset="0"/>
              </a:rPr>
              <a:t> services is funded for an average of six weeks with a higher ratio of staff to</a:t>
            </a:r>
            <a:br>
              <a:rPr lang="en-AU" altLang="en-US" sz="1800" dirty="0">
                <a:cs typeface="Arial" panose="020B0604020202020204" pitchFamily="34" charset="0"/>
              </a:rPr>
            </a:br>
            <a:r>
              <a:rPr lang="en-AU" altLang="en-US" sz="1800" dirty="0">
                <a:cs typeface="Arial" panose="020B0604020202020204" pitchFamily="34" charset="0"/>
              </a:rPr>
              <a:t> clients (generally 1 worker: 6 individual clients or 5.5 households when assisting families). 	 </a:t>
            </a:r>
            <a:br>
              <a:rPr lang="en-AU" altLang="en-US" sz="1800" dirty="0">
                <a:cs typeface="Arial" panose="020B0604020202020204" pitchFamily="34" charset="0"/>
              </a:rPr>
            </a:br>
            <a:endParaRPr lang="en-AU" altLang="en-US" sz="1800" dirty="0">
              <a:cs typeface="Arial" panose="020B0604020202020204" pitchFamily="34" charset="0"/>
            </a:endParaRPr>
          </a:p>
          <a:p>
            <a:pPr marL="182563" lvl="2" indent="0" algn="just">
              <a:lnSpc>
                <a:spcPct val="100000"/>
              </a:lnSpc>
              <a:spcBef>
                <a:spcPts val="0"/>
              </a:spcBef>
              <a:buNone/>
              <a:tabLst>
                <a:tab pos="7440613" algn="l"/>
                <a:tab pos="7623175" algn="l"/>
              </a:tabLst>
              <a:defRPr/>
            </a:pPr>
            <a:r>
              <a:rPr lang="en-AU" altLang="en-US" sz="1800" b="1" dirty="0">
                <a:cs typeface="Arial" panose="020B0604020202020204" pitchFamily="34" charset="0"/>
              </a:rPr>
              <a:t> Homes First:  </a:t>
            </a:r>
            <a:r>
              <a:rPr lang="en-AU" altLang="en-US" sz="1800" dirty="0">
                <a:cs typeface="Arial" panose="020B0604020202020204" pitchFamily="34" charset="0"/>
              </a:rPr>
              <a:t>Replaces Homelessness to a Home and Homes for Families which</a:t>
            </a:r>
            <a:br>
              <a:rPr lang="en-AU" altLang="en-US" sz="1800" dirty="0">
                <a:cs typeface="Arial" panose="020B0604020202020204" pitchFamily="34" charset="0"/>
              </a:rPr>
            </a:br>
            <a:r>
              <a:rPr lang="en-AU" altLang="en-US" sz="1800" dirty="0">
                <a:cs typeface="Arial" panose="020B0604020202020204" pitchFamily="34" charset="0"/>
              </a:rPr>
              <a:t> linked housing and support packages for 18 months for people with a history of sleeping rough.	</a:t>
            </a:r>
            <a:br>
              <a:rPr lang="en-AU" altLang="en-US" sz="1800" dirty="0">
                <a:cs typeface="Arial" panose="020B0604020202020204" pitchFamily="34" charset="0"/>
              </a:rPr>
            </a:br>
            <a:endParaRPr lang="en-AU" altLang="en-US" sz="1800" i="1" dirty="0">
              <a:cs typeface="Arial" panose="020B0604020202020204" pitchFamily="34" charset="0"/>
            </a:endParaRPr>
          </a:p>
          <a:p>
            <a:pPr marL="182563" lvl="2" indent="0" algn="just">
              <a:lnSpc>
                <a:spcPct val="100000"/>
              </a:lnSpc>
              <a:spcBef>
                <a:spcPts val="0"/>
              </a:spcBef>
              <a:buNone/>
              <a:tabLst>
                <a:tab pos="7440613" algn="l"/>
                <a:tab pos="7623175" algn="l"/>
              </a:tabLst>
              <a:defRPr/>
            </a:pPr>
            <a:r>
              <a:rPr lang="en-AU" altLang="en-US" sz="1800" b="1" dirty="0">
                <a:cs typeface="Arial" panose="020B0604020202020204" pitchFamily="34" charset="0"/>
              </a:rPr>
              <a:t> Foyer models: </a:t>
            </a:r>
            <a:r>
              <a:rPr lang="en-AU" altLang="en-US" sz="1800" b="0" dirty="0">
                <a:cs typeface="Arial" panose="020B0604020202020204" pitchFamily="34" charset="0"/>
              </a:rPr>
              <a:t>Step Ahead, Ladder, Hope Street Melton and Whittlesea, Launch Broadmeadows and soon Wyndham.	</a:t>
            </a:r>
            <a:br>
              <a:rPr lang="en-AU" altLang="en-US" sz="1800" b="0" dirty="0">
                <a:cs typeface="Arial" panose="020B0604020202020204" pitchFamily="34" charset="0"/>
              </a:rPr>
            </a:br>
            <a:endParaRPr lang="en-AU" altLang="en-US" sz="1800" b="0" dirty="0">
              <a:cs typeface="Arial" panose="020B0604020202020204" pitchFamily="34" charset="0"/>
            </a:endParaRPr>
          </a:p>
          <a:p>
            <a:pPr marL="182563" lvl="2" indent="0" algn="just">
              <a:lnSpc>
                <a:spcPct val="100000"/>
              </a:lnSpc>
              <a:spcBef>
                <a:spcPts val="0"/>
              </a:spcBef>
              <a:buNone/>
              <a:tabLst>
                <a:tab pos="7440613" algn="l"/>
                <a:tab pos="7623175" algn="l"/>
              </a:tabLst>
              <a:defRPr/>
            </a:pPr>
            <a:r>
              <a:rPr lang="en-AU" altLang="en-US" sz="1800" b="1" dirty="0">
                <a:cs typeface="Arial" panose="020B0604020202020204" pitchFamily="34" charset="0"/>
              </a:rPr>
              <a:t> Transitional housing</a:t>
            </a:r>
            <a:r>
              <a:rPr lang="en-AU" altLang="en-US" sz="1800" dirty="0">
                <a:cs typeface="Arial" panose="020B0604020202020204" pitchFamily="34" charset="0"/>
              </a:rPr>
              <a:t>: </a:t>
            </a:r>
            <a:r>
              <a:rPr lang="en-AU" altLang="en-US" sz="1800" b="0" dirty="0">
                <a:cs typeface="Arial" panose="020B0604020202020204" pitchFamily="34" charset="0"/>
              </a:rPr>
              <a:t>all tenants of transitional housing must have a</a:t>
            </a:r>
            <a:br>
              <a:rPr lang="en-AU" altLang="en-US" sz="1800" b="0" dirty="0">
                <a:cs typeface="Arial" panose="020B0604020202020204" pitchFamily="34" charset="0"/>
              </a:rPr>
            </a:br>
            <a:r>
              <a:rPr lang="en-AU" altLang="en-US" sz="1800" b="0" dirty="0">
                <a:cs typeface="Arial" panose="020B0604020202020204" pitchFamily="34" charset="0"/>
              </a:rPr>
              <a:t> homelessness or other support worker.</a:t>
            </a:r>
          </a:p>
        </p:txBody>
      </p:sp>
    </p:spTree>
    <p:extLst>
      <p:ext uri="{BB962C8B-B14F-4D97-AF65-F5344CB8AC3E}">
        <p14:creationId xmlns:p14="http://schemas.microsoft.com/office/powerpoint/2010/main" val="202766152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DEE32D-D239-4145-80DD-7901C68C9203}"/>
              </a:ext>
            </a:extLst>
          </p:cNvPr>
          <p:cNvSpPr>
            <a:spLocks noGrp="1"/>
          </p:cNvSpPr>
          <p:nvPr>
            <p:ph idx="1"/>
          </p:nvPr>
        </p:nvSpPr>
        <p:spPr>
          <a:xfrm>
            <a:off x="0" y="1165860"/>
            <a:ext cx="12192000" cy="5692140"/>
          </a:xfrm>
          <a:prstGeom prst="rect">
            <a:avLst/>
          </a:prstGeom>
          <a:solidFill>
            <a:schemeClr val="bg1"/>
          </a:solidFill>
        </p:spPr>
        <p:txBody>
          <a:bodyPr>
            <a:normAutofit/>
          </a:bodyPr>
          <a:lstStyle/>
          <a:p>
            <a:pPr marL="0" indent="0">
              <a:spcBef>
                <a:spcPts val="450"/>
              </a:spcBef>
              <a:spcAft>
                <a:spcPct val="0"/>
              </a:spcAft>
              <a:buNone/>
              <a:defRPr/>
            </a:pPr>
            <a:endParaRPr lang="en-US" altLang="en-US" sz="1400" b="1" dirty="0">
              <a:latin typeface="Calibri" panose="020F0502020204030204" pitchFamily="34" charset="0"/>
            </a:endParaRPr>
          </a:p>
          <a:p>
            <a:pPr marL="0" indent="0">
              <a:spcBef>
                <a:spcPts val="450"/>
              </a:spcBef>
              <a:spcAft>
                <a:spcPct val="0"/>
              </a:spcAft>
              <a:buNone/>
              <a:defRPr/>
            </a:pPr>
            <a:r>
              <a:rPr lang="en-US" altLang="en-US" sz="2400" b="1" dirty="0">
                <a:latin typeface="Aptos" panose="020B0004020202020204" pitchFamily="34" charset="0"/>
              </a:rPr>
              <a:t>Outreach based case managed support to assist people in crisis to move to independent long term housing. </a:t>
            </a:r>
          </a:p>
          <a:p>
            <a:pPr marL="242888" indent="-242888">
              <a:spcBef>
                <a:spcPts val="1200"/>
              </a:spcBef>
              <a:spcAft>
                <a:spcPct val="0"/>
              </a:spcAft>
              <a:defRPr/>
            </a:pPr>
            <a:r>
              <a:rPr lang="en-US" altLang="en-US" sz="2400" dirty="0">
                <a:latin typeface="Aptos" panose="020B0004020202020204" pitchFamily="34" charset="0"/>
              </a:rPr>
              <a:t>The average duration of support is 13 weeks.  </a:t>
            </a:r>
          </a:p>
          <a:p>
            <a:pPr marL="242888" indent="-242888">
              <a:spcBef>
                <a:spcPts val="1200"/>
              </a:spcBef>
              <a:spcAft>
                <a:spcPct val="0"/>
              </a:spcAft>
              <a:defRPr/>
            </a:pPr>
            <a:r>
              <a:rPr lang="en-AU" altLang="en-US" sz="2400" dirty="0">
                <a:latin typeface="Aptos" panose="020B0004020202020204" pitchFamily="34" charset="0"/>
              </a:rPr>
              <a:t>Generally provided on an outreach basis: </a:t>
            </a:r>
            <a:br>
              <a:rPr lang="en-AU" altLang="en-US" sz="1800" dirty="0">
                <a:latin typeface="Aptos" panose="020B0004020202020204" pitchFamily="34" charset="0"/>
              </a:rPr>
            </a:br>
            <a:r>
              <a:rPr lang="en-AU" altLang="en-US" sz="1800" dirty="0">
                <a:latin typeface="Aptos" panose="020B0004020202020204" pitchFamily="34" charset="0"/>
              </a:rPr>
              <a:t>clients may be residing in temporary situations (e.g. a rooming house), exiting crisis accommodation (e.g. refuge), </a:t>
            </a:r>
            <a:br>
              <a:rPr lang="en-AU" altLang="en-US" sz="1800" dirty="0">
                <a:latin typeface="Aptos" panose="020B0004020202020204" pitchFamily="34" charset="0"/>
              </a:rPr>
            </a:br>
            <a:r>
              <a:rPr lang="en-AU" altLang="en-US" sz="1800" dirty="0">
                <a:latin typeface="Aptos" panose="020B0004020202020204" pitchFamily="34" charset="0"/>
              </a:rPr>
              <a:t>or in transitional housing. Support may be offered from an office base, the client’s residence or an agreed venue</a:t>
            </a:r>
            <a:endParaRPr lang="en-US" altLang="en-US" sz="1800" dirty="0">
              <a:latin typeface="Aptos" panose="020B0004020202020204" pitchFamily="34" charset="0"/>
            </a:endParaRPr>
          </a:p>
          <a:p>
            <a:pPr marL="242888" indent="-242888">
              <a:spcBef>
                <a:spcPts val="1800"/>
              </a:spcBef>
              <a:spcAft>
                <a:spcPct val="0"/>
              </a:spcAft>
              <a:defRPr/>
            </a:pPr>
            <a:r>
              <a:rPr lang="en-AU" altLang="en-US" sz="2400" dirty="0">
                <a:latin typeface="Aptos" panose="020B0004020202020204" pitchFamily="34" charset="0"/>
              </a:rPr>
              <a:t>1 worker: 12 clients when supporting individuals</a:t>
            </a:r>
          </a:p>
          <a:p>
            <a:pPr marL="242888" indent="-242888">
              <a:spcBef>
                <a:spcPts val="1800"/>
              </a:spcBef>
              <a:spcAft>
                <a:spcPct val="0"/>
              </a:spcAft>
              <a:defRPr/>
            </a:pPr>
            <a:r>
              <a:rPr lang="en-AU" altLang="en-US" sz="2400" dirty="0">
                <a:latin typeface="Aptos" panose="020B0004020202020204" pitchFamily="34" charset="0"/>
              </a:rPr>
              <a:t>1 worker: 7.5 households when assisting families (about 2.5/hrs a week per client)  </a:t>
            </a:r>
          </a:p>
          <a:p>
            <a:pPr marL="242888" indent="-242888">
              <a:spcBef>
                <a:spcPts val="1800"/>
              </a:spcBef>
              <a:spcAft>
                <a:spcPct val="0"/>
              </a:spcAft>
              <a:defRPr/>
            </a:pPr>
            <a:r>
              <a:rPr lang="en-US" altLang="en-US" sz="2400" dirty="0">
                <a:latin typeface="Aptos" panose="020B0004020202020204" pitchFamily="34" charset="0"/>
              </a:rPr>
              <a:t>Support provision includes: </a:t>
            </a:r>
            <a:r>
              <a:rPr lang="en-US" altLang="en-US" sz="1800" dirty="0">
                <a:latin typeface="Aptos" panose="020B0004020202020204" pitchFamily="34" charset="0"/>
              </a:rPr>
              <a:t>	 </a:t>
            </a:r>
            <a:br>
              <a:rPr lang="en-US" altLang="en-US" sz="1800" dirty="0">
                <a:latin typeface="Aptos" panose="020B0004020202020204" pitchFamily="34" charset="0"/>
              </a:rPr>
            </a:br>
            <a:r>
              <a:rPr lang="en-US" altLang="en-US" sz="1800" dirty="0">
                <a:latin typeface="Aptos" panose="020B0004020202020204" pitchFamily="34" charset="0"/>
              </a:rPr>
              <a:t>assistance to find housing, emotional support, advocacy, assistance to obtain income, parenting support, active referral to other service systems, assistance with living skills, assistance to access employment, education and </a:t>
            </a:r>
            <a:br>
              <a:rPr lang="en-US" altLang="en-US" sz="1800" dirty="0">
                <a:latin typeface="Aptos" panose="020B0004020202020204" pitchFamily="34" charset="0"/>
              </a:rPr>
            </a:br>
            <a:r>
              <a:rPr lang="en-US" altLang="en-US" sz="1800" dirty="0">
                <a:latin typeface="Aptos" panose="020B0004020202020204" pitchFamily="34" charset="0"/>
              </a:rPr>
              <a:t>training. </a:t>
            </a:r>
          </a:p>
          <a:p>
            <a:endParaRPr lang="en-AU" dirty="0"/>
          </a:p>
        </p:txBody>
      </p:sp>
      <p:sp>
        <p:nvSpPr>
          <p:cNvPr id="4" name="Rectangle 2">
            <a:extLst>
              <a:ext uri="{FF2B5EF4-FFF2-40B4-BE49-F238E27FC236}">
                <a16:creationId xmlns:a16="http://schemas.microsoft.com/office/drawing/2014/main" id="{A1639049-C86F-4A04-BCDA-B0C92F604411}"/>
              </a:ext>
            </a:extLst>
          </p:cNvPr>
          <p:cNvSpPr>
            <a:spLocks noGrp="1" noChangeArrowheads="1"/>
          </p:cNvSpPr>
          <p:nvPr>
            <p:ph type="title"/>
          </p:nvPr>
        </p:nvSpPr>
        <p:spPr>
          <a:xfrm>
            <a:off x="651352" y="0"/>
            <a:ext cx="10509337" cy="1001148"/>
          </a:xfrm>
          <a:prstGeom prst="roundRect">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a:noAutofit/>
          </a:bodyPr>
          <a:lstStyle/>
          <a:p>
            <a:pPr algn="ctr">
              <a:defRPr/>
            </a:pPr>
            <a:r>
              <a:rPr lang="en-US" sz="3200" b="1" dirty="0">
                <a:solidFill>
                  <a:schemeClr val="bg1"/>
                </a:solidFill>
                <a:latin typeface="+mn-lt"/>
                <a:ea typeface="ＭＳ Ｐゴシック" charset="0"/>
              </a:rPr>
              <a:t>Homelessness (transition) support </a:t>
            </a:r>
            <a:br>
              <a:rPr lang="en-US" sz="3200" b="1" dirty="0">
                <a:solidFill>
                  <a:schemeClr val="bg1"/>
                </a:solidFill>
                <a:latin typeface="+mn-lt"/>
                <a:ea typeface="ＭＳ Ｐゴシック" charset="0"/>
              </a:rPr>
            </a:br>
            <a:r>
              <a:rPr lang="en-US" sz="3200" b="1" dirty="0">
                <a:solidFill>
                  <a:schemeClr val="bg1"/>
                </a:solidFill>
                <a:latin typeface="+mn-lt"/>
                <a:ea typeface="ＭＳ Ｐゴシック" charset="0"/>
              </a:rPr>
              <a:t>(Activity 20082)</a:t>
            </a:r>
          </a:p>
        </p:txBody>
      </p:sp>
    </p:spTree>
    <p:extLst>
      <p:ext uri="{BB962C8B-B14F-4D97-AF65-F5344CB8AC3E}">
        <p14:creationId xmlns:p14="http://schemas.microsoft.com/office/powerpoint/2010/main" val="19506235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7DC61B3-3303-5801-102C-24813299B7DE}"/>
              </a:ext>
            </a:extLst>
          </p:cNvPr>
          <p:cNvSpPr>
            <a:spLocks noGrp="1"/>
          </p:cNvSpPr>
          <p:nvPr>
            <p:ph type="title"/>
          </p:nvPr>
        </p:nvSpPr>
        <p:spPr>
          <a:xfrm>
            <a:off x="5872520" y="262996"/>
            <a:ext cx="6062180" cy="1363923"/>
          </a:xfrm>
          <a:prstGeom prst="roundRect">
            <a:avLst/>
          </a:prstGeom>
          <a:solidFill>
            <a:schemeClr val="accent6"/>
          </a:solidFill>
        </p:spPr>
        <p:txBody>
          <a:bodyPr vert="horz" lIns="91440" tIns="45720" rIns="91440" bIns="45720" rtlCol="0" anchor="ctr">
            <a:normAutofit/>
          </a:bodyPr>
          <a:lstStyle/>
          <a:p>
            <a:pPr algn="ctr"/>
            <a:r>
              <a:rPr lang="en-US" sz="3200" b="1" dirty="0">
                <a:solidFill>
                  <a:schemeClr val="bg1"/>
                </a:solidFill>
              </a:rPr>
              <a:t>Transitional Housing Management (THM) Program</a:t>
            </a:r>
          </a:p>
        </p:txBody>
      </p:sp>
      <p:pic>
        <p:nvPicPr>
          <p:cNvPr id="6" name="Content Placeholder 5" descr="A white house surrounded by plants&#10;&#10;Description automatically generated with low confidence">
            <a:extLst>
              <a:ext uri="{FF2B5EF4-FFF2-40B4-BE49-F238E27FC236}">
                <a16:creationId xmlns:a16="http://schemas.microsoft.com/office/drawing/2014/main" id="{46E00572-BCB7-0D73-4678-8E02E8B12FB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3624" r="15950"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DA13191D-F162-9D60-663C-CA678D364324}"/>
              </a:ext>
            </a:extLst>
          </p:cNvPr>
          <p:cNvSpPr>
            <a:spLocks noGrp="1"/>
          </p:cNvSpPr>
          <p:nvPr>
            <p:ph sz="half" idx="1"/>
          </p:nvPr>
        </p:nvSpPr>
        <p:spPr>
          <a:xfrm>
            <a:off x="5973287" y="1805049"/>
            <a:ext cx="5961413" cy="4904509"/>
          </a:xfrm>
        </p:spPr>
        <p:txBody>
          <a:bodyPr vert="horz" lIns="91440" tIns="45720" rIns="91440" bIns="45720" rtlCol="0">
            <a:normAutofit lnSpcReduction="10000"/>
          </a:bodyPr>
          <a:lstStyle/>
          <a:p>
            <a:r>
              <a:rPr lang="en-US" sz="2000" dirty="0">
                <a:latin typeface="Aptos" panose="020B0004020202020204" pitchFamily="34" charset="0"/>
              </a:rPr>
              <a:t>Transitional properties are either owned or leased by the Director of Housing</a:t>
            </a:r>
          </a:p>
          <a:p>
            <a:r>
              <a:rPr lang="en-US" sz="2000" dirty="0">
                <a:latin typeface="Aptos" panose="020B0004020202020204" pitchFamily="34" charset="0"/>
              </a:rPr>
              <a:t>The purpose of the program is to provide short term accommodation while a household stabilises.</a:t>
            </a:r>
          </a:p>
          <a:p>
            <a:r>
              <a:rPr lang="en-US" sz="2000" dirty="0">
                <a:latin typeface="Aptos" panose="020B0004020202020204" pitchFamily="34" charset="0"/>
              </a:rPr>
              <a:t>Salvation Army Housing Services and Unison manage 500 THM properties in the West.</a:t>
            </a:r>
          </a:p>
          <a:p>
            <a:r>
              <a:rPr lang="en-US" sz="2000" dirty="0">
                <a:latin typeface="Aptos" panose="020B0004020202020204" pitchFamily="34" charset="0"/>
              </a:rPr>
              <a:t>IAP refer into THM properties from the prioritisation list.</a:t>
            </a:r>
          </a:p>
          <a:p>
            <a:r>
              <a:rPr lang="en-US" sz="2000" dirty="0">
                <a:latin typeface="Aptos" panose="020B0004020202020204" pitchFamily="34" charset="0"/>
              </a:rPr>
              <a:t>A tenant must have a support worker throughout their tenancy.</a:t>
            </a:r>
          </a:p>
          <a:p>
            <a:r>
              <a:rPr lang="en-US" sz="2000" dirty="0">
                <a:latin typeface="Aptos" panose="020B0004020202020204" pitchFamily="34" charset="0"/>
              </a:rPr>
              <a:t>A Housing and Support Partnership Agreement guides responsibilities of tenancy admin, support and the tenant.</a:t>
            </a:r>
          </a:p>
          <a:p>
            <a:r>
              <a:rPr lang="en-US" sz="2000" dirty="0">
                <a:latin typeface="Aptos" panose="020B0004020202020204" pitchFamily="34" charset="0"/>
              </a:rPr>
              <a:t>Tenancy conditions are determined by the RTA.</a:t>
            </a:r>
          </a:p>
          <a:p>
            <a:endParaRPr lang="en-US" sz="2000" dirty="0"/>
          </a:p>
        </p:txBody>
      </p:sp>
    </p:spTree>
    <p:extLst>
      <p:ext uri="{BB962C8B-B14F-4D97-AF65-F5344CB8AC3E}">
        <p14:creationId xmlns:p14="http://schemas.microsoft.com/office/powerpoint/2010/main" val="412312787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464D2-ED6B-CECD-4571-B316D4B2AD53}"/>
              </a:ext>
            </a:extLst>
          </p:cNvPr>
          <p:cNvSpPr>
            <a:spLocks noGrp="1"/>
          </p:cNvSpPr>
          <p:nvPr>
            <p:ph type="title"/>
          </p:nvPr>
        </p:nvSpPr>
        <p:spPr>
          <a:xfrm>
            <a:off x="6935044" y="447242"/>
            <a:ext cx="4417907" cy="741478"/>
          </a:xfrm>
          <a:prstGeom prst="roundRect">
            <a:avLst/>
          </a:prstGeom>
          <a:solidFill>
            <a:schemeClr val="accent6"/>
          </a:solidFill>
        </p:spPr>
        <p:txBody>
          <a:bodyPr anchor="b">
            <a:normAutofit/>
          </a:bodyPr>
          <a:lstStyle/>
          <a:p>
            <a:pPr algn="ctr"/>
            <a:r>
              <a:rPr lang="en-US" sz="4000" b="1" dirty="0"/>
              <a:t>  </a:t>
            </a:r>
            <a:r>
              <a:rPr lang="en-US" sz="4000" b="1" dirty="0">
                <a:solidFill>
                  <a:schemeClr val="bg1"/>
                </a:solidFill>
              </a:rPr>
              <a:t>Orientation</a:t>
            </a:r>
            <a:endParaRPr lang="en-AU" sz="4000" b="1" dirty="0">
              <a:solidFill>
                <a:schemeClr val="bg1"/>
              </a:solidFill>
            </a:endParaRPr>
          </a:p>
        </p:txBody>
      </p:sp>
      <p:pic>
        <p:nvPicPr>
          <p:cNvPr id="5" name="Picture 4" descr="A key on a key chain&#10;&#10;Description automatically generated with medium confidence">
            <a:extLst>
              <a:ext uri="{FF2B5EF4-FFF2-40B4-BE49-F238E27FC236}">
                <a16:creationId xmlns:a16="http://schemas.microsoft.com/office/drawing/2014/main" id="{C16FCE18-E2B4-44DF-2C6B-5AFB3EDD6316}"/>
              </a:ext>
            </a:extLst>
          </p:cNvPr>
          <p:cNvPicPr>
            <a:picLocks noChangeAspect="1"/>
          </p:cNvPicPr>
          <p:nvPr/>
        </p:nvPicPr>
        <p:blipFill rotWithShape="1">
          <a:blip r:embed="rId3">
            <a:extLst>
              <a:ext uri="{28A0092B-C50C-407E-A947-70E740481C1C}">
                <a14:useLocalDpi xmlns:a14="http://schemas.microsoft.com/office/drawing/2010/main" val="0"/>
              </a:ext>
            </a:extLst>
          </a:blip>
          <a:srcRect l="41764" r="2"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40B6160D-7286-48C0-6369-E7685E8BFA28}"/>
              </a:ext>
            </a:extLst>
          </p:cNvPr>
          <p:cNvSpPr>
            <a:spLocks noGrp="1"/>
          </p:cNvSpPr>
          <p:nvPr>
            <p:ph idx="1"/>
          </p:nvPr>
        </p:nvSpPr>
        <p:spPr>
          <a:xfrm>
            <a:off x="6095999" y="1474470"/>
            <a:ext cx="6095999" cy="5223510"/>
          </a:xfrm>
        </p:spPr>
        <p:txBody>
          <a:bodyPr>
            <a:normAutofit lnSpcReduction="10000"/>
          </a:bodyPr>
          <a:lstStyle/>
          <a:p>
            <a:r>
              <a:rPr lang="en-US" sz="2400" dirty="0">
                <a:latin typeface="Aptos" panose="020B0004020202020204" pitchFamily="34" charset="0"/>
              </a:rPr>
              <a:t>Overview of homelessness in Melbourne’s west</a:t>
            </a:r>
          </a:p>
          <a:p>
            <a:pPr>
              <a:spcBef>
                <a:spcPts val="1800"/>
              </a:spcBef>
            </a:pPr>
            <a:r>
              <a:rPr lang="en-US" sz="2400" dirty="0">
                <a:latin typeface="Aptos" panose="020B0004020202020204" pitchFamily="34" charset="0"/>
              </a:rPr>
              <a:t>Those assisted by the Homelessness Service System (HSS)</a:t>
            </a:r>
          </a:p>
          <a:p>
            <a:pPr>
              <a:spcBef>
                <a:spcPts val="1800"/>
              </a:spcBef>
            </a:pPr>
            <a:r>
              <a:rPr lang="en-US" sz="2400" dirty="0">
                <a:latin typeface="Aptos" panose="020B0004020202020204" pitchFamily="34" charset="0"/>
              </a:rPr>
              <a:t>Role, resources and navigating the HSS</a:t>
            </a:r>
          </a:p>
          <a:p>
            <a:pPr>
              <a:spcBef>
                <a:spcPts val="1800"/>
              </a:spcBef>
            </a:pPr>
            <a:r>
              <a:rPr lang="en-US" sz="2400" dirty="0">
                <a:latin typeface="Aptos" panose="020B0004020202020204" pitchFamily="34" charset="0"/>
              </a:rPr>
              <a:t>Supporting children </a:t>
            </a:r>
          </a:p>
          <a:p>
            <a:pPr>
              <a:spcBef>
                <a:spcPts val="1800"/>
              </a:spcBef>
            </a:pPr>
            <a:r>
              <a:rPr lang="en-US" sz="2400" dirty="0">
                <a:latin typeface="Aptos" panose="020B0004020202020204" pitchFamily="34" charset="0"/>
              </a:rPr>
              <a:t>Framework for the homelessness service system</a:t>
            </a:r>
          </a:p>
          <a:p>
            <a:pPr>
              <a:spcBef>
                <a:spcPts val="1800"/>
              </a:spcBef>
            </a:pPr>
            <a:r>
              <a:rPr lang="en-US" sz="2400" dirty="0">
                <a:latin typeface="Aptos" panose="020B0004020202020204" pitchFamily="34" charset="0"/>
              </a:rPr>
              <a:t>Long term housing</a:t>
            </a:r>
          </a:p>
          <a:p>
            <a:pPr>
              <a:spcBef>
                <a:spcPts val="1800"/>
              </a:spcBef>
            </a:pPr>
            <a:r>
              <a:rPr lang="en-US" sz="2400" dirty="0">
                <a:latin typeface="Aptos" panose="020B0004020202020204" pitchFamily="34" charset="0"/>
              </a:rPr>
              <a:t>Advocacy</a:t>
            </a:r>
          </a:p>
          <a:p>
            <a:pPr>
              <a:spcBef>
                <a:spcPts val="1800"/>
              </a:spcBef>
            </a:pPr>
            <a:r>
              <a:rPr lang="en-US" sz="2400" dirty="0">
                <a:latin typeface="Aptos" panose="020B0004020202020204" pitchFamily="34" charset="0"/>
              </a:rPr>
              <a:t>Contacts and resources</a:t>
            </a:r>
            <a:endParaRPr lang="en-AU" sz="2400" dirty="0">
              <a:latin typeface="Aptos" panose="020B0004020202020204" pitchFamily="34" charset="0"/>
            </a:endParaRPr>
          </a:p>
        </p:txBody>
      </p:sp>
    </p:spTree>
    <p:extLst>
      <p:ext uri="{BB962C8B-B14F-4D97-AF65-F5344CB8AC3E}">
        <p14:creationId xmlns:p14="http://schemas.microsoft.com/office/powerpoint/2010/main" val="214752957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DEE32D-D239-4145-80DD-7901C68C9203}"/>
              </a:ext>
            </a:extLst>
          </p:cNvPr>
          <p:cNvSpPr>
            <a:spLocks noGrp="1"/>
          </p:cNvSpPr>
          <p:nvPr>
            <p:ph idx="1"/>
          </p:nvPr>
        </p:nvSpPr>
        <p:spPr>
          <a:xfrm>
            <a:off x="0" y="674370"/>
            <a:ext cx="12192000" cy="6183630"/>
          </a:xfrm>
          <a:prstGeom prst="rect">
            <a:avLst/>
          </a:prstGeom>
          <a:solidFill>
            <a:schemeClr val="bg1"/>
          </a:solidFill>
        </p:spPr>
        <p:txBody>
          <a:bodyPr>
            <a:normAutofit lnSpcReduction="10000"/>
          </a:bodyPr>
          <a:lstStyle/>
          <a:p>
            <a:pPr>
              <a:spcBef>
                <a:spcPts val="450"/>
              </a:spcBef>
              <a:spcAft>
                <a:spcPct val="0"/>
              </a:spcAft>
              <a:defRPr/>
            </a:pPr>
            <a:r>
              <a:rPr lang="en-AU" altLang="en-US" sz="1800" b="1" dirty="0">
                <a:solidFill>
                  <a:schemeClr val="accent1"/>
                </a:solidFill>
                <a:latin typeface="Aptos" panose="020B0004020202020204" pitchFamily="34" charset="0"/>
              </a:rPr>
              <a:t>Housing Establishment Fund: </a:t>
            </a:r>
          </a:p>
          <a:p>
            <a:pPr lvl="1">
              <a:spcAft>
                <a:spcPct val="0"/>
              </a:spcAft>
              <a:defRPr/>
            </a:pPr>
            <a:r>
              <a:rPr lang="en-AU" altLang="en-US" sz="1800" dirty="0">
                <a:latin typeface="Aptos" panose="020B0004020202020204" pitchFamily="34" charset="0"/>
              </a:rPr>
              <a:t>Initially to assist households to maintain or establish housing.  </a:t>
            </a:r>
          </a:p>
          <a:p>
            <a:pPr lvl="1">
              <a:spcAft>
                <a:spcPct val="0"/>
              </a:spcAft>
              <a:defRPr/>
            </a:pPr>
            <a:r>
              <a:rPr lang="en-AU" altLang="en-US" sz="1800" dirty="0">
                <a:latin typeface="Aptos" panose="020B0004020202020204" pitchFamily="34" charset="0"/>
              </a:rPr>
              <a:t>Access point services use to purchase emergency accommodation. </a:t>
            </a:r>
          </a:p>
          <a:p>
            <a:pPr lvl="1">
              <a:spcAft>
                <a:spcPct val="0"/>
              </a:spcAft>
              <a:defRPr/>
            </a:pPr>
            <a:r>
              <a:rPr lang="en-AU" altLang="en-US" sz="1800" dirty="0">
                <a:latin typeface="Aptos" panose="020B0004020202020204" pitchFamily="34" charset="0"/>
              </a:rPr>
              <a:t>Support services to assist consumers to settle into new housing. </a:t>
            </a:r>
          </a:p>
          <a:p>
            <a:pPr>
              <a:spcBef>
                <a:spcPts val="1200"/>
              </a:spcBef>
            </a:pPr>
            <a:r>
              <a:rPr lang="en-AU" altLang="en-US" sz="1800" b="1" dirty="0">
                <a:solidFill>
                  <a:schemeClr val="accent1"/>
                </a:solidFill>
                <a:latin typeface="Aptos" panose="020B0004020202020204" pitchFamily="34" charset="0"/>
              </a:rPr>
              <a:t>Private Rental Access Program (PRAP): </a:t>
            </a:r>
          </a:p>
          <a:p>
            <a:pPr lvl="1"/>
            <a:r>
              <a:rPr lang="en-AU" sz="1800" dirty="0">
                <a:latin typeface="Aptos" panose="020B0004020202020204" pitchFamily="34" charset="0"/>
              </a:rPr>
              <a:t>Managed by access point services</a:t>
            </a:r>
          </a:p>
          <a:p>
            <a:pPr lvl="1"/>
            <a:r>
              <a:rPr lang="en-AU" sz="1800" dirty="0">
                <a:latin typeface="Aptos" panose="020B0004020202020204" pitchFamily="34" charset="0"/>
              </a:rPr>
              <a:t>DFFH program guidelines: </a:t>
            </a:r>
            <a:r>
              <a:rPr lang="en-AU" sz="1400" dirty="0">
                <a:latin typeface="Aptos" panose="020B0004020202020204" pitchFamily="34" charset="0"/>
                <a:hlinkClick r:id="rId3">
                  <a:extLst>
                    <a:ext uri="{A12FA001-AC4F-418D-AE19-62706E023703}">
                      <ahyp:hlinkClr xmlns:ahyp="http://schemas.microsoft.com/office/drawing/2018/hyperlinkcolor" val="tx"/>
                    </a:ext>
                  </a:extLst>
                </a:hlinkClick>
              </a:rPr>
              <a:t>PRAP Guidelines revised 2019.pdf (dffh.vic.gov.au)</a:t>
            </a:r>
            <a:endParaRPr lang="en-AU" sz="1400" dirty="0">
              <a:latin typeface="Aptos" panose="020B0004020202020204" pitchFamily="34" charset="0"/>
            </a:endParaRPr>
          </a:p>
          <a:p>
            <a:pPr lvl="1"/>
            <a:r>
              <a:rPr lang="en-AU" sz="1800" dirty="0">
                <a:latin typeface="Aptos" panose="020B0004020202020204" pitchFamily="34" charset="0"/>
              </a:rPr>
              <a:t>Includes three elements: Private rental brokers, Private rental assistance brokerage &amp; PRAP Plus (support program)</a:t>
            </a:r>
          </a:p>
          <a:p>
            <a:pPr lvl="1"/>
            <a:r>
              <a:rPr lang="en-AU" sz="1800" dirty="0">
                <a:latin typeface="Aptos" panose="020B0004020202020204" pitchFamily="34" charset="0"/>
              </a:rPr>
              <a:t>Up to $7,000 brokerage packages available per household once every 12 months (DFFH can approve higher amounts)</a:t>
            </a:r>
          </a:p>
          <a:p>
            <a:pPr>
              <a:spcBef>
                <a:spcPts val="1200"/>
              </a:spcBef>
            </a:pPr>
            <a:r>
              <a:rPr lang="en-AU" sz="1800" b="1" dirty="0">
                <a:solidFill>
                  <a:schemeClr val="accent1"/>
                </a:solidFill>
                <a:latin typeface="Aptos" panose="020B0004020202020204" pitchFamily="34" charset="0"/>
              </a:rPr>
              <a:t>Family Violence Flexible Funding Packages:</a:t>
            </a:r>
          </a:p>
          <a:p>
            <a:pPr lvl="1">
              <a:spcBef>
                <a:spcPts val="600"/>
              </a:spcBef>
            </a:pPr>
            <a:r>
              <a:rPr lang="en-AU" sz="1800" dirty="0">
                <a:latin typeface="Aptos" panose="020B0004020202020204" pitchFamily="34" charset="0"/>
              </a:rPr>
              <a:t>Provide a new individualised approach to respond to victim/survivors experiencing family violence. Individualised packages of up to $10,000 will be available, with an average cost of $3,000. DFFH program guidelines </a:t>
            </a:r>
            <a:r>
              <a:rPr lang="en-AU" sz="1800" dirty="0">
                <a:latin typeface="Aptos" panose="020B0004020202020204" pitchFamily="34" charset="0"/>
                <a:hlinkClick r:id="rId4">
                  <a:extLst>
                    <a:ext uri="{A12FA001-AC4F-418D-AE19-62706E023703}">
                      <ahyp:hlinkClr xmlns:ahyp="http://schemas.microsoft.com/office/drawing/2018/hyperlinkcolor" val="tx"/>
                    </a:ext>
                  </a:extLst>
                </a:hlinkClick>
              </a:rPr>
              <a:t>here</a:t>
            </a:r>
            <a:endParaRPr lang="en-AU" sz="1800" dirty="0">
              <a:latin typeface="Aptos" panose="020B0004020202020204" pitchFamily="34" charset="0"/>
            </a:endParaRPr>
          </a:p>
          <a:p>
            <a:pPr lvl="1">
              <a:spcBef>
                <a:spcPts val="600"/>
              </a:spcBef>
            </a:pPr>
            <a:r>
              <a:rPr lang="en-AU" sz="1800" dirty="0">
                <a:latin typeface="Aptos" panose="020B0004020202020204" pitchFamily="34" charset="0"/>
              </a:rPr>
              <a:t>Managed by GenWest in the West; available through The Orange Doors: </a:t>
            </a:r>
            <a:r>
              <a:rPr lang="en-US" sz="1400" dirty="0">
                <a:latin typeface="Aptos" panose="020B0004020202020204" pitchFamily="34" charset="0"/>
                <a:hlinkClick r:id="rId5">
                  <a:extLst>
                    <a:ext uri="{A12FA001-AC4F-418D-AE19-62706E023703}">
                      <ahyp:hlinkClr xmlns:ahyp="http://schemas.microsoft.com/office/drawing/2018/hyperlinkcolor" val="tx"/>
                    </a:ext>
                  </a:extLst>
                </a:hlinkClick>
              </a:rPr>
              <a:t>Brokerage services | Family violence information for professionals | What We Do | GenWest | Gender Justice and Change | </a:t>
            </a:r>
            <a:r>
              <a:rPr lang="en-US" sz="1400" dirty="0" err="1">
                <a:latin typeface="Aptos" panose="020B0004020202020204" pitchFamily="34" charset="0"/>
                <a:hlinkClick r:id="rId5">
                  <a:extLst>
                    <a:ext uri="{A12FA001-AC4F-418D-AE19-62706E023703}">
                      <ahyp:hlinkClr xmlns:ahyp="http://schemas.microsoft.com/office/drawing/2018/hyperlinkcolor" val="tx"/>
                    </a:ext>
                  </a:extLst>
                </a:hlinkClick>
              </a:rPr>
              <a:t>Genwest</a:t>
            </a:r>
            <a:endParaRPr lang="en-AU" sz="1800" dirty="0">
              <a:latin typeface="Aptos" panose="020B0004020202020204" pitchFamily="34" charset="0"/>
            </a:endParaRPr>
          </a:p>
          <a:p>
            <a:pPr>
              <a:spcBef>
                <a:spcPts val="1200"/>
              </a:spcBef>
            </a:pPr>
            <a:r>
              <a:rPr lang="en-US" sz="1800" b="1" dirty="0">
                <a:solidFill>
                  <a:schemeClr val="accent1"/>
                </a:solidFill>
                <a:latin typeface="Aptos" panose="020B0004020202020204" pitchFamily="34" charset="0"/>
              </a:rPr>
              <a:t>Children’s Resource Program brokerage: </a:t>
            </a:r>
            <a:r>
              <a:rPr lang="en-AU" sz="1700" dirty="0">
                <a:latin typeface="Aptos" panose="020B0004020202020204" pitchFamily="34" charset="0"/>
                <a:hlinkClick r:id="rId6">
                  <a:extLst>
                    <a:ext uri="{A12FA001-AC4F-418D-AE19-62706E023703}">
                      <ahyp:hlinkClr xmlns:ahyp="http://schemas.microsoft.com/office/drawing/2018/hyperlinkcolor" val="tx"/>
                    </a:ext>
                  </a:extLst>
                </a:hlinkClick>
              </a:rPr>
              <a:t>http://merri.org.au/site/regional-childrens-resource-program/</a:t>
            </a:r>
            <a:endParaRPr lang="en-US" sz="1700" b="1" dirty="0">
              <a:latin typeface="Aptos" panose="020B0004020202020204" pitchFamily="34" charset="0"/>
            </a:endParaRPr>
          </a:p>
          <a:p>
            <a:r>
              <a:rPr lang="en-US" sz="1800" b="1" dirty="0">
                <a:solidFill>
                  <a:schemeClr val="accent1"/>
                </a:solidFill>
                <a:latin typeface="Aptos" panose="020B0004020202020204" pitchFamily="34" charset="0"/>
              </a:rPr>
              <a:t>Creating Connections Education Employment Pathways (CEEP) brokerage:</a:t>
            </a:r>
            <a:br>
              <a:rPr lang="en-US" sz="1800" b="1" dirty="0">
                <a:latin typeface="Aptos" panose="020B0004020202020204" pitchFamily="34" charset="0"/>
              </a:rPr>
            </a:br>
            <a:r>
              <a:rPr lang="en-AU" sz="1700" dirty="0">
                <a:latin typeface="Aptos" panose="020B0004020202020204" pitchFamily="34" charset="0"/>
                <a:hlinkClick r:id="rId7">
                  <a:extLst>
                    <a:ext uri="{A12FA001-AC4F-418D-AE19-62706E023703}">
                      <ahyp:hlinkClr xmlns:ahyp="http://schemas.microsoft.com/office/drawing/2018/hyperlinkcolor" val="tx"/>
                    </a:ext>
                  </a:extLst>
                </a:hlinkClick>
              </a:rPr>
              <a:t>https://www.mcm.org.au/homelessness/support-services/ongoing/creating-connections-ceep</a:t>
            </a:r>
            <a:endParaRPr lang="en-US" sz="1700" b="1" dirty="0">
              <a:latin typeface="Aptos" panose="020B0004020202020204" pitchFamily="34" charset="0"/>
            </a:endParaRPr>
          </a:p>
          <a:p>
            <a:pPr>
              <a:spcBef>
                <a:spcPts val="1200"/>
              </a:spcBef>
            </a:pPr>
            <a:r>
              <a:rPr lang="en-US" sz="1800" b="1" dirty="0">
                <a:solidFill>
                  <a:schemeClr val="accent1"/>
                </a:solidFill>
                <a:latin typeface="Aptos" panose="020B0004020202020204" pitchFamily="34" charset="0"/>
              </a:rPr>
              <a:t>FRMP brokerage: </a:t>
            </a:r>
            <a:r>
              <a:rPr lang="en-AU" sz="1700" dirty="0">
                <a:latin typeface="Aptos" panose="020B0004020202020204" pitchFamily="34" charset="0"/>
                <a:hlinkClick r:id="rId8">
                  <a:extLst>
                    <a:ext uri="{A12FA001-AC4F-418D-AE19-62706E023703}">
                      <ahyp:hlinkClr xmlns:ahyp="http://schemas.microsoft.com/office/drawing/2018/hyperlinkcolor" val="tx"/>
                    </a:ext>
                  </a:extLst>
                </a:hlinkClick>
              </a:rPr>
              <a:t>https://www.mcm.org.au/homelessness/frontyard/our-services/family-support/family-reconciliation-mediation-program</a:t>
            </a:r>
            <a:endParaRPr lang="en-AU" sz="1700" dirty="0">
              <a:latin typeface="Aptos" panose="020B0004020202020204" pitchFamily="34" charset="0"/>
            </a:endParaRPr>
          </a:p>
          <a:p>
            <a:r>
              <a:rPr lang="en-AU" altLang="en-US" sz="1800" b="1" dirty="0">
                <a:solidFill>
                  <a:schemeClr val="accent1"/>
                </a:solidFill>
                <a:latin typeface="Aptos" panose="020B0004020202020204" pitchFamily="34" charset="0"/>
              </a:rPr>
              <a:t>Youth Private Rental Brokerage: </a:t>
            </a:r>
            <a:r>
              <a:rPr lang="en-AU" sz="1700" dirty="0">
                <a:latin typeface="Aptos" panose="020B0004020202020204" pitchFamily="34" charset="0"/>
                <a:hlinkClick r:id="rId9">
                  <a:extLst>
                    <a:ext uri="{A12FA001-AC4F-418D-AE19-62706E023703}">
                      <ahyp:hlinkClr xmlns:ahyp="http://schemas.microsoft.com/office/drawing/2018/hyperlinkcolor" val="tx"/>
                    </a:ext>
                  </a:extLst>
                </a:hlinkClick>
              </a:rPr>
              <a:t>https://vincentcare.org.au/our-services/private-rental-brokerage-program/</a:t>
            </a:r>
            <a:endParaRPr lang="en-US" altLang="en-US" sz="1700" dirty="0">
              <a:latin typeface="Aptos" panose="020B0004020202020204" pitchFamily="34" charset="0"/>
            </a:endParaRPr>
          </a:p>
        </p:txBody>
      </p:sp>
      <p:sp>
        <p:nvSpPr>
          <p:cNvPr id="4" name="Rectangle 2">
            <a:extLst>
              <a:ext uri="{FF2B5EF4-FFF2-40B4-BE49-F238E27FC236}">
                <a16:creationId xmlns:a16="http://schemas.microsoft.com/office/drawing/2014/main" id="{A1639049-C86F-4A04-BCDA-B0C92F604411}"/>
              </a:ext>
            </a:extLst>
          </p:cNvPr>
          <p:cNvSpPr>
            <a:spLocks noGrp="1" noChangeArrowheads="1"/>
          </p:cNvSpPr>
          <p:nvPr>
            <p:ph type="title"/>
          </p:nvPr>
        </p:nvSpPr>
        <p:spPr>
          <a:xfrm>
            <a:off x="4374107" y="101212"/>
            <a:ext cx="2811780" cy="431051"/>
          </a:xfrm>
          <a:prstGeom prst="roundRect">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a:normAutofit fontScale="90000"/>
          </a:bodyPr>
          <a:lstStyle/>
          <a:p>
            <a:pPr algn="ctr">
              <a:defRPr/>
            </a:pPr>
            <a:r>
              <a:rPr lang="en-US" sz="3200" b="1" dirty="0">
                <a:solidFill>
                  <a:schemeClr val="bg1"/>
                </a:solidFill>
                <a:latin typeface="+mn-lt"/>
                <a:ea typeface="ＭＳ Ｐゴシック" charset="0"/>
              </a:rPr>
              <a:t>Brokerage</a:t>
            </a:r>
          </a:p>
        </p:txBody>
      </p:sp>
      <p:pic>
        <p:nvPicPr>
          <p:cNvPr id="5" name="Picture 4" descr="A picture containing thread&#10;&#10;Description automatically generated">
            <a:extLst>
              <a:ext uri="{FF2B5EF4-FFF2-40B4-BE49-F238E27FC236}">
                <a16:creationId xmlns:a16="http://schemas.microsoft.com/office/drawing/2014/main" id="{67EAE5F5-505A-4B21-863E-DD2D702F21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08665" y="955738"/>
            <a:ext cx="2643913" cy="1487201"/>
          </a:xfrm>
          <a:prstGeom prst="rect">
            <a:avLst/>
          </a:prstGeom>
        </p:spPr>
      </p:pic>
    </p:spTree>
    <p:extLst>
      <p:ext uri="{BB962C8B-B14F-4D97-AF65-F5344CB8AC3E}">
        <p14:creationId xmlns:p14="http://schemas.microsoft.com/office/powerpoint/2010/main" val="97889793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useBgFill="1">
        <p:nvSpPr>
          <p:cNvPr id="136"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FA670A-C43B-4645-A328-D3DC10133AA9}"/>
              </a:ext>
            </a:extLst>
          </p:cNvPr>
          <p:cNvSpPr>
            <a:spLocks noGrp="1"/>
          </p:cNvSpPr>
          <p:nvPr>
            <p:ph type="title"/>
          </p:nvPr>
        </p:nvSpPr>
        <p:spPr>
          <a:xfrm>
            <a:off x="466344" y="233229"/>
            <a:ext cx="6678169" cy="805219"/>
          </a:xfrm>
          <a:prstGeom prst="roundRect">
            <a:avLst/>
          </a:prstGeom>
          <a:solidFill>
            <a:schemeClr val="accent6"/>
          </a:solidFill>
          <a:ln>
            <a:solidFill>
              <a:schemeClr val="accent6"/>
            </a:solidFill>
          </a:ln>
        </p:spPr>
        <p:txBody>
          <a:bodyPr>
            <a:normAutofit/>
          </a:bodyPr>
          <a:lstStyle/>
          <a:p>
            <a:pPr>
              <a:defRPr/>
            </a:pPr>
            <a:r>
              <a:rPr lang="en-AU" sz="3200" b="1" dirty="0">
                <a:latin typeface="+mn-lt"/>
              </a:rPr>
              <a:t>Family Violence Services in the West</a:t>
            </a:r>
          </a:p>
        </p:txBody>
      </p:sp>
      <p:sp>
        <p:nvSpPr>
          <p:cNvPr id="138"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585216"/>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EC2E316-20C8-411A-B21F-C347B51B70BF}"/>
              </a:ext>
            </a:extLst>
          </p:cNvPr>
          <p:cNvPicPr>
            <a:picLocks noChangeAspect="1"/>
          </p:cNvPicPr>
          <p:nvPr/>
        </p:nvPicPr>
        <p:blipFill rotWithShape="1">
          <a:blip r:embed="rId3"/>
          <a:srcRect r="9110" b="2"/>
          <a:stretch/>
        </p:blipFill>
        <p:spPr>
          <a:xfrm>
            <a:off x="475487" y="1182332"/>
            <a:ext cx="6489193" cy="3616173"/>
          </a:xfrm>
          <a:prstGeom prst="rect">
            <a:avLst/>
          </a:prstGeom>
        </p:spPr>
      </p:pic>
      <p:sp>
        <p:nvSpPr>
          <p:cNvPr id="49155" name="Content Placeholder 2">
            <a:extLst>
              <a:ext uri="{FF2B5EF4-FFF2-40B4-BE49-F238E27FC236}">
                <a16:creationId xmlns:a16="http://schemas.microsoft.com/office/drawing/2014/main" id="{07558F1A-9E37-468D-A3F2-993EC117A762}"/>
              </a:ext>
            </a:extLst>
          </p:cNvPr>
          <p:cNvSpPr>
            <a:spLocks noGrp="1"/>
          </p:cNvSpPr>
          <p:nvPr>
            <p:ph idx="1"/>
          </p:nvPr>
        </p:nvSpPr>
        <p:spPr>
          <a:xfrm>
            <a:off x="7144513" y="289560"/>
            <a:ext cx="4864607" cy="6416040"/>
          </a:xfrm>
          <a:prstGeom prst="roundRect">
            <a:avLst>
              <a:gd name="adj" fmla="val 16667"/>
            </a:avLst>
          </a:prstGeom>
          <a:solidFill>
            <a:schemeClr val="tx1"/>
          </a:solidFill>
        </p:spPr>
        <p:txBody>
          <a:bodyPr anchor="ctr">
            <a:normAutofit fontScale="85000" lnSpcReduction="20000"/>
          </a:bodyPr>
          <a:lstStyle/>
          <a:p>
            <a:pPr marL="0" indent="0">
              <a:buNone/>
              <a:defRPr/>
            </a:pPr>
            <a:r>
              <a:rPr lang="en-AU" altLang="en-US" sz="2600" b="1" dirty="0">
                <a:solidFill>
                  <a:srgbClr val="A50021"/>
                </a:solidFill>
                <a:latin typeface="Aptos" panose="020B0004020202020204" pitchFamily="34" charset="0"/>
                <a:cs typeface="Arial" panose="020B0604020202020204" pitchFamily="34" charset="0"/>
              </a:rPr>
              <a:t>Homelessness funded family violence programs:</a:t>
            </a:r>
          </a:p>
          <a:p>
            <a:pPr marL="536575" lvl="2" indent="-268288">
              <a:spcBef>
                <a:spcPts val="600"/>
              </a:spcBef>
              <a:defRPr/>
            </a:pPr>
            <a:r>
              <a:rPr lang="en-AU" altLang="en-US" dirty="0">
                <a:solidFill>
                  <a:schemeClr val="bg1"/>
                </a:solidFill>
                <a:latin typeface="Aptos" panose="020B0004020202020204" pitchFamily="34" charset="0"/>
                <a:cs typeface="Arial" panose="020B0604020202020204" pitchFamily="34" charset="0"/>
              </a:rPr>
              <a:t>Family Violence Outreach Support</a:t>
            </a:r>
          </a:p>
          <a:p>
            <a:pPr marL="536575" lvl="2" indent="-268288">
              <a:spcBef>
                <a:spcPts val="600"/>
              </a:spcBef>
              <a:defRPr/>
            </a:pPr>
            <a:r>
              <a:rPr lang="en-AU" altLang="en-US" dirty="0">
                <a:solidFill>
                  <a:schemeClr val="bg1"/>
                </a:solidFill>
                <a:latin typeface="Aptos" panose="020B0004020202020204" pitchFamily="34" charset="0"/>
                <a:cs typeface="Arial" panose="020B0604020202020204" pitchFamily="34" charset="0"/>
              </a:rPr>
              <a:t>Court Support</a:t>
            </a:r>
          </a:p>
          <a:p>
            <a:pPr marL="536575" lvl="2" indent="-268288">
              <a:spcBef>
                <a:spcPts val="600"/>
              </a:spcBef>
              <a:buFont typeface="Arial" panose="020B0604020202020204" pitchFamily="34" charset="0"/>
              <a:buChar char="•"/>
              <a:defRPr/>
            </a:pPr>
            <a:r>
              <a:rPr lang="en-AU" altLang="en-US" dirty="0">
                <a:solidFill>
                  <a:schemeClr val="bg1"/>
                </a:solidFill>
                <a:latin typeface="Aptos" panose="020B0004020202020204" pitchFamily="34" charset="0"/>
                <a:cs typeface="Arial" panose="020B0604020202020204" pitchFamily="34" charset="0"/>
              </a:rPr>
              <a:t>CALD specific support</a:t>
            </a:r>
          </a:p>
          <a:p>
            <a:pPr marL="536575" lvl="2" indent="-268288">
              <a:spcBef>
                <a:spcPts val="600"/>
              </a:spcBef>
              <a:buFont typeface="Arial" panose="020B0604020202020204" pitchFamily="34" charset="0"/>
              <a:buChar char="•"/>
              <a:defRPr/>
            </a:pPr>
            <a:r>
              <a:rPr lang="en-AU" altLang="en-US" dirty="0">
                <a:solidFill>
                  <a:schemeClr val="bg1"/>
                </a:solidFill>
                <a:latin typeface="Aptos" panose="020B0004020202020204" pitchFamily="34" charset="0"/>
                <a:cs typeface="Arial" panose="020B0604020202020204" pitchFamily="34" charset="0"/>
              </a:rPr>
              <a:t>Flexible funding packages</a:t>
            </a:r>
            <a:br>
              <a:rPr lang="en-AU" altLang="en-US" dirty="0">
                <a:solidFill>
                  <a:schemeClr val="bg1"/>
                </a:solidFill>
                <a:latin typeface="Aptos" panose="020B0004020202020204" pitchFamily="34" charset="0"/>
                <a:cs typeface="Arial" panose="020B0604020202020204" pitchFamily="34" charset="0"/>
              </a:rPr>
            </a:br>
            <a:endParaRPr lang="en-AU" altLang="en-US" dirty="0">
              <a:solidFill>
                <a:schemeClr val="bg1"/>
              </a:solidFill>
              <a:latin typeface="Aptos" panose="020B0004020202020204" pitchFamily="34" charset="0"/>
              <a:cs typeface="Arial" panose="020B0604020202020204" pitchFamily="34" charset="0"/>
            </a:endParaRPr>
          </a:p>
          <a:p>
            <a:pPr marL="261938" lvl="1" indent="-261938">
              <a:defRPr/>
            </a:pPr>
            <a:r>
              <a:rPr lang="en-AU" altLang="en-US" sz="2600" b="1" dirty="0">
                <a:solidFill>
                  <a:schemeClr val="bg1"/>
                </a:solidFill>
                <a:latin typeface="Aptos" panose="020B0004020202020204" pitchFamily="34" charset="0"/>
              </a:rPr>
              <a:t>Women’s refuges </a:t>
            </a:r>
          </a:p>
          <a:p>
            <a:pPr marL="261938" lvl="1" indent="-261938">
              <a:lnSpc>
                <a:spcPct val="120000"/>
              </a:lnSpc>
              <a:spcBef>
                <a:spcPts val="600"/>
              </a:spcBef>
              <a:buFontTx/>
              <a:buNone/>
              <a:defRPr/>
            </a:pPr>
            <a:r>
              <a:rPr lang="en-AU" altLang="en-US" sz="2000" dirty="0">
                <a:solidFill>
                  <a:schemeClr val="bg1"/>
                </a:solidFill>
                <a:latin typeface="Aptos" panose="020B0004020202020204" pitchFamily="34" charset="0"/>
                <a:cs typeface="Arial" panose="020B0604020202020204" pitchFamily="34" charset="0"/>
              </a:rPr>
              <a:t>	Elizabeth Morgan, Women’s Health West, McAuley Community Services for Women &amp; Safe Futures</a:t>
            </a:r>
            <a:br>
              <a:rPr lang="en-AU" altLang="en-US" sz="2000" dirty="0">
                <a:solidFill>
                  <a:schemeClr val="bg1"/>
                </a:solidFill>
                <a:latin typeface="Aptos" panose="020B0004020202020204" pitchFamily="34" charset="0"/>
                <a:cs typeface="Arial" panose="020B0604020202020204" pitchFamily="34" charset="0"/>
              </a:rPr>
            </a:br>
            <a:endParaRPr lang="en-AU" altLang="en-US" sz="2000" dirty="0">
              <a:solidFill>
                <a:schemeClr val="bg1"/>
              </a:solidFill>
              <a:latin typeface="Aptos" panose="020B0004020202020204" pitchFamily="34" charset="0"/>
              <a:cs typeface="Arial" panose="020B0604020202020204" pitchFamily="34" charset="0"/>
            </a:endParaRPr>
          </a:p>
          <a:p>
            <a:pPr marL="265113" lvl="1" indent="-265113">
              <a:spcBef>
                <a:spcPts val="450"/>
              </a:spcBef>
              <a:spcAft>
                <a:spcPts val="900"/>
              </a:spcAft>
              <a:defRPr/>
            </a:pPr>
            <a:r>
              <a:rPr lang="en-AU" altLang="en-US" sz="2600" b="1" dirty="0">
                <a:solidFill>
                  <a:schemeClr val="bg1"/>
                </a:solidFill>
                <a:latin typeface="Aptos" panose="020B0004020202020204" pitchFamily="34" charset="0"/>
              </a:rPr>
              <a:t>Statewide:  Safe Steps and In Touch</a:t>
            </a:r>
          </a:p>
          <a:p>
            <a:pPr marL="0" lvl="1" indent="0">
              <a:spcBef>
                <a:spcPts val="1000"/>
              </a:spcBef>
              <a:spcAft>
                <a:spcPts val="450"/>
              </a:spcAft>
              <a:buNone/>
              <a:defRPr/>
            </a:pPr>
            <a:r>
              <a:rPr lang="en-AU" altLang="en-US" sz="2000" b="1" dirty="0">
                <a:solidFill>
                  <a:srgbClr val="C00000"/>
                </a:solidFill>
                <a:latin typeface="Aptos" panose="020B0004020202020204" pitchFamily="34" charset="0"/>
                <a:cs typeface="Arial" panose="020B0604020202020204" pitchFamily="34" charset="0"/>
              </a:rPr>
              <a:t>Broader Integrated Family Violence Services:</a:t>
            </a:r>
          </a:p>
          <a:p>
            <a:pPr marL="261938" lvl="1" indent="-261938">
              <a:spcAft>
                <a:spcPts val="450"/>
              </a:spcAft>
              <a:defRPr/>
            </a:pPr>
            <a:r>
              <a:rPr lang="en-AU" altLang="en-US" sz="2600" b="1" dirty="0">
                <a:solidFill>
                  <a:schemeClr val="bg1"/>
                </a:solidFill>
                <a:latin typeface="Aptos" panose="020B0004020202020204" pitchFamily="34" charset="0"/>
              </a:rPr>
              <a:t>The Orange Doors </a:t>
            </a:r>
            <a:endParaRPr lang="en-AU" altLang="en-US" sz="2000" b="1" dirty="0">
              <a:solidFill>
                <a:srgbClr val="C00000"/>
              </a:solidFill>
              <a:latin typeface="Aptos" panose="020B0004020202020204" pitchFamily="34" charset="0"/>
              <a:cs typeface="Arial" panose="020B0604020202020204" pitchFamily="34" charset="0"/>
            </a:endParaRPr>
          </a:p>
          <a:p>
            <a:pPr marL="536575" lvl="2" indent="-268288" defTabSz="1136650">
              <a:spcBef>
                <a:spcPts val="600"/>
              </a:spcBef>
              <a:buFont typeface="Arial" panose="020B0604020202020204" pitchFamily="34" charset="0"/>
              <a:buChar char="•"/>
              <a:defRPr/>
            </a:pPr>
            <a:r>
              <a:rPr lang="en-AU" altLang="en-US" dirty="0">
                <a:solidFill>
                  <a:schemeClr val="bg1"/>
                </a:solidFill>
                <a:latin typeface="Aptos" panose="020B0004020202020204" pitchFamily="34" charset="0"/>
                <a:cs typeface="Arial" panose="020B0604020202020204" pitchFamily="34" charset="0"/>
              </a:rPr>
              <a:t>Men’s behavioural change programs</a:t>
            </a:r>
          </a:p>
          <a:p>
            <a:pPr marL="536575" lvl="2" indent="-268288" defTabSz="1136650">
              <a:spcBef>
                <a:spcPts val="600"/>
              </a:spcBef>
              <a:buFont typeface="Arial" panose="020B0604020202020204" pitchFamily="34" charset="0"/>
              <a:buChar char="•"/>
              <a:defRPr/>
            </a:pPr>
            <a:r>
              <a:rPr lang="en-AU" altLang="en-US" dirty="0">
                <a:solidFill>
                  <a:schemeClr val="bg1"/>
                </a:solidFill>
                <a:latin typeface="Aptos" panose="020B0004020202020204" pitchFamily="34" charset="0"/>
                <a:cs typeface="Arial" panose="020B0604020202020204" pitchFamily="34" charset="0"/>
              </a:rPr>
              <a:t>Women’s and children’s counselling programs</a:t>
            </a:r>
          </a:p>
          <a:p>
            <a:pPr marL="536575" lvl="2" indent="-268288" defTabSz="1136650">
              <a:spcBef>
                <a:spcPts val="600"/>
              </a:spcBef>
              <a:buFont typeface="Arial" panose="020B0604020202020204" pitchFamily="34" charset="0"/>
              <a:buChar char="•"/>
              <a:defRPr/>
            </a:pPr>
            <a:r>
              <a:rPr lang="en-AU" altLang="en-US" dirty="0">
                <a:solidFill>
                  <a:schemeClr val="bg1"/>
                </a:solidFill>
                <a:latin typeface="Aptos" panose="020B0004020202020204" pitchFamily="34" charset="0"/>
                <a:cs typeface="Arial" panose="020B0604020202020204" pitchFamily="34" charset="0"/>
              </a:rPr>
              <a:t>See also The Rainbow Door</a:t>
            </a:r>
          </a:p>
          <a:p>
            <a:pPr lvl="2">
              <a:buFont typeface="Arial" panose="020B0604020202020204" pitchFamily="34" charset="0"/>
              <a:buChar char="•"/>
              <a:defRPr/>
            </a:pPr>
            <a:endParaRPr lang="en-AU" altLang="en-US" sz="11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E503E58-BFB3-8DBE-84E7-277BC818DDD4}"/>
              </a:ext>
            </a:extLst>
          </p:cNvPr>
          <p:cNvSpPr txBox="1"/>
          <p:nvPr/>
        </p:nvSpPr>
        <p:spPr>
          <a:xfrm>
            <a:off x="427573" y="4942390"/>
            <a:ext cx="6639398" cy="1804749"/>
          </a:xfrm>
          <a:prstGeom prst="roundRect">
            <a:avLst/>
          </a:prstGeom>
          <a:solidFill>
            <a:schemeClr val="tx1"/>
          </a:solidFill>
        </p:spPr>
        <p:txBody>
          <a:bodyPr wrap="square" rtlCol="0">
            <a:spAutoFit/>
          </a:bodyPr>
          <a:lstStyle/>
          <a:p>
            <a:pPr marL="268288" indent="-268288">
              <a:spcBef>
                <a:spcPts val="600"/>
              </a:spcBef>
              <a:buFont typeface="Arial" panose="020B0604020202020204" pitchFamily="34" charset="0"/>
              <a:buChar char="•"/>
              <a:defRPr/>
            </a:pPr>
            <a:r>
              <a:rPr lang="en-AU" altLang="en-US" sz="1800" dirty="0">
                <a:solidFill>
                  <a:schemeClr val="bg1"/>
                </a:solidFill>
                <a:latin typeface="Aptos" panose="020B0004020202020204" pitchFamily="34" charset="0"/>
                <a:cs typeface="Arial" panose="020B0604020202020204" pitchFamily="34" charset="0"/>
              </a:rPr>
              <a:t>Orange Doors are now operating in the West</a:t>
            </a:r>
          </a:p>
          <a:p>
            <a:pPr marL="268288" indent="-268288">
              <a:spcBef>
                <a:spcPts val="600"/>
              </a:spcBef>
              <a:buFont typeface="Arial" panose="020B0604020202020204" pitchFamily="34" charset="0"/>
              <a:buChar char="•"/>
              <a:defRPr/>
            </a:pPr>
            <a:r>
              <a:rPr lang="en-AU" altLang="en-US" sz="1800" dirty="0">
                <a:solidFill>
                  <a:schemeClr val="bg1"/>
                </a:solidFill>
                <a:latin typeface="Aptos" panose="020B0004020202020204" pitchFamily="34" charset="0"/>
                <a:cs typeface="Arial" panose="020B0604020202020204" pitchFamily="34" charset="0"/>
              </a:rPr>
              <a:t>A new Family Violence Court is opening in Sunshine</a:t>
            </a:r>
          </a:p>
          <a:p>
            <a:pPr marL="268288" indent="-268288">
              <a:spcBef>
                <a:spcPts val="600"/>
              </a:spcBef>
              <a:buFont typeface="Arial" panose="020B0604020202020204" pitchFamily="34" charset="0"/>
              <a:buChar char="•"/>
              <a:defRPr/>
            </a:pPr>
            <a:r>
              <a:rPr lang="en-AU" altLang="en-US" dirty="0">
                <a:solidFill>
                  <a:schemeClr val="bg1"/>
                </a:solidFill>
                <a:latin typeface="Aptos" panose="020B0004020202020204" pitchFamily="34" charset="0"/>
                <a:cs typeface="Arial" panose="020B0604020202020204" pitchFamily="34" charset="0"/>
              </a:rPr>
              <a:t>You can access information about family violence responses in the West here: </a:t>
            </a:r>
            <a:r>
              <a:rPr lang="en-US" dirty="0">
                <a:latin typeface="Aptos" panose="020B0004020202020204" pitchFamily="34" charset="0"/>
                <a:hlinkClick r:id="rId4"/>
              </a:rPr>
              <a:t>WIFVC - Western Integrated Family Violence Committee</a:t>
            </a:r>
            <a:r>
              <a:rPr lang="en-AU" altLang="en-US" sz="1800" b="1" dirty="0">
                <a:solidFill>
                  <a:schemeClr val="bg1"/>
                </a:solidFill>
                <a:latin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334429865"/>
      </p:ext>
    </p:extLst>
  </p:cSld>
  <p:clrMapOvr>
    <a:overrideClrMapping bg1="dk1" tx1="lt1" bg2="dk2" tx2="lt2" accent1="accent1" accent2="accent2" accent3="accent3" accent4="accent4" accent5="accent5" accent6="accent6" hlink="hlink" folHlink="folHlink"/>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0" name="Rectangle 2">
            <a:extLst>
              <a:ext uri="{FF2B5EF4-FFF2-40B4-BE49-F238E27FC236}">
                <a16:creationId xmlns:a16="http://schemas.microsoft.com/office/drawing/2014/main" id="{269D3A7B-F6E0-49BA-97A8-0D2FB595EA79}"/>
              </a:ext>
            </a:extLst>
          </p:cNvPr>
          <p:cNvSpPr>
            <a:spLocks noGrp="1" noChangeArrowheads="1"/>
          </p:cNvSpPr>
          <p:nvPr>
            <p:ph type="title"/>
          </p:nvPr>
        </p:nvSpPr>
        <p:spPr>
          <a:xfrm>
            <a:off x="3319823" y="68580"/>
            <a:ext cx="5912753" cy="742950"/>
          </a:xfrm>
          <a:prstGeom prst="roundRect">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a:normAutofit/>
          </a:bodyPr>
          <a:lstStyle/>
          <a:p>
            <a:pPr algn="ctr">
              <a:defRPr/>
            </a:pPr>
            <a:r>
              <a:rPr lang="en-AU" sz="3200" b="1" dirty="0">
                <a:solidFill>
                  <a:schemeClr val="bg1"/>
                </a:solidFill>
                <a:latin typeface="+mn-lt"/>
                <a:ea typeface="ＭＳ Ｐゴシック" charset="0"/>
              </a:rPr>
              <a:t>Resources for young people</a:t>
            </a:r>
            <a:endParaRPr lang="en-US" sz="3200" b="1" dirty="0">
              <a:solidFill>
                <a:schemeClr val="bg1"/>
              </a:solidFill>
              <a:latin typeface="+mn-lt"/>
              <a:ea typeface="ＭＳ Ｐゴシック" charset="0"/>
            </a:endParaRPr>
          </a:p>
        </p:txBody>
      </p:sp>
      <p:sp>
        <p:nvSpPr>
          <p:cNvPr id="7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51" name="Rectangle 3">
            <a:extLst>
              <a:ext uri="{FF2B5EF4-FFF2-40B4-BE49-F238E27FC236}">
                <a16:creationId xmlns:a16="http://schemas.microsoft.com/office/drawing/2014/main" id="{B7AF2EBF-3090-49FE-8E46-3A23D45649A4}"/>
              </a:ext>
            </a:extLst>
          </p:cNvPr>
          <p:cNvSpPr>
            <a:spLocks noGrp="1" noChangeArrowheads="1"/>
          </p:cNvSpPr>
          <p:nvPr>
            <p:ph idx="1"/>
          </p:nvPr>
        </p:nvSpPr>
        <p:spPr>
          <a:xfrm>
            <a:off x="1" y="880110"/>
            <a:ext cx="12188952" cy="5977890"/>
          </a:xfrm>
          <a:prstGeom prst="rect">
            <a:avLst/>
          </a:prstGeom>
          <a:solidFill>
            <a:schemeClr val="bg1"/>
          </a:solidFill>
        </p:spPr>
        <p:txBody>
          <a:bodyPr vert="horz" lIns="91440" tIns="45720" rIns="91440" bIns="45720" rtlCol="0" anchor="ctr">
            <a:normAutofit/>
          </a:bodyPr>
          <a:lstStyle/>
          <a:p>
            <a:pPr marL="242570" indent="-242570">
              <a:lnSpc>
                <a:spcPct val="120000"/>
              </a:lnSpc>
              <a:spcBef>
                <a:spcPct val="50000"/>
              </a:spcBef>
              <a:defRPr/>
            </a:pPr>
            <a:r>
              <a:rPr lang="en-US" altLang="en-US" sz="2400" b="1" dirty="0">
                <a:latin typeface="Aptos" panose="020B0004020202020204" pitchFamily="34" charset="0"/>
              </a:rPr>
              <a:t>Family Reconciliation Mediation Program: </a:t>
            </a:r>
            <a:br>
              <a:rPr lang="en-US" altLang="en-US" sz="2400" b="1" dirty="0">
                <a:latin typeface="Aptos" panose="020B0004020202020204" pitchFamily="34" charset="0"/>
              </a:rPr>
            </a:br>
            <a:r>
              <a:rPr lang="en-US" altLang="en-US" sz="1900" dirty="0">
                <a:latin typeface="Aptos" panose="020B0004020202020204" pitchFamily="34" charset="0"/>
              </a:rPr>
              <a:t>Brokerage to assist young people to access therapies (counselling, mediation, group work) and some funding for young people couch surfing</a:t>
            </a:r>
          </a:p>
          <a:p>
            <a:pPr marL="242570" indent="-242570">
              <a:lnSpc>
                <a:spcPct val="120000"/>
              </a:lnSpc>
              <a:spcBef>
                <a:spcPct val="50000"/>
              </a:spcBef>
              <a:defRPr/>
            </a:pPr>
            <a:r>
              <a:rPr lang="en-US" altLang="en-US" sz="2400" b="1" dirty="0">
                <a:latin typeface="Aptos" panose="020B0004020202020204" pitchFamily="34" charset="0"/>
              </a:rPr>
              <a:t>Creating Connections: </a:t>
            </a:r>
            <a:br>
              <a:rPr lang="en-US" altLang="en-US" sz="2400" b="1" dirty="0">
                <a:latin typeface="Aptos" panose="020B0004020202020204" pitchFamily="34" charset="0"/>
              </a:rPr>
            </a:br>
            <a:r>
              <a:rPr lang="en-US" altLang="en-US" sz="1900" dirty="0">
                <a:latin typeface="Aptos" panose="020B0004020202020204" pitchFamily="34" charset="0"/>
              </a:rPr>
              <a:t>A living skills, education, employment and training program (including CEEP brokerage) – managed by Melbourne City Mission and a Private Rental Brokerage program managed by VincentCare</a:t>
            </a:r>
          </a:p>
          <a:p>
            <a:pPr marL="242570" indent="-242570">
              <a:lnSpc>
                <a:spcPct val="120000"/>
              </a:lnSpc>
              <a:spcBef>
                <a:spcPct val="50000"/>
              </a:spcBef>
              <a:defRPr/>
            </a:pPr>
            <a:r>
              <a:rPr lang="en-US" altLang="en-US" sz="2400" b="1" dirty="0">
                <a:latin typeface="Aptos" panose="020B0004020202020204" pitchFamily="34" charset="0"/>
              </a:rPr>
              <a:t>Homelessness Youth Dual Diagnosis Initiative (HYDDI):</a:t>
            </a:r>
            <a:br>
              <a:rPr lang="en-US" altLang="en-US" sz="2400" b="1" dirty="0">
                <a:latin typeface="Aptos" panose="020B0004020202020204" pitchFamily="34" charset="0"/>
              </a:rPr>
            </a:br>
            <a:r>
              <a:rPr lang="en-US" altLang="en-US" sz="1900" dirty="0">
                <a:latin typeface="Aptos" panose="020B0004020202020204" pitchFamily="34" charset="0"/>
              </a:rPr>
              <a:t>this position provides secondary consultation for workers supporting young people with both mental health and substance use issues.</a:t>
            </a:r>
          </a:p>
          <a:p>
            <a:pPr marL="242570" indent="-242570">
              <a:lnSpc>
                <a:spcPct val="120000"/>
              </a:lnSpc>
              <a:spcBef>
                <a:spcPct val="50000"/>
              </a:spcBef>
              <a:defRPr/>
            </a:pPr>
            <a:r>
              <a:rPr lang="en-US" altLang="en-US" sz="2400" b="1" dirty="0">
                <a:latin typeface="Aptos" panose="020B0004020202020204" pitchFamily="34" charset="0"/>
              </a:rPr>
              <a:t>Youth Reconciliation positions</a:t>
            </a:r>
          </a:p>
          <a:p>
            <a:pPr marL="242570" indent="-242570">
              <a:lnSpc>
                <a:spcPct val="120000"/>
              </a:lnSpc>
              <a:spcBef>
                <a:spcPct val="50000"/>
              </a:spcBef>
              <a:defRPr/>
            </a:pPr>
            <a:r>
              <a:rPr lang="en-US" altLang="en-US" sz="2400" b="1" dirty="0">
                <a:latin typeface="Aptos" panose="020B0004020202020204" pitchFamily="34" charset="0"/>
              </a:rPr>
              <a:t>YAC and SAFY</a:t>
            </a:r>
            <a:br>
              <a:rPr lang="en-US" altLang="en-US" sz="1900" dirty="0">
                <a:latin typeface="Aptos" panose="020B0004020202020204" pitchFamily="34" charset="0"/>
              </a:rPr>
            </a:br>
            <a:r>
              <a:rPr lang="en-US" altLang="en-US" sz="1900" dirty="0">
                <a:latin typeface="Aptos" panose="020B0004020202020204" pitchFamily="34" charset="0"/>
              </a:rPr>
              <a:t>Youth Allocations Committee (YAC) and Supported Accommodation for Young People (SAFY) – assisting all young people who present to the HSS in the West</a:t>
            </a:r>
          </a:p>
        </p:txBody>
      </p:sp>
    </p:spTree>
    <p:extLst>
      <p:ext uri="{BB962C8B-B14F-4D97-AF65-F5344CB8AC3E}">
        <p14:creationId xmlns:p14="http://schemas.microsoft.com/office/powerpoint/2010/main" val="74756003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60" name="Rectangle 4915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62"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164"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2" descr="Welcome to Country and Acknowledgement of Country">
            <a:extLst>
              <a:ext uri="{FF2B5EF4-FFF2-40B4-BE49-F238E27FC236}">
                <a16:creationId xmlns:a16="http://schemas.microsoft.com/office/drawing/2014/main" id="{75F964CE-9A99-4A4C-8E9E-658F8E117F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74" r="18087" b="-1"/>
          <a:stretch/>
        </p:blipFill>
        <p:spPr bwMode="auto">
          <a:xfrm>
            <a:off x="124488" y="1176694"/>
            <a:ext cx="3302231" cy="3158838"/>
          </a:xfrm>
          <a:prstGeom prst="rect">
            <a:avLst/>
          </a:prstGeom>
          <a:noFill/>
          <a:extLst>
            <a:ext uri="{909E8E84-426E-40DD-AFC4-6F175D3DCCD1}">
              <a14:hiddenFill xmlns:a14="http://schemas.microsoft.com/office/drawing/2010/main">
                <a:solidFill>
                  <a:srgbClr val="FFFFFF"/>
                </a:solidFill>
              </a14:hiddenFill>
            </a:ext>
          </a:extLst>
        </p:spPr>
      </p:pic>
      <p:sp>
        <p:nvSpPr>
          <p:cNvPr id="49155" name="Content Placeholder 2">
            <a:extLst>
              <a:ext uri="{FF2B5EF4-FFF2-40B4-BE49-F238E27FC236}">
                <a16:creationId xmlns:a16="http://schemas.microsoft.com/office/drawing/2014/main" id="{07558F1A-9E37-468D-A3F2-993EC117A762}"/>
              </a:ext>
            </a:extLst>
          </p:cNvPr>
          <p:cNvSpPr>
            <a:spLocks noGrp="1"/>
          </p:cNvSpPr>
          <p:nvPr>
            <p:ph idx="1"/>
          </p:nvPr>
        </p:nvSpPr>
        <p:spPr>
          <a:xfrm>
            <a:off x="3886846" y="548640"/>
            <a:ext cx="8272764" cy="6278866"/>
          </a:xfrm>
          <a:prstGeom prst="roundRect">
            <a:avLst>
              <a:gd name="adj" fmla="val 16667"/>
            </a:avLst>
          </a:prstGeom>
          <a:solidFill>
            <a:schemeClr val="tx1"/>
          </a:solidFill>
        </p:spPr>
        <p:txBody>
          <a:bodyPr>
            <a:noAutofit/>
          </a:bodyPr>
          <a:lstStyle/>
          <a:p>
            <a:pPr marL="0" indent="0">
              <a:buNone/>
              <a:defRPr/>
            </a:pPr>
            <a:r>
              <a:rPr lang="en-AU" altLang="en-US" sz="2000" b="1" dirty="0">
                <a:solidFill>
                  <a:schemeClr val="bg1"/>
                </a:solidFill>
                <a:latin typeface="Aptos" panose="020B0004020202020204" pitchFamily="34" charset="0"/>
                <a:cs typeface="Arial" panose="020B0604020202020204" pitchFamily="34" charset="0"/>
              </a:rPr>
              <a:t>First Nations people have the option of presenting to the generalist services or to one of the Aboriginal Community Controlled Organisations operating across the North &amp; West:</a:t>
            </a:r>
          </a:p>
          <a:p>
            <a:pPr marL="342900" lvl="0" indent="-342900">
              <a:buClr>
                <a:srgbClr val="FF0000"/>
              </a:buClr>
              <a:buFont typeface="Symbol" panose="05050102010706020507" pitchFamily="18" charset="2"/>
              <a:buChar char=""/>
            </a:pPr>
            <a:r>
              <a:rPr lang="en-AU" sz="1600" b="1" dirty="0">
                <a:solidFill>
                  <a:schemeClr val="bg1"/>
                </a:solidFill>
                <a:effectLst/>
                <a:latin typeface="Aptos" panose="020B0004020202020204" pitchFamily="34" charset="0"/>
                <a:ea typeface="Calibri" panose="020F0502020204030204" pitchFamily="34" charset="0"/>
              </a:rPr>
              <a:t>Aboriginal </a:t>
            </a:r>
            <a:r>
              <a:rPr lang="en-AU" sz="1600" b="1" dirty="0">
                <a:solidFill>
                  <a:schemeClr val="bg1"/>
                </a:solidFill>
                <a:latin typeface="Aptos" panose="020B0004020202020204" pitchFamily="34" charset="0"/>
                <a:ea typeface="Calibri" panose="020F0502020204030204" pitchFamily="34" charset="0"/>
              </a:rPr>
              <a:t>and Torres Strait Islander access points will be opening.</a:t>
            </a:r>
          </a:p>
          <a:p>
            <a:pPr marL="342900" lvl="0" indent="-342900">
              <a:buClr>
                <a:srgbClr val="FF0000"/>
              </a:buClr>
              <a:buFont typeface="Symbol" panose="05050102010706020507" pitchFamily="18" charset="2"/>
              <a:buChar char=""/>
            </a:pPr>
            <a:r>
              <a:rPr lang="en-AU" sz="1600" b="1" dirty="0">
                <a:solidFill>
                  <a:schemeClr val="bg1"/>
                </a:solidFill>
                <a:effectLst/>
                <a:latin typeface="Aptos" panose="020B0004020202020204" pitchFamily="34" charset="0"/>
                <a:ea typeface="Calibri" panose="020F0502020204030204" pitchFamily="34" charset="0"/>
              </a:rPr>
              <a:t>Elizabeth Morgan House Aboriginal Women’s Service:</a:t>
            </a:r>
            <a:r>
              <a:rPr lang="en-AU" sz="1600" dirty="0">
                <a:solidFill>
                  <a:schemeClr val="bg1"/>
                </a:solidFill>
                <a:effectLst/>
                <a:latin typeface="Aptos" panose="020B0004020202020204" pitchFamily="34" charset="0"/>
                <a:ea typeface="Calibri" panose="020F0502020204030204" pitchFamily="34" charset="0"/>
              </a:rPr>
              <a:t> support for Aboriginal women or other women involved with Aboriginal men experiencing family violence, Ph: (03) 9482 5744</a:t>
            </a:r>
            <a:r>
              <a:rPr lang="en-AU" sz="1600" dirty="0">
                <a:solidFill>
                  <a:schemeClr val="bg1"/>
                </a:solidFill>
                <a:latin typeface="Aptos" panose="020B0004020202020204" pitchFamily="34" charset="0"/>
                <a:ea typeface="Calibri" panose="020F0502020204030204" pitchFamily="34" charset="0"/>
              </a:rPr>
              <a:t>. Has an office in Melton. </a:t>
            </a:r>
            <a:r>
              <a:rPr lang="en-AU" sz="1600" u="none" strike="noStrike" dirty="0">
                <a:solidFill>
                  <a:schemeClr val="bg1"/>
                </a:solidFill>
                <a:effectLst/>
                <a:latin typeface="Aptos" panose="020B000402020202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www.emhaws.org.au</a:t>
            </a:r>
            <a:endParaRPr lang="en-AU" sz="1600" dirty="0">
              <a:solidFill>
                <a:schemeClr val="bg1"/>
              </a:solidFill>
              <a:effectLst/>
              <a:latin typeface="Aptos" panose="020B0004020202020204" pitchFamily="34" charset="0"/>
              <a:ea typeface="Calibri" panose="020F0502020204030204" pitchFamily="34" charset="0"/>
            </a:endParaRPr>
          </a:p>
          <a:p>
            <a:pPr marL="342900" lvl="0" indent="-342900">
              <a:buClr>
                <a:srgbClr val="FF0000"/>
              </a:buClr>
              <a:buFont typeface="Symbol" panose="05050102010706020507" pitchFamily="18" charset="2"/>
              <a:buChar char=""/>
            </a:pPr>
            <a:r>
              <a:rPr lang="en-AU" sz="1600" b="1" dirty="0">
                <a:solidFill>
                  <a:schemeClr val="bg1"/>
                </a:solidFill>
                <a:effectLst/>
                <a:latin typeface="Aptos" panose="020B0004020202020204" pitchFamily="34" charset="0"/>
                <a:ea typeface="Calibri" panose="020F0502020204030204" pitchFamily="34" charset="0"/>
              </a:rPr>
              <a:t>Marg Tucker Hostel for Girls:</a:t>
            </a:r>
            <a:r>
              <a:rPr lang="en-AU" sz="1600" dirty="0">
                <a:solidFill>
                  <a:schemeClr val="bg1"/>
                </a:solidFill>
                <a:effectLst/>
                <a:latin typeface="Aptos" panose="020B0004020202020204" pitchFamily="34" charset="0"/>
                <a:ea typeface="Calibri" panose="020F0502020204030204" pitchFamily="34" charset="0"/>
              </a:rPr>
              <a:t> accommodation service for young women; Fairfield, Ph: (03) 9482 1161, margarettucker.org.au</a:t>
            </a:r>
          </a:p>
          <a:p>
            <a:pPr marL="342900" lvl="0" indent="-342900">
              <a:buClr>
                <a:srgbClr val="FF0000"/>
              </a:buClr>
              <a:buFont typeface="Symbol" panose="05050102010706020507" pitchFamily="18" charset="2"/>
              <a:buChar char=""/>
            </a:pPr>
            <a:r>
              <a:rPr lang="en-AU" sz="1600" b="1" dirty="0">
                <a:solidFill>
                  <a:schemeClr val="bg1"/>
                </a:solidFill>
                <a:effectLst/>
                <a:latin typeface="Aptos" panose="020B0004020202020204" pitchFamily="34" charset="0"/>
                <a:ea typeface="Calibri" panose="020F0502020204030204" pitchFamily="34" charset="0"/>
              </a:rPr>
              <a:t>Bert Williams Aboriginal Youth Service:</a:t>
            </a:r>
            <a:r>
              <a:rPr lang="en-AU" sz="1600" dirty="0">
                <a:solidFill>
                  <a:schemeClr val="bg1"/>
                </a:solidFill>
                <a:effectLst/>
                <a:latin typeface="Aptos" panose="020B0004020202020204" pitchFamily="34" charset="0"/>
                <a:ea typeface="Calibri" panose="020F0502020204030204" pitchFamily="34" charset="0"/>
              </a:rPr>
              <a:t> crisis accommodation service for young men;</a:t>
            </a:r>
          </a:p>
          <a:p>
            <a:pPr marL="342900" lvl="0" indent="-342900">
              <a:buClr>
                <a:srgbClr val="FF0000"/>
              </a:buClr>
              <a:buFont typeface="Symbol" panose="05050102010706020507" pitchFamily="18" charset="2"/>
              <a:buChar char=""/>
            </a:pPr>
            <a:r>
              <a:rPr lang="en-AU" sz="1600" b="1" dirty="0">
                <a:solidFill>
                  <a:schemeClr val="bg1"/>
                </a:solidFill>
                <a:latin typeface="Aptos" panose="020B0004020202020204" pitchFamily="34" charset="0"/>
                <a:ea typeface="Calibri" panose="020F0502020204030204" pitchFamily="34" charset="0"/>
              </a:rPr>
              <a:t>VACSAL</a:t>
            </a:r>
            <a:r>
              <a:rPr lang="en-AU" sz="1600" dirty="0">
                <a:solidFill>
                  <a:schemeClr val="bg1"/>
                </a:solidFill>
                <a:latin typeface="Aptos" panose="020B0004020202020204" pitchFamily="34" charset="0"/>
                <a:ea typeface="Calibri" panose="020F0502020204030204" pitchFamily="34" charset="0"/>
              </a:rPr>
              <a:t> – homelessness outreach program</a:t>
            </a:r>
            <a:endParaRPr lang="en-AU" sz="1600" dirty="0">
              <a:solidFill>
                <a:schemeClr val="bg1"/>
              </a:solidFill>
              <a:effectLst/>
              <a:latin typeface="Aptos" panose="020B0004020202020204" pitchFamily="34" charset="0"/>
              <a:ea typeface="Calibri" panose="020F0502020204030204" pitchFamily="34" charset="0"/>
            </a:endParaRPr>
          </a:p>
          <a:p>
            <a:pPr marL="342900" lvl="0" indent="-342900">
              <a:buClr>
                <a:srgbClr val="FF0000"/>
              </a:buClr>
              <a:buFont typeface="Symbol" panose="05050102010706020507" pitchFamily="18" charset="2"/>
              <a:buChar char=""/>
            </a:pPr>
            <a:r>
              <a:rPr lang="en-AU" sz="1600" b="1" dirty="0">
                <a:solidFill>
                  <a:schemeClr val="bg1"/>
                </a:solidFill>
                <a:effectLst/>
                <a:latin typeface="Aptos" panose="020B0004020202020204" pitchFamily="34" charset="0"/>
                <a:ea typeface="Calibri" panose="020F0502020204030204" pitchFamily="34" charset="0"/>
              </a:rPr>
              <a:t>Case management service for Indigenous men who use violence</a:t>
            </a:r>
            <a:r>
              <a:rPr lang="en-AU" sz="1600" dirty="0">
                <a:solidFill>
                  <a:schemeClr val="bg1"/>
                </a:solidFill>
                <a:effectLst/>
                <a:latin typeface="Aptos" panose="020B0004020202020204" pitchFamily="34" charset="0"/>
                <a:ea typeface="Calibri" panose="020F0502020204030204" pitchFamily="34" charset="0"/>
              </a:rPr>
              <a:t>, Thornbury, Ph: (03) 9484 5310, </a:t>
            </a:r>
            <a:r>
              <a:rPr lang="en-AU" sz="1600" u="none" strike="noStrike" dirty="0">
                <a:solidFill>
                  <a:schemeClr val="bg1"/>
                </a:solidFill>
                <a:effectLst/>
                <a:latin typeface="Aptos" panose="020B000402020202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www.vacsal.org.au/programs/bert-williams-center.aspx</a:t>
            </a:r>
            <a:endParaRPr lang="en-AU" sz="1600" dirty="0">
              <a:solidFill>
                <a:schemeClr val="bg1"/>
              </a:solidFill>
              <a:effectLst/>
              <a:latin typeface="Aptos" panose="020B0004020202020204" pitchFamily="34" charset="0"/>
              <a:ea typeface="Calibri" panose="020F0502020204030204" pitchFamily="34" charset="0"/>
            </a:endParaRPr>
          </a:p>
          <a:p>
            <a:pPr marL="342900" lvl="0" indent="-342900">
              <a:buClr>
                <a:srgbClr val="FF0000"/>
              </a:buClr>
              <a:buFont typeface="Symbol" panose="05050102010706020507" pitchFamily="18" charset="2"/>
              <a:buChar char=""/>
            </a:pPr>
            <a:r>
              <a:rPr lang="en-AU" sz="1600" b="1" dirty="0">
                <a:solidFill>
                  <a:schemeClr val="bg1"/>
                </a:solidFill>
                <a:effectLst/>
                <a:latin typeface="Aptos" panose="020B0004020202020204" pitchFamily="34" charset="0"/>
                <a:ea typeface="Calibri" panose="020F0502020204030204" pitchFamily="34" charset="0"/>
              </a:rPr>
              <a:t>WT Onus and George Wright Shelter for the Homeless – Aboriginal Hostels Ltd:</a:t>
            </a:r>
            <a:r>
              <a:rPr lang="en-AU" sz="1600" dirty="0">
                <a:solidFill>
                  <a:schemeClr val="bg1"/>
                </a:solidFill>
                <a:effectLst/>
                <a:latin typeface="Aptos" panose="020B0004020202020204" pitchFamily="34" charset="0"/>
                <a:ea typeface="Calibri" panose="020F0502020204030204" pitchFamily="34" charset="0"/>
              </a:rPr>
              <a:t> Northcote, Ph: (03) 9489 6701, </a:t>
            </a:r>
            <a:r>
              <a:rPr lang="en-AU" sz="1600" u="none" strike="noStrike" dirty="0">
                <a:solidFill>
                  <a:schemeClr val="bg1"/>
                </a:solidFill>
                <a:effectLst/>
                <a:latin typeface="Aptos" panose="020B000402020202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www.ahl.gov.au</a:t>
            </a:r>
            <a:r>
              <a:rPr lang="en-AU" sz="1600" dirty="0">
                <a:solidFill>
                  <a:schemeClr val="bg1"/>
                </a:solidFill>
                <a:effectLst/>
                <a:latin typeface="Aptos" panose="020B0004020202020204" pitchFamily="34" charset="0"/>
                <a:ea typeface="Calibri" panose="020F0502020204030204" pitchFamily="34" charset="0"/>
              </a:rPr>
              <a:t> (ring first to check that the service is taking referrals)</a:t>
            </a:r>
          </a:p>
          <a:p>
            <a:pPr marL="342900" lvl="0" indent="-342900">
              <a:spcAft>
                <a:spcPts val="600"/>
              </a:spcAft>
              <a:buClr>
                <a:srgbClr val="FF0000"/>
              </a:buClr>
              <a:buFont typeface="Symbol" panose="05050102010706020507" pitchFamily="18" charset="2"/>
              <a:buChar char=""/>
            </a:pPr>
            <a:r>
              <a:rPr lang="en-AU" sz="1600" b="1" dirty="0">
                <a:solidFill>
                  <a:schemeClr val="bg1"/>
                </a:solidFill>
                <a:effectLst/>
                <a:latin typeface="Aptos" panose="020B0004020202020204" pitchFamily="34" charset="0"/>
                <a:ea typeface="Calibri" panose="020F0502020204030204" pitchFamily="34" charset="0"/>
              </a:rPr>
              <a:t>Indigenous Tenancies at Risk program</a:t>
            </a:r>
            <a:r>
              <a:rPr lang="en-AU" sz="1600" dirty="0">
                <a:solidFill>
                  <a:schemeClr val="bg1"/>
                </a:solidFill>
                <a:effectLst/>
                <a:latin typeface="Aptos" panose="020B0004020202020204" pitchFamily="34" charset="0"/>
                <a:ea typeface="Calibri" panose="020F0502020204030204" pitchFamily="34" charset="0"/>
              </a:rPr>
              <a:t>: based at Aborigines Advancement League; Thornbury, Ph: (03)</a:t>
            </a:r>
            <a:r>
              <a:rPr lang="en-AU" sz="2000" dirty="0">
                <a:solidFill>
                  <a:schemeClr val="bg1"/>
                </a:solidFill>
                <a:effectLst/>
                <a:latin typeface="Aptos" panose="020B0004020202020204" pitchFamily="34" charset="0"/>
                <a:ea typeface="Calibri" panose="020F0502020204030204" pitchFamily="34" charset="0"/>
              </a:rPr>
              <a:t> </a:t>
            </a:r>
            <a:r>
              <a:rPr lang="en-AU" sz="1600" dirty="0">
                <a:solidFill>
                  <a:schemeClr val="bg1"/>
                </a:solidFill>
                <a:latin typeface="Aptos" panose="020B0004020202020204" pitchFamily="34" charset="0"/>
              </a:rPr>
              <a:t>9480 7777</a:t>
            </a:r>
          </a:p>
          <a:p>
            <a:pPr marL="342900" lvl="0" indent="-342900">
              <a:spcAft>
                <a:spcPts val="600"/>
              </a:spcAft>
              <a:buClr>
                <a:srgbClr val="FF0000"/>
              </a:buClr>
              <a:buFont typeface="Symbol" panose="05050102010706020507" pitchFamily="18" charset="2"/>
              <a:buChar char=""/>
            </a:pPr>
            <a:r>
              <a:rPr lang="en-AU" sz="1600" b="1" dirty="0">
                <a:solidFill>
                  <a:schemeClr val="bg1"/>
                </a:solidFill>
                <a:latin typeface="Aptos" panose="020B0004020202020204" pitchFamily="34" charset="0"/>
                <a:ea typeface="Calibri" panose="020F0502020204030204" pitchFamily="34" charset="0"/>
              </a:rPr>
              <a:t>VACCA </a:t>
            </a:r>
            <a:r>
              <a:rPr lang="en-AU" sz="1600" dirty="0">
                <a:solidFill>
                  <a:schemeClr val="bg1"/>
                </a:solidFill>
                <a:latin typeface="Aptos" panose="020B0004020202020204" pitchFamily="34" charset="0"/>
                <a:ea typeface="Calibri" panose="020F0502020204030204" pitchFamily="34" charset="0"/>
              </a:rPr>
              <a:t>– support to families experiencing homelessness – operating in Werribee</a:t>
            </a:r>
            <a:endParaRPr lang="en-AU" sz="1600" dirty="0">
              <a:solidFill>
                <a:schemeClr val="bg1"/>
              </a:solidFill>
              <a:effectLst/>
              <a:latin typeface="Aptos" panose="020B000402020202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547ACBD8-B1A2-1AC6-6744-39632C365BAC}"/>
              </a:ext>
            </a:extLst>
          </p:cNvPr>
          <p:cNvSpPr txBox="1"/>
          <p:nvPr/>
        </p:nvSpPr>
        <p:spPr>
          <a:xfrm>
            <a:off x="124488" y="4665643"/>
            <a:ext cx="3302230" cy="1940957"/>
          </a:xfrm>
          <a:prstGeom prst="roundRect">
            <a:avLst/>
          </a:prstGeom>
          <a:solidFill>
            <a:schemeClr val="tx1">
              <a:lumMod val="75000"/>
            </a:schemeClr>
          </a:solidFill>
          <a:ln>
            <a:solidFill>
              <a:schemeClr val="bg1"/>
            </a:solidFill>
          </a:ln>
        </p:spPr>
        <p:txBody>
          <a:bodyPr wrap="square" rtlCol="0">
            <a:spAutoFit/>
          </a:bodyPr>
          <a:lstStyle/>
          <a:p>
            <a:r>
              <a:rPr lang="en-AU" dirty="0">
                <a:solidFill>
                  <a:srgbClr val="FF0000"/>
                </a:solidFill>
                <a:latin typeface="Aptos" panose="020B0004020202020204" pitchFamily="34" charset="0"/>
                <a:ea typeface="Calibri" panose="020F0502020204030204" pitchFamily="34" charset="0"/>
              </a:rPr>
              <a:t>Salvation Army </a:t>
            </a:r>
            <a:r>
              <a:rPr lang="en-AU" sz="1800" dirty="0">
                <a:solidFill>
                  <a:srgbClr val="FF0000"/>
                </a:solidFill>
                <a:effectLst/>
                <a:latin typeface="Aptos" panose="020B0004020202020204" pitchFamily="34" charset="0"/>
                <a:ea typeface="Calibri" panose="020F0502020204030204" pitchFamily="34" charset="0"/>
              </a:rPr>
              <a:t>has an ATSI IAP worker, who is based at Kirrip four days a week and at the Sunshine office one day a week.  Kirrip provide cultural supervision.</a:t>
            </a:r>
            <a:endParaRPr lang="en-AU" dirty="0">
              <a:solidFill>
                <a:srgbClr val="FF0000"/>
              </a:solidFill>
              <a:latin typeface="Aptos" panose="020B0004020202020204" pitchFamily="34" charset="0"/>
            </a:endParaRPr>
          </a:p>
        </p:txBody>
      </p:sp>
      <p:sp>
        <p:nvSpPr>
          <p:cNvPr id="2" name="Title 1">
            <a:extLst>
              <a:ext uri="{FF2B5EF4-FFF2-40B4-BE49-F238E27FC236}">
                <a16:creationId xmlns:a16="http://schemas.microsoft.com/office/drawing/2014/main" id="{8BFA670A-C43B-4645-A328-D3DC10133AA9}"/>
              </a:ext>
            </a:extLst>
          </p:cNvPr>
          <p:cNvSpPr>
            <a:spLocks noGrp="1"/>
          </p:cNvSpPr>
          <p:nvPr>
            <p:ph type="title"/>
          </p:nvPr>
        </p:nvSpPr>
        <p:spPr>
          <a:xfrm>
            <a:off x="4347142" y="30494"/>
            <a:ext cx="7164493" cy="841375"/>
          </a:xfrm>
          <a:prstGeom prst="roundRect">
            <a:avLst/>
          </a:prstGeom>
          <a:solidFill>
            <a:schemeClr val="bg1"/>
          </a:solidFill>
        </p:spPr>
        <p:txBody>
          <a:bodyPr>
            <a:normAutofit/>
          </a:bodyPr>
          <a:lstStyle/>
          <a:p>
            <a:pPr>
              <a:defRPr/>
            </a:pPr>
            <a:r>
              <a:rPr lang="en-AU" b="1" dirty="0">
                <a:solidFill>
                  <a:srgbClr val="FF0000"/>
                </a:solidFill>
                <a:latin typeface="+mn-lt"/>
              </a:rPr>
              <a:t>ACCOs in the North and West</a:t>
            </a:r>
          </a:p>
        </p:txBody>
      </p:sp>
    </p:spTree>
    <p:extLst>
      <p:ext uri="{BB962C8B-B14F-4D97-AF65-F5344CB8AC3E}">
        <p14:creationId xmlns:p14="http://schemas.microsoft.com/office/powerpoint/2010/main" val="4047785495"/>
      </p:ext>
    </p:extLst>
  </p:cSld>
  <p:clrMapOvr>
    <a:overrideClrMapping bg1="dk1" tx1="lt1" bg2="dk2" tx2="lt2" accent1="accent1" accent2="accent2" accent3="accent3" accent4="accent4" accent5="accent5" accent6="accent6" hlink="hlink" folHlink="folHlink"/>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72" name="Freeform: Shape 71">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89FC-D57C-48DD-AFD5-0C509527443B}"/>
              </a:ext>
            </a:extLst>
          </p:cNvPr>
          <p:cNvSpPr>
            <a:spLocks noGrp="1"/>
          </p:cNvSpPr>
          <p:nvPr>
            <p:ph type="title"/>
          </p:nvPr>
        </p:nvSpPr>
        <p:spPr>
          <a:xfrm>
            <a:off x="361950" y="2029709"/>
            <a:ext cx="3307080" cy="1204981"/>
          </a:xfrm>
          <a:prstGeom prst="roundRect">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anchor="t">
            <a:normAutofit fontScale="90000"/>
          </a:bodyPr>
          <a:lstStyle/>
          <a:p>
            <a:pPr algn="ctr">
              <a:defRPr/>
            </a:pPr>
            <a:r>
              <a:rPr lang="en-AU" sz="3600" b="1" dirty="0">
                <a:solidFill>
                  <a:schemeClr val="tx1"/>
                </a:solidFill>
                <a:latin typeface="+mn-lt"/>
                <a:ea typeface="ＭＳ Ｐゴシック" charset="0"/>
              </a:rPr>
              <a:t>Other direct referral services</a:t>
            </a:r>
          </a:p>
        </p:txBody>
      </p:sp>
      <p:sp>
        <p:nvSpPr>
          <p:cNvPr id="106499" name="Content Placeholder 2">
            <a:extLst>
              <a:ext uri="{FF2B5EF4-FFF2-40B4-BE49-F238E27FC236}">
                <a16:creationId xmlns:a16="http://schemas.microsoft.com/office/drawing/2014/main" id="{4720ABB9-2940-4B91-A5D7-143ABB166975}"/>
              </a:ext>
            </a:extLst>
          </p:cNvPr>
          <p:cNvSpPr>
            <a:spLocks noGrp="1"/>
          </p:cNvSpPr>
          <p:nvPr>
            <p:ph sz="half" idx="1"/>
          </p:nvPr>
        </p:nvSpPr>
        <p:spPr>
          <a:xfrm>
            <a:off x="4618752" y="377190"/>
            <a:ext cx="3692604" cy="6250816"/>
          </a:xfrm>
          <a:prstGeom prst="roundRect">
            <a:avLst>
              <a:gd name="adj" fmla="val 16667"/>
            </a:avLst>
          </a:prstGeom>
          <a:solidFill>
            <a:schemeClr val="tx1"/>
          </a:solidFill>
        </p:spPr>
        <p:txBody>
          <a:bodyPr>
            <a:normAutofit fontScale="62500" lnSpcReduction="20000"/>
          </a:bodyPr>
          <a:lstStyle/>
          <a:p>
            <a:pPr marL="0" lvl="2" indent="0">
              <a:spcAft>
                <a:spcPts val="450"/>
              </a:spcAft>
              <a:buNone/>
              <a:defRPr/>
            </a:pPr>
            <a:r>
              <a:rPr lang="en-AU" altLang="en-US" sz="2600" b="1" dirty="0">
                <a:solidFill>
                  <a:schemeClr val="bg1"/>
                </a:solidFill>
                <a:latin typeface="Aptos" panose="020B0004020202020204" pitchFamily="34" charset="0"/>
                <a:cs typeface="Arial" panose="020B0604020202020204" pitchFamily="34" charset="0"/>
              </a:rPr>
              <a:t>You can contact these services directly:</a:t>
            </a:r>
          </a:p>
          <a:p>
            <a:pPr marL="263525" lvl="2" indent="-263525">
              <a:lnSpc>
                <a:spcPct val="120000"/>
              </a:lnSpc>
              <a:spcBef>
                <a:spcPts val="600"/>
              </a:spcBef>
              <a:spcAft>
                <a:spcPts val="450"/>
              </a:spcAft>
              <a:defRPr/>
            </a:pPr>
            <a:r>
              <a:rPr lang="en-AU" altLang="en-US" sz="2300" b="1" dirty="0">
                <a:solidFill>
                  <a:schemeClr val="accent6"/>
                </a:solidFill>
                <a:latin typeface="Aptos" panose="020B0004020202020204" pitchFamily="34" charset="0"/>
                <a:cs typeface="Arial" panose="020B0604020202020204" pitchFamily="34" charset="0"/>
              </a:rPr>
              <a:t>Flat Out/ACSO/</a:t>
            </a:r>
            <a:r>
              <a:rPr lang="en-AU" altLang="en-US" sz="2300" b="1" dirty="0" err="1">
                <a:solidFill>
                  <a:schemeClr val="accent6"/>
                </a:solidFill>
                <a:latin typeface="Aptos" panose="020B0004020202020204" pitchFamily="34" charset="0"/>
                <a:cs typeface="Arial" panose="020B0604020202020204" pitchFamily="34" charset="0"/>
              </a:rPr>
              <a:t>Brosnan</a:t>
            </a:r>
            <a:r>
              <a:rPr lang="en-AU" altLang="en-US" sz="2300" b="1" dirty="0">
                <a:solidFill>
                  <a:schemeClr val="accent6"/>
                </a:solidFill>
                <a:latin typeface="Aptos" panose="020B0004020202020204" pitchFamily="34" charset="0"/>
                <a:cs typeface="Arial" panose="020B0604020202020204" pitchFamily="34" charset="0"/>
              </a:rPr>
              <a:t> </a:t>
            </a:r>
            <a:br>
              <a:rPr lang="en-AU" altLang="en-US" sz="2300" b="1" dirty="0">
                <a:solidFill>
                  <a:schemeClr val="bg1"/>
                </a:solidFill>
                <a:latin typeface="Aptos" panose="020B0004020202020204" pitchFamily="34" charset="0"/>
                <a:cs typeface="Arial" panose="020B0604020202020204" pitchFamily="34" charset="0"/>
              </a:rPr>
            </a:br>
            <a:r>
              <a:rPr lang="en-AU" altLang="en-US" sz="2300" dirty="0">
                <a:solidFill>
                  <a:schemeClr val="bg1"/>
                </a:solidFill>
                <a:latin typeface="Aptos" panose="020B0004020202020204" pitchFamily="34" charset="0"/>
                <a:cs typeface="Arial" panose="020B0604020202020204" pitchFamily="34" charset="0"/>
              </a:rPr>
              <a:t>Support services for adult men, adult women and young people in contact with the criminal justice system</a:t>
            </a:r>
          </a:p>
          <a:p>
            <a:pPr marL="257175" lvl="2" indent="-257175">
              <a:lnSpc>
                <a:spcPct val="120000"/>
              </a:lnSpc>
              <a:spcBef>
                <a:spcPts val="600"/>
              </a:spcBef>
              <a:spcAft>
                <a:spcPts val="450"/>
              </a:spcAft>
              <a:defRPr/>
            </a:pPr>
            <a:r>
              <a:rPr lang="en-AU" altLang="en-US" sz="2300" b="1" dirty="0">
                <a:solidFill>
                  <a:schemeClr val="accent6"/>
                </a:solidFill>
                <a:latin typeface="Aptos" panose="020B0004020202020204" pitchFamily="34" charset="0"/>
                <a:cs typeface="Arial" panose="020B0604020202020204" pitchFamily="34" charset="0"/>
              </a:rPr>
              <a:t>Day centres </a:t>
            </a:r>
            <a:br>
              <a:rPr lang="en-AU" altLang="en-US" sz="2300" b="1" dirty="0">
                <a:solidFill>
                  <a:schemeClr val="bg1"/>
                </a:solidFill>
                <a:latin typeface="Aptos" panose="020B0004020202020204" pitchFamily="34" charset="0"/>
                <a:cs typeface="Arial" panose="020B0604020202020204" pitchFamily="34" charset="0"/>
              </a:rPr>
            </a:br>
            <a:r>
              <a:rPr lang="en-AU" altLang="en-US" sz="2300" dirty="0">
                <a:solidFill>
                  <a:schemeClr val="bg1"/>
                </a:solidFill>
                <a:latin typeface="Aptos" panose="020B0004020202020204" pitchFamily="34" charset="0"/>
                <a:cs typeface="Arial" panose="020B0604020202020204" pitchFamily="34" charset="0"/>
              </a:rPr>
              <a:t>Provide meals, showers, some onsite services</a:t>
            </a:r>
          </a:p>
          <a:p>
            <a:pPr marL="257175" lvl="2" indent="-257175">
              <a:lnSpc>
                <a:spcPct val="120000"/>
              </a:lnSpc>
              <a:spcBef>
                <a:spcPts val="600"/>
              </a:spcBef>
              <a:spcAft>
                <a:spcPts val="450"/>
              </a:spcAft>
              <a:defRPr/>
            </a:pPr>
            <a:r>
              <a:rPr lang="en-US" altLang="en-US" sz="2300" b="1" dirty="0">
                <a:solidFill>
                  <a:schemeClr val="accent6"/>
                </a:solidFill>
                <a:latin typeface="Aptos" panose="020B0004020202020204" pitchFamily="34" charset="0"/>
                <a:cs typeface="Arial" panose="020B0604020202020204" pitchFamily="34" charset="0"/>
              </a:rPr>
              <a:t>Bright Futures North West</a:t>
            </a:r>
            <a:br>
              <a:rPr lang="en-US" altLang="en-US" sz="2300" b="1" dirty="0">
                <a:solidFill>
                  <a:schemeClr val="bg1"/>
                </a:solidFill>
                <a:latin typeface="Aptos" panose="020B0004020202020204" pitchFamily="34" charset="0"/>
                <a:cs typeface="Arial" panose="020B0604020202020204" pitchFamily="34" charset="0"/>
              </a:rPr>
            </a:br>
            <a:r>
              <a:rPr lang="en-US" altLang="en-US" sz="2300" dirty="0">
                <a:solidFill>
                  <a:schemeClr val="bg1"/>
                </a:solidFill>
                <a:latin typeface="Aptos" panose="020B0004020202020204" pitchFamily="34" charset="0"/>
                <a:cs typeface="Arial" panose="020B0604020202020204" pitchFamily="34" charset="0"/>
              </a:rPr>
              <a:t>Support for children and secondary consultation on supporting children</a:t>
            </a:r>
          </a:p>
          <a:p>
            <a:pPr marL="257175" lvl="2" indent="-257175">
              <a:lnSpc>
                <a:spcPct val="120000"/>
              </a:lnSpc>
              <a:spcBef>
                <a:spcPts val="600"/>
              </a:spcBef>
              <a:spcAft>
                <a:spcPts val="450"/>
              </a:spcAft>
              <a:defRPr/>
            </a:pPr>
            <a:r>
              <a:rPr lang="en-US" altLang="en-US" sz="2300" b="1" dirty="0">
                <a:solidFill>
                  <a:schemeClr val="accent6"/>
                </a:solidFill>
                <a:latin typeface="Aptos" panose="020B0004020202020204" pitchFamily="34" charset="0"/>
                <a:cs typeface="Arial" panose="020B0604020202020204" pitchFamily="34" charset="0"/>
              </a:rPr>
              <a:t>Greenlight Partnership </a:t>
            </a:r>
            <a:br>
              <a:rPr lang="en-US" altLang="en-US" sz="2300" b="1" dirty="0">
                <a:solidFill>
                  <a:schemeClr val="bg1"/>
                </a:solidFill>
                <a:latin typeface="Aptos" panose="020B0004020202020204" pitchFamily="34" charset="0"/>
                <a:cs typeface="Arial" panose="020B0604020202020204" pitchFamily="34" charset="0"/>
              </a:rPr>
            </a:br>
            <a:r>
              <a:rPr lang="en-US" altLang="en-US" sz="2300" dirty="0">
                <a:solidFill>
                  <a:schemeClr val="bg1"/>
                </a:solidFill>
                <a:latin typeface="Aptos" panose="020B0004020202020204" pitchFamily="34" charset="0"/>
                <a:cs typeface="Arial" panose="020B0604020202020204" pitchFamily="34" charset="0"/>
              </a:rPr>
              <a:t>Support to people who were sleeping rough but who have now access housing with links to Yarra, Melbourne and Stonnington</a:t>
            </a:r>
          </a:p>
          <a:p>
            <a:pPr marL="257175" lvl="2" indent="-257175">
              <a:lnSpc>
                <a:spcPct val="120000"/>
              </a:lnSpc>
              <a:spcBef>
                <a:spcPts val="600"/>
              </a:spcBef>
              <a:spcAft>
                <a:spcPts val="450"/>
              </a:spcAft>
              <a:defRPr/>
            </a:pPr>
            <a:r>
              <a:rPr lang="en-US" altLang="en-US" sz="2300" b="1" dirty="0">
                <a:solidFill>
                  <a:schemeClr val="accent6"/>
                </a:solidFill>
                <a:latin typeface="Aptos" panose="020B0004020202020204" pitchFamily="34" charset="0"/>
                <a:cs typeface="Arial" panose="020B0604020202020204" pitchFamily="34" charset="0"/>
              </a:rPr>
              <a:t>Pride In Place</a:t>
            </a:r>
            <a:br>
              <a:rPr lang="en-US" altLang="en-US" sz="2300" b="1" dirty="0">
                <a:solidFill>
                  <a:schemeClr val="accent6"/>
                </a:solidFill>
                <a:latin typeface="Aptos" panose="020B0004020202020204" pitchFamily="34" charset="0"/>
                <a:cs typeface="Arial" panose="020B0604020202020204" pitchFamily="34" charset="0"/>
              </a:rPr>
            </a:br>
            <a:r>
              <a:rPr lang="en-US" sz="2300" dirty="0">
                <a:solidFill>
                  <a:schemeClr val="bg1"/>
                </a:solidFill>
                <a:latin typeface="Aptos" panose="020B0004020202020204" pitchFamily="34" charset="0"/>
                <a:cs typeface="Arial" panose="020B0604020202020204" pitchFamily="34" charset="0"/>
              </a:rPr>
              <a:t>Pride in Place assists lesbian, gay, bisexual, trans and gender diverse, intersex, asexual and queer people find housing in the Inner West, Hume, Merri-</a:t>
            </a:r>
            <a:r>
              <a:rPr lang="en-US" sz="2300" dirty="0" err="1">
                <a:solidFill>
                  <a:schemeClr val="bg1"/>
                </a:solidFill>
                <a:latin typeface="Aptos" panose="020B0004020202020204" pitchFamily="34" charset="0"/>
                <a:cs typeface="Arial" panose="020B0604020202020204" pitchFamily="34" charset="0"/>
              </a:rPr>
              <a:t>bek</a:t>
            </a:r>
            <a:r>
              <a:rPr lang="en-US" sz="2300" dirty="0">
                <a:solidFill>
                  <a:schemeClr val="bg1"/>
                </a:solidFill>
                <a:latin typeface="Aptos" panose="020B0004020202020204" pitchFamily="34" charset="0"/>
                <a:cs typeface="Arial" panose="020B0604020202020204" pitchFamily="34" charset="0"/>
              </a:rPr>
              <a:t>, Outer East and Central Highlands.</a:t>
            </a:r>
            <a:endParaRPr lang="en-AU" altLang="en-US" sz="2300" dirty="0">
              <a:solidFill>
                <a:schemeClr val="bg1"/>
              </a:solidFill>
              <a:latin typeface="Aptos" panose="020B0004020202020204" pitchFamily="34" charset="0"/>
              <a:cs typeface="Arial" panose="020B0604020202020204" pitchFamily="34" charset="0"/>
            </a:endParaRPr>
          </a:p>
          <a:p>
            <a:pPr>
              <a:defRPr/>
            </a:pPr>
            <a:endParaRPr lang="en-AU" altLang="en-US" sz="1100" dirty="0">
              <a:latin typeface="Arial" panose="020B0604020202020204" pitchFamily="34" charset="0"/>
              <a:cs typeface="Arial" panose="020B0604020202020204" pitchFamily="34" charset="0"/>
            </a:endParaRPr>
          </a:p>
        </p:txBody>
      </p:sp>
      <p:sp>
        <p:nvSpPr>
          <p:cNvPr id="3" name="Content Placeholder 2"/>
          <p:cNvSpPr>
            <a:spLocks noGrp="1"/>
          </p:cNvSpPr>
          <p:nvPr>
            <p:ph sz="half" idx="2"/>
          </p:nvPr>
        </p:nvSpPr>
        <p:spPr>
          <a:xfrm>
            <a:off x="8508777" y="118956"/>
            <a:ext cx="3527303" cy="6509049"/>
          </a:xfrm>
          <a:prstGeom prst="roundRect">
            <a:avLst/>
          </a:prstGeom>
          <a:solidFill>
            <a:schemeClr val="tx1"/>
          </a:solidFill>
          <a:ln>
            <a:solidFill>
              <a:schemeClr val="tx1">
                <a:lumMod val="50000"/>
              </a:schemeClr>
            </a:solidFill>
          </a:ln>
        </p:spPr>
        <p:style>
          <a:lnRef idx="2">
            <a:schemeClr val="dk1"/>
          </a:lnRef>
          <a:fillRef idx="1">
            <a:schemeClr val="lt1"/>
          </a:fillRef>
          <a:effectRef idx="0">
            <a:schemeClr val="dk1"/>
          </a:effectRef>
          <a:fontRef idx="minor">
            <a:schemeClr val="dk1"/>
          </a:fontRef>
        </p:style>
        <p:txBody>
          <a:bodyPr>
            <a:normAutofit fontScale="62500" lnSpcReduction="20000"/>
          </a:bodyPr>
          <a:lstStyle/>
          <a:p>
            <a:pPr marL="0" lvl="2" indent="0">
              <a:spcAft>
                <a:spcPts val="450"/>
              </a:spcAft>
              <a:buNone/>
              <a:defRPr/>
            </a:pPr>
            <a:r>
              <a:rPr lang="en-AU" altLang="en-US" sz="2600" b="1" dirty="0">
                <a:solidFill>
                  <a:schemeClr val="accent6"/>
                </a:solidFill>
                <a:latin typeface="Aptos" panose="020B0004020202020204" pitchFamily="34" charset="0"/>
                <a:cs typeface="Arial" panose="020B0604020202020204" pitchFamily="34" charset="0"/>
              </a:rPr>
              <a:t>Youth programs:</a:t>
            </a:r>
          </a:p>
          <a:p>
            <a:pPr marL="342900" lvl="2" indent="-342900">
              <a:lnSpc>
                <a:spcPct val="120000"/>
              </a:lnSpc>
              <a:spcBef>
                <a:spcPts val="600"/>
              </a:spcBef>
              <a:spcAft>
                <a:spcPts val="450"/>
              </a:spcAft>
              <a:defRPr/>
            </a:pPr>
            <a:r>
              <a:rPr lang="en-AU" altLang="en-US" sz="2600" b="1" dirty="0">
                <a:solidFill>
                  <a:schemeClr val="bg1"/>
                </a:solidFill>
                <a:latin typeface="Aptos" panose="020B0004020202020204" pitchFamily="34" charset="0"/>
                <a:cs typeface="Arial" panose="020B0604020202020204" pitchFamily="34" charset="0"/>
              </a:rPr>
              <a:t>Reconnect </a:t>
            </a:r>
            <a:br>
              <a:rPr lang="en-AU" altLang="en-US" sz="2600" dirty="0">
                <a:solidFill>
                  <a:schemeClr val="bg1"/>
                </a:solidFill>
                <a:latin typeface="Aptos" panose="020B0004020202020204" pitchFamily="34" charset="0"/>
                <a:cs typeface="Arial" panose="020B0604020202020204" pitchFamily="34" charset="0"/>
              </a:rPr>
            </a:br>
            <a:r>
              <a:rPr lang="en-AU" altLang="en-US" sz="2600" dirty="0">
                <a:solidFill>
                  <a:schemeClr val="bg1"/>
                </a:solidFill>
                <a:latin typeface="Aptos" panose="020B0004020202020204" pitchFamily="34" charset="0"/>
                <a:cs typeface="Arial" panose="020B0604020202020204" pitchFamily="34" charset="0"/>
              </a:rPr>
              <a:t>Program for 12 -18 years who are homelessness or at risk</a:t>
            </a:r>
          </a:p>
          <a:p>
            <a:pPr marL="342900" lvl="2" indent="-342900">
              <a:lnSpc>
                <a:spcPct val="120000"/>
              </a:lnSpc>
              <a:spcBef>
                <a:spcPts val="600"/>
              </a:spcBef>
              <a:spcAft>
                <a:spcPts val="450"/>
              </a:spcAft>
              <a:defRPr/>
            </a:pPr>
            <a:r>
              <a:rPr lang="en-AU" altLang="en-US" sz="2600" b="1" dirty="0">
                <a:solidFill>
                  <a:schemeClr val="bg1"/>
                </a:solidFill>
                <a:latin typeface="Aptos" panose="020B0004020202020204" pitchFamily="34" charset="0"/>
                <a:cs typeface="Arial" panose="020B0604020202020204" pitchFamily="34" charset="0"/>
              </a:rPr>
              <a:t>Hope to Home Whittlesea</a:t>
            </a:r>
            <a:r>
              <a:rPr lang="en-AU" altLang="en-US" sz="2600" dirty="0">
                <a:solidFill>
                  <a:schemeClr val="bg1"/>
                </a:solidFill>
                <a:latin typeface="Aptos" panose="020B0004020202020204" pitchFamily="34" charset="0"/>
                <a:cs typeface="Arial" panose="020B0604020202020204" pitchFamily="34" charset="0"/>
              </a:rPr>
              <a:t>	 </a:t>
            </a:r>
            <a:br>
              <a:rPr lang="en-AU" altLang="en-US" sz="2600" dirty="0">
                <a:solidFill>
                  <a:schemeClr val="bg1"/>
                </a:solidFill>
                <a:latin typeface="Aptos" panose="020B0004020202020204" pitchFamily="34" charset="0"/>
                <a:cs typeface="Arial" panose="020B0604020202020204" pitchFamily="34" charset="0"/>
              </a:rPr>
            </a:br>
            <a:r>
              <a:rPr lang="en-AU" altLang="en-US" sz="2600" dirty="0">
                <a:solidFill>
                  <a:schemeClr val="bg1"/>
                </a:solidFill>
                <a:latin typeface="Aptos" panose="020B0004020202020204" pitchFamily="34" charset="0"/>
                <a:cs typeface="Arial" panose="020B0604020202020204" pitchFamily="34" charset="0"/>
              </a:rPr>
              <a:t>A program, managed by Hope Street, to assist young people to access private rental</a:t>
            </a:r>
          </a:p>
          <a:p>
            <a:pPr marL="342900" lvl="2" indent="-342900">
              <a:lnSpc>
                <a:spcPct val="120000"/>
              </a:lnSpc>
              <a:spcBef>
                <a:spcPts val="600"/>
              </a:spcBef>
              <a:spcAft>
                <a:spcPts val="450"/>
              </a:spcAft>
              <a:defRPr/>
            </a:pPr>
            <a:r>
              <a:rPr lang="en-AU" altLang="en-US" sz="2600" b="1" dirty="0">
                <a:solidFill>
                  <a:schemeClr val="bg1"/>
                </a:solidFill>
                <a:latin typeface="Aptos" panose="020B0004020202020204" pitchFamily="34" charset="0"/>
                <a:cs typeface="Arial" panose="020B0604020202020204" pitchFamily="34" charset="0"/>
              </a:rPr>
              <a:t>Melton First Response Youth </a:t>
            </a:r>
            <a:r>
              <a:rPr lang="en-AU" altLang="en-US" sz="2600" dirty="0">
                <a:solidFill>
                  <a:schemeClr val="bg1"/>
                </a:solidFill>
                <a:latin typeface="Aptos" panose="020B0004020202020204" pitchFamily="34" charset="0"/>
                <a:cs typeface="Arial" panose="020B0604020202020204" pitchFamily="34" charset="0"/>
              </a:rPr>
              <a:t>Outreach: outreach based support for young people in Melton</a:t>
            </a:r>
          </a:p>
          <a:p>
            <a:pPr marL="342900" lvl="2" indent="-342900">
              <a:lnSpc>
                <a:spcPct val="120000"/>
              </a:lnSpc>
              <a:spcBef>
                <a:spcPts val="600"/>
              </a:spcBef>
              <a:spcAft>
                <a:spcPts val="450"/>
              </a:spcAft>
              <a:defRPr/>
            </a:pPr>
            <a:r>
              <a:rPr lang="en-AU" altLang="en-US" sz="2600" b="1" dirty="0">
                <a:solidFill>
                  <a:schemeClr val="bg1"/>
                </a:solidFill>
                <a:latin typeface="Aptos" panose="020B0004020202020204" pitchFamily="34" charset="0"/>
                <a:cs typeface="Arial" panose="020B0604020202020204" pitchFamily="34" charset="0"/>
              </a:rPr>
              <a:t>Supported referral services </a:t>
            </a:r>
            <a:br>
              <a:rPr lang="en-AU" altLang="en-US" sz="2600" dirty="0">
                <a:solidFill>
                  <a:schemeClr val="bg1"/>
                </a:solidFill>
                <a:latin typeface="Aptos" panose="020B0004020202020204" pitchFamily="34" charset="0"/>
                <a:cs typeface="Arial" panose="020B0604020202020204" pitchFamily="34" charset="0"/>
              </a:rPr>
            </a:br>
            <a:r>
              <a:rPr lang="en-AU" altLang="en-US" sz="2600" dirty="0">
                <a:solidFill>
                  <a:schemeClr val="bg1"/>
                </a:solidFill>
                <a:latin typeface="Aptos" panose="020B0004020202020204" pitchFamily="34" charset="0"/>
                <a:cs typeface="Arial" panose="020B0604020202020204" pitchFamily="34" charset="0"/>
              </a:rPr>
              <a:t>Some homelessness funded youth services provide an assertive outreach role – supporting young people until they are ready to contact an access point service.</a:t>
            </a:r>
          </a:p>
          <a:p>
            <a:pPr marL="257175" lvl="2" indent="-257175">
              <a:spcAft>
                <a:spcPts val="450"/>
              </a:spcAft>
              <a:defRPr/>
            </a:pPr>
            <a:endParaRPr lang="en-AU" altLang="en-US" sz="1100" b="1" dirty="0">
              <a:solidFill>
                <a:schemeClr val="bg1"/>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40624710"/>
      </p:ext>
    </p:extLst>
  </p:cSld>
  <p:clrMapOvr>
    <a:overrideClrMapping bg1="dk1" tx1="lt1" bg2="dk2" tx2="lt2" accent1="accent1" accent2="accent2" accent3="accent3" accent4="accent4" accent5="accent5" accent6="accent6" hlink="hlink" folHlink="folHlink"/>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E786BF9E-11B0-4641-AFE5-3CD14141C235}"/>
              </a:ext>
            </a:extLst>
          </p:cNvPr>
          <p:cNvSpPr>
            <a:spLocks noGrp="1"/>
          </p:cNvSpPr>
          <p:nvPr>
            <p:ph type="title"/>
          </p:nvPr>
        </p:nvSpPr>
        <p:spPr>
          <a:xfrm>
            <a:off x="640080" y="1838849"/>
            <a:ext cx="3248632" cy="294479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Homeless Service System: need vs capacity</a:t>
            </a:r>
          </a:p>
        </p:txBody>
      </p:sp>
      <p:pic>
        <p:nvPicPr>
          <p:cNvPr id="4" name="Picture 2">
            <a:extLst>
              <a:ext uri="{FF2B5EF4-FFF2-40B4-BE49-F238E27FC236}">
                <a16:creationId xmlns:a16="http://schemas.microsoft.com/office/drawing/2014/main" id="{DA0D8359-1403-4D65-B311-997BB05C2C0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4313816" y="313790"/>
            <a:ext cx="6917167" cy="63773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65611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482910-83F1-776B-2284-33AAC0EB1514}"/>
              </a:ext>
            </a:extLst>
          </p:cNvPr>
          <p:cNvSpPr>
            <a:spLocks noGrp="1"/>
          </p:cNvSpPr>
          <p:nvPr>
            <p:ph type="title"/>
          </p:nvPr>
        </p:nvSpPr>
        <p:spPr>
          <a:xfrm>
            <a:off x="706851" y="4175689"/>
            <a:ext cx="4960945" cy="970033"/>
          </a:xfrm>
          <a:prstGeom prst="roundRect">
            <a:avLst/>
          </a:prstGeom>
          <a:solidFill>
            <a:schemeClr val="accent6"/>
          </a:solidFill>
        </p:spPr>
        <p:txBody>
          <a:bodyPr>
            <a:normAutofit/>
          </a:bodyPr>
          <a:lstStyle/>
          <a:p>
            <a:r>
              <a:rPr lang="en-AU" dirty="0">
                <a:solidFill>
                  <a:schemeClr val="bg1"/>
                </a:solidFill>
              </a:rPr>
              <a:t>Be kind…</a:t>
            </a:r>
          </a:p>
        </p:txBody>
      </p:sp>
      <p:pic>
        <p:nvPicPr>
          <p:cNvPr id="9" name="Picture 8" descr="Person handing flowers">
            <a:extLst>
              <a:ext uri="{FF2B5EF4-FFF2-40B4-BE49-F238E27FC236}">
                <a16:creationId xmlns:a16="http://schemas.microsoft.com/office/drawing/2014/main" id="{D40BAB89-DF4A-DFE0-77D3-1393E7959CF9}"/>
              </a:ext>
            </a:extLst>
          </p:cNvPr>
          <p:cNvPicPr>
            <a:picLocks noChangeAspect="1"/>
          </p:cNvPicPr>
          <p:nvPr/>
        </p:nvPicPr>
        <p:blipFill rotWithShape="1">
          <a:blip r:embed="rId3">
            <a:extLst>
              <a:ext uri="{28A0092B-C50C-407E-A947-70E740481C1C}">
                <a14:useLocalDpi xmlns:a14="http://schemas.microsoft.com/office/drawing/2010/main" val="0"/>
              </a:ext>
            </a:extLst>
          </a:blip>
          <a:srcRect l="16298" r="11048" b="-3"/>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18" name="Arc 1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Content Placeholder 4" descr="Hand heart sign on pink background">
            <a:extLst>
              <a:ext uri="{FF2B5EF4-FFF2-40B4-BE49-F238E27FC236}">
                <a16:creationId xmlns:a16="http://schemas.microsoft.com/office/drawing/2014/main" id="{787CE427-4F56-2742-4174-068AC2D5D973}"/>
              </a:ext>
            </a:extLst>
          </p:cNvPr>
          <p:cNvPicPr>
            <a:picLocks noChangeAspect="1"/>
          </p:cNvPicPr>
          <p:nvPr/>
        </p:nvPicPr>
        <p:blipFill rotWithShape="1">
          <a:blip r:embed="rId4">
            <a:extLst>
              <a:ext uri="{28A0092B-C50C-407E-A947-70E740481C1C}">
                <a14:useLocalDpi xmlns:a14="http://schemas.microsoft.com/office/drawing/2010/main" val="0"/>
              </a:ext>
            </a:extLst>
          </a:blip>
          <a:srcRect l="11962" r="9942" b="4"/>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7" name="Picture 6" descr="Women embracing in doorway">
            <a:extLst>
              <a:ext uri="{FF2B5EF4-FFF2-40B4-BE49-F238E27FC236}">
                <a16:creationId xmlns:a16="http://schemas.microsoft.com/office/drawing/2014/main" id="{4A6F482E-1DF5-435D-BB3D-DA41FB804C7F}"/>
              </a:ext>
            </a:extLst>
          </p:cNvPr>
          <p:cNvPicPr>
            <a:picLocks noChangeAspect="1"/>
          </p:cNvPicPr>
          <p:nvPr/>
        </p:nvPicPr>
        <p:blipFill rotWithShape="1">
          <a:blip r:embed="rId5">
            <a:extLst>
              <a:ext uri="{28A0092B-C50C-407E-A947-70E740481C1C}">
                <a14:useLocalDpi xmlns:a14="http://schemas.microsoft.com/office/drawing/2010/main" val="0"/>
              </a:ext>
            </a:extLst>
          </a:blip>
          <a:srcRect l="19316" r="38272" b="-3"/>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163222149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847" name="Rectangle 3584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25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6" name="TextBox 1">
            <a:extLst>
              <a:ext uri="{FF2B5EF4-FFF2-40B4-BE49-F238E27FC236}">
                <a16:creationId xmlns:a16="http://schemas.microsoft.com/office/drawing/2014/main" id="{4DD46FC5-5B45-438B-B773-D394E532EC60}"/>
              </a:ext>
            </a:extLst>
          </p:cNvPr>
          <p:cNvSpPr txBox="1">
            <a:spLocks noChangeArrowheads="1"/>
          </p:cNvSpPr>
          <p:nvPr/>
        </p:nvSpPr>
        <p:spPr bwMode="auto">
          <a:xfrm>
            <a:off x="8736670" y="618681"/>
            <a:ext cx="3455330" cy="4794567"/>
          </a:xfrm>
          <a:prstGeom prst="roundRect">
            <a:avLst/>
          </a:prstGeom>
          <a:scene3d>
            <a:camera prst="orthographicFront"/>
            <a:lightRig rig="threePt" dir="t"/>
          </a:scene3d>
        </p:spPr>
        <p:txBody>
          <a:bodyPr vert="horz" lIns="91440" tIns="45720" rIns="91440" bIns="45720" rtlCol="0" anchor="ctr">
            <a:norm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90000"/>
              </a:lnSpc>
              <a:spcBef>
                <a:spcPct val="0"/>
              </a:spcBef>
              <a:spcAft>
                <a:spcPts val="600"/>
              </a:spcAft>
              <a:defRPr/>
            </a:pPr>
            <a:endParaRPr lang="en-US" altLang="en-US" sz="3600" dirty="0">
              <a:solidFill>
                <a:srgbClr val="FFFFFF"/>
              </a:solidFill>
              <a:latin typeface="+mj-lt"/>
              <a:ea typeface="+mj-ea"/>
              <a:cs typeface="+mj-cs"/>
            </a:endParaRPr>
          </a:p>
          <a:p>
            <a:pPr algn="ctr">
              <a:lnSpc>
                <a:spcPct val="90000"/>
              </a:lnSpc>
              <a:spcBef>
                <a:spcPct val="0"/>
              </a:spcBef>
              <a:spcAft>
                <a:spcPts val="600"/>
              </a:spcAft>
              <a:defRPr/>
            </a:pPr>
            <a:r>
              <a:rPr lang="en-US" altLang="en-US" sz="3600" b="1" dirty="0">
                <a:solidFill>
                  <a:srgbClr val="FFFFFF"/>
                </a:solidFill>
                <a:latin typeface="+mj-lt"/>
                <a:ea typeface="+mj-ea"/>
                <a:cs typeface="+mj-cs"/>
              </a:rPr>
              <a:t>Role of the homelessness service system</a:t>
            </a:r>
          </a:p>
          <a:p>
            <a:pPr>
              <a:lnSpc>
                <a:spcPct val="90000"/>
              </a:lnSpc>
              <a:spcBef>
                <a:spcPct val="0"/>
              </a:spcBef>
              <a:spcAft>
                <a:spcPts val="600"/>
              </a:spcAft>
              <a:defRPr/>
            </a:pPr>
            <a:endParaRPr lang="en-US" altLang="en-US" sz="3600" b="1" dirty="0">
              <a:solidFill>
                <a:srgbClr val="FFFFFF"/>
              </a:solidFill>
              <a:latin typeface="+mj-lt"/>
              <a:ea typeface="+mj-ea"/>
              <a:cs typeface="+mj-cs"/>
            </a:endParaRPr>
          </a:p>
        </p:txBody>
      </p:sp>
      <p:sp>
        <p:nvSpPr>
          <p:cNvPr id="35848"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5" name="Picture 1">
            <a:extLst>
              <a:ext uri="{FF2B5EF4-FFF2-40B4-BE49-F238E27FC236}">
                <a16:creationId xmlns:a16="http://schemas.microsoft.com/office/drawing/2014/main" id="{AD6E1CFE-360F-4BB2-9537-E47F08BDDA9B}"/>
              </a:ext>
            </a:extLst>
          </p:cNvPr>
          <p:cNvPicPr>
            <a:picLocks noChangeAspect="1"/>
          </p:cNvPicPr>
          <p:nvPr/>
        </p:nvPicPr>
        <p:blipFill rotWithShape="1">
          <a:blip r:embed="rId3">
            <a:extLst>
              <a:ext uri="{28A0092B-C50C-407E-A947-70E740481C1C}">
                <a14:useLocalDpi xmlns:a14="http://schemas.microsoft.com/office/drawing/2010/main" val="0"/>
              </a:ext>
            </a:extLst>
          </a:blip>
          <a:srcRect b="14217"/>
          <a:stretch/>
        </p:blipFill>
        <p:spPr bwMode="auto">
          <a:xfrm>
            <a:off x="976251" y="942538"/>
            <a:ext cx="7163222" cy="4808332"/>
          </a:xfrm>
          <a:prstGeom prst="rect">
            <a:avLst/>
          </a:prstGeom>
          <a:noFill/>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Content Placeholder 18">
            <a:extLst>
              <a:ext uri="{FF2B5EF4-FFF2-40B4-BE49-F238E27FC236}">
                <a16:creationId xmlns:a16="http://schemas.microsoft.com/office/drawing/2014/main" id="{033680F7-6FD4-43FB-BBA6-116A45639AF8}"/>
              </a:ext>
            </a:extLst>
          </p:cNvPr>
          <p:cNvSpPr txBox="1">
            <a:spLocks/>
          </p:cNvSpPr>
          <p:nvPr/>
        </p:nvSpPr>
        <p:spPr bwMode="auto">
          <a:xfrm>
            <a:off x="3186114" y="1922464"/>
            <a:ext cx="3132137"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685800">
              <a:defRPr sz="2400">
                <a:solidFill>
                  <a:schemeClr val="tx1"/>
                </a:solidFill>
                <a:latin typeface="Arial" panose="020B0604020202020204" pitchFamily="34" charset="0"/>
                <a:ea typeface="MS PGothic" panose="020B0600070205080204" pitchFamily="34" charset="-128"/>
              </a:defRPr>
            </a:lvl1pPr>
            <a:lvl2pPr marL="742950" indent="-285750" defTabSz="685800">
              <a:defRPr sz="2400">
                <a:solidFill>
                  <a:schemeClr val="tx1"/>
                </a:solidFill>
                <a:latin typeface="Arial" panose="020B0604020202020204" pitchFamily="34" charset="0"/>
                <a:ea typeface="MS PGothic" panose="020B0600070205080204" pitchFamily="34" charset="-128"/>
              </a:defRPr>
            </a:lvl2pPr>
            <a:lvl3pPr marL="1143000" indent="-228600" defTabSz="685800">
              <a:defRPr sz="2400">
                <a:solidFill>
                  <a:schemeClr val="tx1"/>
                </a:solidFill>
                <a:latin typeface="Arial" panose="020B0604020202020204" pitchFamily="34" charset="0"/>
                <a:ea typeface="MS PGothic" panose="020B0600070205080204" pitchFamily="34" charset="-128"/>
              </a:defRPr>
            </a:lvl3pPr>
            <a:lvl4pPr marL="1600200" indent="-228600" defTabSz="685800">
              <a:defRPr sz="2400">
                <a:solidFill>
                  <a:schemeClr val="tx1"/>
                </a:solidFill>
                <a:latin typeface="Arial" panose="020B0604020202020204" pitchFamily="34" charset="0"/>
                <a:ea typeface="MS PGothic" panose="020B0600070205080204" pitchFamily="34" charset="-128"/>
              </a:defRPr>
            </a:lvl4pPr>
            <a:lvl5pPr marL="2057400" indent="-228600" defTabSz="685800">
              <a:defRPr sz="24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endParaRPr lang="en-AU" altLang="en-US" sz="2100">
              <a:latin typeface="Calibri" panose="020F0502020204030204" pitchFamily="34" charset="0"/>
              <a:cs typeface="Arial" panose="020B0604020202020204" pitchFamily="34" charset="0"/>
            </a:endParaRPr>
          </a:p>
        </p:txBody>
      </p:sp>
      <p:sp>
        <p:nvSpPr>
          <p:cNvPr id="35844" name="Content Placeholder 18">
            <a:extLst>
              <a:ext uri="{FF2B5EF4-FFF2-40B4-BE49-F238E27FC236}">
                <a16:creationId xmlns:a16="http://schemas.microsoft.com/office/drawing/2014/main" id="{FBC301F3-D529-48E2-994B-07FBBDC1856F}"/>
              </a:ext>
            </a:extLst>
          </p:cNvPr>
          <p:cNvSpPr txBox="1">
            <a:spLocks/>
          </p:cNvSpPr>
          <p:nvPr/>
        </p:nvSpPr>
        <p:spPr bwMode="auto">
          <a:xfrm>
            <a:off x="3300414" y="2036764"/>
            <a:ext cx="3132137"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685800">
              <a:defRPr sz="2400">
                <a:solidFill>
                  <a:schemeClr val="tx1"/>
                </a:solidFill>
                <a:latin typeface="Arial" panose="020B0604020202020204" pitchFamily="34" charset="0"/>
                <a:ea typeface="MS PGothic" panose="020B0600070205080204" pitchFamily="34" charset="-128"/>
              </a:defRPr>
            </a:lvl1pPr>
            <a:lvl2pPr marL="742950" indent="-285750" defTabSz="685800">
              <a:defRPr sz="2400">
                <a:solidFill>
                  <a:schemeClr val="tx1"/>
                </a:solidFill>
                <a:latin typeface="Arial" panose="020B0604020202020204" pitchFamily="34" charset="0"/>
                <a:ea typeface="MS PGothic" panose="020B0600070205080204" pitchFamily="34" charset="-128"/>
              </a:defRPr>
            </a:lvl2pPr>
            <a:lvl3pPr marL="1143000" indent="-228600" defTabSz="685800">
              <a:defRPr sz="2400">
                <a:solidFill>
                  <a:schemeClr val="tx1"/>
                </a:solidFill>
                <a:latin typeface="Arial" panose="020B0604020202020204" pitchFamily="34" charset="0"/>
                <a:ea typeface="MS PGothic" panose="020B0600070205080204" pitchFamily="34" charset="-128"/>
              </a:defRPr>
            </a:lvl3pPr>
            <a:lvl4pPr marL="1600200" indent="-228600" defTabSz="685800">
              <a:defRPr sz="2400">
                <a:solidFill>
                  <a:schemeClr val="tx1"/>
                </a:solidFill>
                <a:latin typeface="Arial" panose="020B0604020202020204" pitchFamily="34" charset="0"/>
                <a:ea typeface="MS PGothic" panose="020B0600070205080204" pitchFamily="34" charset="-128"/>
              </a:defRPr>
            </a:lvl4pPr>
            <a:lvl5pPr marL="2057400" indent="-228600" defTabSz="685800">
              <a:defRPr sz="24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endParaRPr lang="en-AU" altLang="en-US" sz="2100">
              <a:latin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6EF16560-490D-82A5-081F-1F201CC9F640}"/>
              </a:ext>
            </a:extLst>
          </p:cNvPr>
          <p:cNvSpPr txBox="1"/>
          <p:nvPr/>
        </p:nvSpPr>
        <p:spPr>
          <a:xfrm>
            <a:off x="2627453" y="942538"/>
            <a:ext cx="912953" cy="369332"/>
          </a:xfrm>
          <a:prstGeom prst="rect">
            <a:avLst/>
          </a:prstGeom>
          <a:solidFill>
            <a:schemeClr val="bg1"/>
          </a:solidFill>
        </p:spPr>
        <p:txBody>
          <a:bodyPr wrap="square" rtlCol="0">
            <a:spAutoFit/>
          </a:bodyPr>
          <a:lstStyle/>
          <a:p>
            <a:r>
              <a:rPr lang="en-AU" b="1" dirty="0"/>
              <a:t>30,605</a:t>
            </a:r>
          </a:p>
        </p:txBody>
      </p:sp>
    </p:spTree>
    <p:extLst>
      <p:ext uri="{BB962C8B-B14F-4D97-AF65-F5344CB8AC3E}">
        <p14:creationId xmlns:p14="http://schemas.microsoft.com/office/powerpoint/2010/main" val="178137357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75AEBDD3-B56F-481F-B681-E422663D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82342"/>
          </a:xfrm>
          <a:custGeom>
            <a:avLst/>
            <a:gdLst>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67374 w 12192000"/>
              <a:gd name="connsiteY53" fmla="*/ 195957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288078 w 12192000"/>
              <a:gd name="connsiteY59" fmla="*/ 19652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351578 w 12192000"/>
              <a:gd name="connsiteY59" fmla="*/ 19144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351578 w 12192000"/>
              <a:gd name="connsiteY58" fmla="*/ 1914422 h 3482342"/>
              <a:gd name="connsiteX59" fmla="*/ 8248914 w 12192000"/>
              <a:gd name="connsiteY59" fmla="*/ 195417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17124 w 12192000"/>
              <a:gd name="connsiteY69" fmla="*/ 1837109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700779 w 12192000"/>
              <a:gd name="connsiteY75" fmla="*/ 1907344 h 3482342"/>
              <a:gd name="connsiteX76" fmla="*/ 6672513 w 12192000"/>
              <a:gd name="connsiteY76" fmla="*/ 1926452 h 3482342"/>
              <a:gd name="connsiteX77" fmla="*/ 6633549 w 12192000"/>
              <a:gd name="connsiteY77" fmla="*/ 1936255 h 3482342"/>
              <a:gd name="connsiteX78" fmla="*/ 6444344 w 12192000"/>
              <a:gd name="connsiteY78" fmla="*/ 1969663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42310 w 12192000"/>
              <a:gd name="connsiteY82" fmla="*/ 2092510 h 3482342"/>
              <a:gd name="connsiteX83" fmla="*/ 6007916 w 12192000"/>
              <a:gd name="connsiteY83" fmla="*/ 2143752 h 3482342"/>
              <a:gd name="connsiteX84" fmla="*/ 5894610 w 12192000"/>
              <a:gd name="connsiteY84" fmla="*/ 2130684 h 3482342"/>
              <a:gd name="connsiteX85" fmla="*/ 5817682 w 12192000"/>
              <a:gd name="connsiteY85" fmla="*/ 2157358 h 3482342"/>
              <a:gd name="connsiteX86" fmla="*/ 5591469 w 12192000"/>
              <a:gd name="connsiteY86" fmla="*/ 2178389 h 3482342"/>
              <a:gd name="connsiteX87" fmla="*/ 5414282 w 12192000"/>
              <a:gd name="connsiteY87" fmla="*/ 2183070 h 3482342"/>
              <a:gd name="connsiteX88" fmla="*/ 5368369 w 12192000"/>
              <a:gd name="connsiteY88" fmla="*/ 2204272 h 3482342"/>
              <a:gd name="connsiteX89" fmla="*/ 5291263 w 12192000"/>
              <a:gd name="connsiteY89" fmla="*/ 2239182 h 3482342"/>
              <a:gd name="connsiteX90" fmla="*/ 5240857 w 12192000"/>
              <a:gd name="connsiteY90" fmla="*/ 2289444 h 3482342"/>
              <a:gd name="connsiteX91" fmla="*/ 5173523 w 12192000"/>
              <a:gd name="connsiteY91" fmla="*/ 2309057 h 3482342"/>
              <a:gd name="connsiteX92" fmla="*/ 5148543 w 12192000"/>
              <a:gd name="connsiteY92" fmla="*/ 2282356 h 3482342"/>
              <a:gd name="connsiteX93" fmla="*/ 5079548 w 12192000"/>
              <a:gd name="connsiteY93" fmla="*/ 2313485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48914 w 12192000"/>
              <a:gd name="connsiteY58" fmla="*/ 195417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45228 w 12192000"/>
              <a:gd name="connsiteY57" fmla="*/ 19398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30392 w 12192000"/>
              <a:gd name="connsiteY55" fmla="*/ 18985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0392 w 12192000"/>
              <a:gd name="connsiteY54" fmla="*/ 18985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0447 w 12192000"/>
              <a:gd name="connsiteY23" fmla="*/ 12870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294073 w 12192000"/>
              <a:gd name="connsiteY17" fmla="*/ 89726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01920 w 12192000"/>
              <a:gd name="connsiteY16" fmla="*/ 81310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98231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32727 w 12192000"/>
              <a:gd name="connsiteY21" fmla="*/ 1341335 h 3482342"/>
              <a:gd name="connsiteX22" fmla="*/ 10720408 w 12192000"/>
              <a:gd name="connsiteY22" fmla="*/ 1344999 h 3482342"/>
              <a:gd name="connsiteX23" fmla="*/ 10635456 w 12192000"/>
              <a:gd name="connsiteY23" fmla="*/ 1337688 h 3482342"/>
              <a:gd name="connsiteX24" fmla="*/ 10629954 w 12192000"/>
              <a:gd name="connsiteY24" fmla="*/ 1330628 h 3482342"/>
              <a:gd name="connsiteX25" fmla="*/ 10623883 w 12192000"/>
              <a:gd name="connsiteY25" fmla="*/ 1332776 h 3482342"/>
              <a:gd name="connsiteX26" fmla="*/ 10622090 w 12192000"/>
              <a:gd name="connsiteY26" fmla="*/ 1341385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524524 w 12192000"/>
              <a:gd name="connsiteY50" fmla="*/ 1902425 h 3482342"/>
              <a:gd name="connsiteX51" fmla="*/ 8436742 w 12192000"/>
              <a:gd name="connsiteY51" fmla="*/ 1923967 h 3482342"/>
              <a:gd name="connsiteX52" fmla="*/ 8345228 w 12192000"/>
              <a:gd name="connsiteY52" fmla="*/ 1939822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17124 w 12192000"/>
              <a:gd name="connsiteY63" fmla="*/ 1837109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700779 w 12192000"/>
              <a:gd name="connsiteY69" fmla="*/ 1907344 h 3482342"/>
              <a:gd name="connsiteX70" fmla="*/ 6672513 w 12192000"/>
              <a:gd name="connsiteY70" fmla="*/ 1926452 h 3482342"/>
              <a:gd name="connsiteX71" fmla="*/ 6633549 w 12192000"/>
              <a:gd name="connsiteY71" fmla="*/ 1936255 h 3482342"/>
              <a:gd name="connsiteX72" fmla="*/ 6444344 w 12192000"/>
              <a:gd name="connsiteY72" fmla="*/ 1969663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42310 w 12192000"/>
              <a:gd name="connsiteY76" fmla="*/ 2092510 h 3482342"/>
              <a:gd name="connsiteX77" fmla="*/ 6007916 w 12192000"/>
              <a:gd name="connsiteY77" fmla="*/ 2143752 h 3482342"/>
              <a:gd name="connsiteX78" fmla="*/ 5894610 w 12192000"/>
              <a:gd name="connsiteY78" fmla="*/ 2130684 h 3482342"/>
              <a:gd name="connsiteX79" fmla="*/ 5817682 w 12192000"/>
              <a:gd name="connsiteY79" fmla="*/ 2157358 h 3482342"/>
              <a:gd name="connsiteX80" fmla="*/ 5591469 w 12192000"/>
              <a:gd name="connsiteY80" fmla="*/ 2178389 h 3482342"/>
              <a:gd name="connsiteX81" fmla="*/ 5414282 w 12192000"/>
              <a:gd name="connsiteY81" fmla="*/ 2183070 h 3482342"/>
              <a:gd name="connsiteX82" fmla="*/ 5368369 w 12192000"/>
              <a:gd name="connsiteY82" fmla="*/ 2204272 h 3482342"/>
              <a:gd name="connsiteX83" fmla="*/ 5291263 w 12192000"/>
              <a:gd name="connsiteY83" fmla="*/ 2239182 h 3482342"/>
              <a:gd name="connsiteX84" fmla="*/ 5240857 w 12192000"/>
              <a:gd name="connsiteY84" fmla="*/ 2289444 h 3482342"/>
              <a:gd name="connsiteX85" fmla="*/ 5173523 w 12192000"/>
              <a:gd name="connsiteY85" fmla="*/ 2309057 h 3482342"/>
              <a:gd name="connsiteX86" fmla="*/ 5148543 w 12192000"/>
              <a:gd name="connsiteY86" fmla="*/ 2282356 h 3482342"/>
              <a:gd name="connsiteX87" fmla="*/ 5079548 w 12192000"/>
              <a:gd name="connsiteY87" fmla="*/ 2313485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720408 w 12192000"/>
              <a:gd name="connsiteY21" fmla="*/ 134499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524524 w 12192000"/>
              <a:gd name="connsiteY48" fmla="*/ 1902425 h 3482342"/>
              <a:gd name="connsiteX49" fmla="*/ 8436742 w 12192000"/>
              <a:gd name="connsiteY49" fmla="*/ 1923967 h 3482342"/>
              <a:gd name="connsiteX50" fmla="*/ 8345228 w 12192000"/>
              <a:gd name="connsiteY50" fmla="*/ 1939822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17124 w 12192000"/>
              <a:gd name="connsiteY61" fmla="*/ 1837109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700779 w 12192000"/>
              <a:gd name="connsiteY67" fmla="*/ 1907344 h 3482342"/>
              <a:gd name="connsiteX68" fmla="*/ 6672513 w 12192000"/>
              <a:gd name="connsiteY68" fmla="*/ 1926452 h 3482342"/>
              <a:gd name="connsiteX69" fmla="*/ 6633549 w 12192000"/>
              <a:gd name="connsiteY69" fmla="*/ 1936255 h 3482342"/>
              <a:gd name="connsiteX70" fmla="*/ 6444344 w 12192000"/>
              <a:gd name="connsiteY70" fmla="*/ 1969663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42310 w 12192000"/>
              <a:gd name="connsiteY74" fmla="*/ 2092510 h 3482342"/>
              <a:gd name="connsiteX75" fmla="*/ 6007916 w 12192000"/>
              <a:gd name="connsiteY75" fmla="*/ 2143752 h 3482342"/>
              <a:gd name="connsiteX76" fmla="*/ 5894610 w 12192000"/>
              <a:gd name="connsiteY76" fmla="*/ 2130684 h 3482342"/>
              <a:gd name="connsiteX77" fmla="*/ 5817682 w 12192000"/>
              <a:gd name="connsiteY77" fmla="*/ 2157358 h 3482342"/>
              <a:gd name="connsiteX78" fmla="*/ 5591469 w 12192000"/>
              <a:gd name="connsiteY78" fmla="*/ 2178389 h 3482342"/>
              <a:gd name="connsiteX79" fmla="*/ 5414282 w 12192000"/>
              <a:gd name="connsiteY79" fmla="*/ 2183070 h 3482342"/>
              <a:gd name="connsiteX80" fmla="*/ 5368369 w 12192000"/>
              <a:gd name="connsiteY80" fmla="*/ 2204272 h 3482342"/>
              <a:gd name="connsiteX81" fmla="*/ 5291263 w 12192000"/>
              <a:gd name="connsiteY81" fmla="*/ 2239182 h 3482342"/>
              <a:gd name="connsiteX82" fmla="*/ 5240857 w 12192000"/>
              <a:gd name="connsiteY82" fmla="*/ 2289444 h 3482342"/>
              <a:gd name="connsiteX83" fmla="*/ 5173523 w 12192000"/>
              <a:gd name="connsiteY83" fmla="*/ 2309057 h 3482342"/>
              <a:gd name="connsiteX84" fmla="*/ 5148543 w 12192000"/>
              <a:gd name="connsiteY84" fmla="*/ 2282356 h 3482342"/>
              <a:gd name="connsiteX85" fmla="*/ 5079548 w 12192000"/>
              <a:gd name="connsiteY85" fmla="*/ 2313485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17124 w 12192000"/>
              <a:gd name="connsiteY59" fmla="*/ 1837109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700779 w 12192000"/>
              <a:gd name="connsiteY65" fmla="*/ 1907344 h 3482342"/>
              <a:gd name="connsiteX66" fmla="*/ 6672513 w 12192000"/>
              <a:gd name="connsiteY66" fmla="*/ 1926452 h 3482342"/>
              <a:gd name="connsiteX67" fmla="*/ 6633549 w 12192000"/>
              <a:gd name="connsiteY67" fmla="*/ 1936255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07916 w 12192000"/>
              <a:gd name="connsiteY73" fmla="*/ 2143752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14282 w 12192000"/>
              <a:gd name="connsiteY77" fmla="*/ 2183070 h 3482342"/>
              <a:gd name="connsiteX78" fmla="*/ 5368369 w 12192000"/>
              <a:gd name="connsiteY78" fmla="*/ 2204272 h 3482342"/>
              <a:gd name="connsiteX79" fmla="*/ 5291263 w 12192000"/>
              <a:gd name="connsiteY79" fmla="*/ 2239182 h 3482342"/>
              <a:gd name="connsiteX80" fmla="*/ 5240857 w 12192000"/>
              <a:gd name="connsiteY80" fmla="*/ 2289444 h 3482342"/>
              <a:gd name="connsiteX81" fmla="*/ 5173523 w 12192000"/>
              <a:gd name="connsiteY81" fmla="*/ 2309057 h 3482342"/>
              <a:gd name="connsiteX82" fmla="*/ 5148543 w 12192000"/>
              <a:gd name="connsiteY82" fmla="*/ 2282356 h 3482342"/>
              <a:gd name="connsiteX83" fmla="*/ 5079548 w 12192000"/>
              <a:gd name="connsiteY83" fmla="*/ 2313485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33796 w 12192000"/>
              <a:gd name="connsiteY80" fmla="*/ 2268260 h 3482342"/>
              <a:gd name="connsiteX81" fmla="*/ 5173523 w 12192000"/>
              <a:gd name="connsiteY81" fmla="*/ 2309057 h 3482342"/>
              <a:gd name="connsiteX82" fmla="*/ 5123830 w 12192000"/>
              <a:gd name="connsiteY82" fmla="*/ 2307070 h 3482342"/>
              <a:gd name="connsiteX83" fmla="*/ 5065426 w 12192000"/>
              <a:gd name="connsiteY83" fmla="*/ 2324076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173523 w 12192000"/>
              <a:gd name="connsiteY82" fmla="*/ 2309057 h 3482342"/>
              <a:gd name="connsiteX83" fmla="*/ 5123830 w 12192000"/>
              <a:gd name="connsiteY83" fmla="*/ 2307070 h 3482342"/>
              <a:gd name="connsiteX84" fmla="*/ 5065426 w 12192000"/>
              <a:gd name="connsiteY84" fmla="*/ 2324076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212786 w 12192000"/>
              <a:gd name="connsiteY82" fmla="*/ 2296592 h 3482342"/>
              <a:gd name="connsiteX83" fmla="*/ 5173523 w 12192000"/>
              <a:gd name="connsiteY83" fmla="*/ 2309057 h 3482342"/>
              <a:gd name="connsiteX84" fmla="*/ 5123830 w 12192000"/>
              <a:gd name="connsiteY84" fmla="*/ 2307070 h 3482342"/>
              <a:gd name="connsiteX85" fmla="*/ 5065426 w 12192000"/>
              <a:gd name="connsiteY85" fmla="*/ 2324076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52860 w 12192000"/>
              <a:gd name="connsiteY76" fmla="*/ 2180085 h 3482342"/>
              <a:gd name="connsiteX77" fmla="*/ 5414282 w 12192000"/>
              <a:gd name="connsiteY77" fmla="*/ 2183070 h 3482342"/>
              <a:gd name="connsiteX78" fmla="*/ 5368369 w 12192000"/>
              <a:gd name="connsiteY78" fmla="*/ 2204272 h 3482342"/>
              <a:gd name="connsiteX79" fmla="*/ 5336354 w 12192000"/>
              <a:gd name="connsiteY79" fmla="*/ 2218920 h 3482342"/>
              <a:gd name="connsiteX80" fmla="*/ 5291263 w 12192000"/>
              <a:gd name="connsiteY80" fmla="*/ 2239182 h 3482342"/>
              <a:gd name="connsiteX81" fmla="*/ 5255152 w 12192000"/>
              <a:gd name="connsiteY81" fmla="*/ 2247164 h 3482342"/>
              <a:gd name="connsiteX82" fmla="*/ 5233796 w 12192000"/>
              <a:gd name="connsiteY82" fmla="*/ 2268260 h 3482342"/>
              <a:gd name="connsiteX83" fmla="*/ 5212786 w 12192000"/>
              <a:gd name="connsiteY83" fmla="*/ 2296592 h 3482342"/>
              <a:gd name="connsiteX84" fmla="*/ 5173523 w 12192000"/>
              <a:gd name="connsiteY84" fmla="*/ 2309057 h 3482342"/>
              <a:gd name="connsiteX85" fmla="*/ 5123830 w 12192000"/>
              <a:gd name="connsiteY85" fmla="*/ 2307070 h 3482342"/>
              <a:gd name="connsiteX86" fmla="*/ 5065426 w 12192000"/>
              <a:gd name="connsiteY86" fmla="*/ 2324076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947131 w 12192000"/>
              <a:gd name="connsiteY73" fmla="*/ 2148310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52860 w 12192000"/>
              <a:gd name="connsiteY77" fmla="*/ 2180085 h 3482342"/>
              <a:gd name="connsiteX78" fmla="*/ 5414282 w 12192000"/>
              <a:gd name="connsiteY78" fmla="*/ 2183070 h 3482342"/>
              <a:gd name="connsiteX79" fmla="*/ 5368369 w 12192000"/>
              <a:gd name="connsiteY79" fmla="*/ 2204272 h 3482342"/>
              <a:gd name="connsiteX80" fmla="*/ 5336354 w 12192000"/>
              <a:gd name="connsiteY80" fmla="*/ 2218920 h 3482342"/>
              <a:gd name="connsiteX81" fmla="*/ 5291263 w 12192000"/>
              <a:gd name="connsiteY81" fmla="*/ 2239182 h 3482342"/>
              <a:gd name="connsiteX82" fmla="*/ 5255152 w 12192000"/>
              <a:gd name="connsiteY82" fmla="*/ 2247164 h 3482342"/>
              <a:gd name="connsiteX83" fmla="*/ 5233796 w 12192000"/>
              <a:gd name="connsiteY83" fmla="*/ 2268260 h 3482342"/>
              <a:gd name="connsiteX84" fmla="*/ 5212786 w 12192000"/>
              <a:gd name="connsiteY84" fmla="*/ 2296592 h 3482342"/>
              <a:gd name="connsiteX85" fmla="*/ 5173523 w 12192000"/>
              <a:gd name="connsiteY85" fmla="*/ 2309057 h 3482342"/>
              <a:gd name="connsiteX86" fmla="*/ 5123830 w 12192000"/>
              <a:gd name="connsiteY86" fmla="*/ 2307070 h 3482342"/>
              <a:gd name="connsiteX87" fmla="*/ 5065426 w 12192000"/>
              <a:gd name="connsiteY87" fmla="*/ 2324076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52860 w 12192000"/>
              <a:gd name="connsiteY78" fmla="*/ 2180085 h 3482342"/>
              <a:gd name="connsiteX79" fmla="*/ 5414282 w 12192000"/>
              <a:gd name="connsiteY79" fmla="*/ 2183070 h 3482342"/>
              <a:gd name="connsiteX80" fmla="*/ 5368369 w 12192000"/>
              <a:gd name="connsiteY80" fmla="*/ 2204272 h 3482342"/>
              <a:gd name="connsiteX81" fmla="*/ 5336354 w 12192000"/>
              <a:gd name="connsiteY81" fmla="*/ 2218920 h 3482342"/>
              <a:gd name="connsiteX82" fmla="*/ 5291263 w 12192000"/>
              <a:gd name="connsiteY82" fmla="*/ 2239182 h 3482342"/>
              <a:gd name="connsiteX83" fmla="*/ 5255152 w 12192000"/>
              <a:gd name="connsiteY83" fmla="*/ 2247164 h 3482342"/>
              <a:gd name="connsiteX84" fmla="*/ 5233796 w 12192000"/>
              <a:gd name="connsiteY84" fmla="*/ 2268260 h 3482342"/>
              <a:gd name="connsiteX85" fmla="*/ 5212786 w 12192000"/>
              <a:gd name="connsiteY85" fmla="*/ 2296592 h 3482342"/>
              <a:gd name="connsiteX86" fmla="*/ 5173523 w 12192000"/>
              <a:gd name="connsiteY86" fmla="*/ 2309057 h 3482342"/>
              <a:gd name="connsiteX87" fmla="*/ 5123830 w 12192000"/>
              <a:gd name="connsiteY87" fmla="*/ 2307070 h 3482342"/>
              <a:gd name="connsiteX88" fmla="*/ 5065426 w 12192000"/>
              <a:gd name="connsiteY88" fmla="*/ 2324076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735300 w 12192000"/>
              <a:gd name="connsiteY78" fmla="*/ 2158902 h 3482342"/>
              <a:gd name="connsiteX79" fmla="*/ 5591469 w 12192000"/>
              <a:gd name="connsiteY79" fmla="*/ 2178389 h 3482342"/>
              <a:gd name="connsiteX80" fmla="*/ 5452860 w 12192000"/>
              <a:gd name="connsiteY80" fmla="*/ 2180085 h 3482342"/>
              <a:gd name="connsiteX81" fmla="*/ 5414282 w 12192000"/>
              <a:gd name="connsiteY81" fmla="*/ 2183070 h 3482342"/>
              <a:gd name="connsiteX82" fmla="*/ 5368369 w 12192000"/>
              <a:gd name="connsiteY82" fmla="*/ 2204272 h 3482342"/>
              <a:gd name="connsiteX83" fmla="*/ 5336354 w 12192000"/>
              <a:gd name="connsiteY83" fmla="*/ 2218920 h 3482342"/>
              <a:gd name="connsiteX84" fmla="*/ 5291263 w 12192000"/>
              <a:gd name="connsiteY84" fmla="*/ 2239182 h 3482342"/>
              <a:gd name="connsiteX85" fmla="*/ 5255152 w 12192000"/>
              <a:gd name="connsiteY85" fmla="*/ 2247164 h 3482342"/>
              <a:gd name="connsiteX86" fmla="*/ 5233796 w 12192000"/>
              <a:gd name="connsiteY86" fmla="*/ 2268260 h 3482342"/>
              <a:gd name="connsiteX87" fmla="*/ 5212786 w 12192000"/>
              <a:gd name="connsiteY87" fmla="*/ 2296592 h 3482342"/>
              <a:gd name="connsiteX88" fmla="*/ 5173523 w 12192000"/>
              <a:gd name="connsiteY88" fmla="*/ 2309057 h 3482342"/>
              <a:gd name="connsiteX89" fmla="*/ 5123830 w 12192000"/>
              <a:gd name="connsiteY89" fmla="*/ 2307070 h 3482342"/>
              <a:gd name="connsiteX90" fmla="*/ 5065426 w 12192000"/>
              <a:gd name="connsiteY90" fmla="*/ 2324076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56576 w 12192000"/>
              <a:gd name="connsiteY73" fmla="*/ 2134188 h 3482342"/>
              <a:gd name="connsiteX74" fmla="*/ 6007916 w 12192000"/>
              <a:gd name="connsiteY74" fmla="*/ 2143752 h 3482342"/>
              <a:gd name="connsiteX75" fmla="*/ 5947131 w 12192000"/>
              <a:gd name="connsiteY75" fmla="*/ 2148310 h 3482342"/>
              <a:gd name="connsiteX76" fmla="*/ 5898141 w 12192000"/>
              <a:gd name="connsiteY76" fmla="*/ 2144806 h 3482342"/>
              <a:gd name="connsiteX77" fmla="*/ 5855337 w 12192000"/>
              <a:gd name="connsiteY77" fmla="*/ 2137719 h 3482342"/>
              <a:gd name="connsiteX78" fmla="*/ 5817682 w 12192000"/>
              <a:gd name="connsiteY78" fmla="*/ 2157358 h 3482342"/>
              <a:gd name="connsiteX79" fmla="*/ 5735300 w 12192000"/>
              <a:gd name="connsiteY79" fmla="*/ 2158902 h 3482342"/>
              <a:gd name="connsiteX80" fmla="*/ 5591469 w 12192000"/>
              <a:gd name="connsiteY80" fmla="*/ 2178389 h 3482342"/>
              <a:gd name="connsiteX81" fmla="*/ 5452860 w 12192000"/>
              <a:gd name="connsiteY81" fmla="*/ 2180085 h 3482342"/>
              <a:gd name="connsiteX82" fmla="*/ 5414282 w 12192000"/>
              <a:gd name="connsiteY82" fmla="*/ 2183070 h 3482342"/>
              <a:gd name="connsiteX83" fmla="*/ 5368369 w 12192000"/>
              <a:gd name="connsiteY83" fmla="*/ 2204272 h 3482342"/>
              <a:gd name="connsiteX84" fmla="*/ 5336354 w 12192000"/>
              <a:gd name="connsiteY84" fmla="*/ 2218920 h 3482342"/>
              <a:gd name="connsiteX85" fmla="*/ 5291263 w 12192000"/>
              <a:gd name="connsiteY85" fmla="*/ 2239182 h 3482342"/>
              <a:gd name="connsiteX86" fmla="*/ 5255152 w 12192000"/>
              <a:gd name="connsiteY86" fmla="*/ 2247164 h 3482342"/>
              <a:gd name="connsiteX87" fmla="*/ 5233796 w 12192000"/>
              <a:gd name="connsiteY87" fmla="*/ 2268260 h 3482342"/>
              <a:gd name="connsiteX88" fmla="*/ 5212786 w 12192000"/>
              <a:gd name="connsiteY88" fmla="*/ 2296592 h 3482342"/>
              <a:gd name="connsiteX89" fmla="*/ 5173523 w 12192000"/>
              <a:gd name="connsiteY89" fmla="*/ 2309057 h 3482342"/>
              <a:gd name="connsiteX90" fmla="*/ 5123830 w 12192000"/>
              <a:gd name="connsiteY90" fmla="*/ 2307070 h 3482342"/>
              <a:gd name="connsiteX91" fmla="*/ 5065426 w 12192000"/>
              <a:gd name="connsiteY91" fmla="*/ 2324076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38780 w 12192000"/>
              <a:gd name="connsiteY73" fmla="*/ 2081918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056576 w 12192000"/>
              <a:gd name="connsiteY75" fmla="*/ 2134188 h 3482342"/>
              <a:gd name="connsiteX76" fmla="*/ 6007916 w 12192000"/>
              <a:gd name="connsiteY76" fmla="*/ 2143752 h 3482342"/>
              <a:gd name="connsiteX77" fmla="*/ 5947131 w 12192000"/>
              <a:gd name="connsiteY77" fmla="*/ 2148310 h 3482342"/>
              <a:gd name="connsiteX78" fmla="*/ 5898141 w 12192000"/>
              <a:gd name="connsiteY78" fmla="*/ 2144806 h 3482342"/>
              <a:gd name="connsiteX79" fmla="*/ 5855337 w 12192000"/>
              <a:gd name="connsiteY79" fmla="*/ 2137719 h 3482342"/>
              <a:gd name="connsiteX80" fmla="*/ 5817682 w 12192000"/>
              <a:gd name="connsiteY80" fmla="*/ 2157358 h 3482342"/>
              <a:gd name="connsiteX81" fmla="*/ 5735300 w 12192000"/>
              <a:gd name="connsiteY81" fmla="*/ 2158902 h 3482342"/>
              <a:gd name="connsiteX82" fmla="*/ 5591469 w 12192000"/>
              <a:gd name="connsiteY82" fmla="*/ 2178389 h 3482342"/>
              <a:gd name="connsiteX83" fmla="*/ 5452860 w 12192000"/>
              <a:gd name="connsiteY83" fmla="*/ 2180085 h 3482342"/>
              <a:gd name="connsiteX84" fmla="*/ 5414282 w 12192000"/>
              <a:gd name="connsiteY84" fmla="*/ 2183070 h 3482342"/>
              <a:gd name="connsiteX85" fmla="*/ 5368369 w 12192000"/>
              <a:gd name="connsiteY85" fmla="*/ 2204272 h 3482342"/>
              <a:gd name="connsiteX86" fmla="*/ 5336354 w 12192000"/>
              <a:gd name="connsiteY86" fmla="*/ 2218920 h 3482342"/>
              <a:gd name="connsiteX87" fmla="*/ 5291263 w 12192000"/>
              <a:gd name="connsiteY87" fmla="*/ 2239182 h 3482342"/>
              <a:gd name="connsiteX88" fmla="*/ 5255152 w 12192000"/>
              <a:gd name="connsiteY88" fmla="*/ 2247164 h 3482342"/>
              <a:gd name="connsiteX89" fmla="*/ 5233796 w 12192000"/>
              <a:gd name="connsiteY89" fmla="*/ 2268260 h 3482342"/>
              <a:gd name="connsiteX90" fmla="*/ 5212786 w 12192000"/>
              <a:gd name="connsiteY90" fmla="*/ 2296592 h 3482342"/>
              <a:gd name="connsiteX91" fmla="*/ 5173523 w 12192000"/>
              <a:gd name="connsiteY91" fmla="*/ 2309057 h 3482342"/>
              <a:gd name="connsiteX92" fmla="*/ 5123830 w 12192000"/>
              <a:gd name="connsiteY92" fmla="*/ 2307070 h 3482342"/>
              <a:gd name="connsiteX93" fmla="*/ 5065426 w 12192000"/>
              <a:gd name="connsiteY93" fmla="*/ 2324076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34188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50998 w 12192000"/>
              <a:gd name="connsiteY21" fmla="*/ 1269215 h 3482342"/>
              <a:gd name="connsiteX22" fmla="*/ 10815658 w 12192000"/>
              <a:gd name="connsiteY22" fmla="*/ 1287849 h 3482342"/>
              <a:gd name="connsiteX23" fmla="*/ 10679906 w 12192000"/>
              <a:gd name="connsiteY23" fmla="*/ 1324988 h 3482342"/>
              <a:gd name="connsiteX24" fmla="*/ 10636304 w 12192000"/>
              <a:gd name="connsiteY24" fmla="*/ 1317928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495949 w 12192000"/>
              <a:gd name="connsiteY48" fmla="*/ 1902425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41837 w 12192000"/>
              <a:gd name="connsiteY59" fmla="*/ 1840640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686657 w 12192000"/>
              <a:gd name="connsiteY65" fmla="*/ 1907344 h 3482342"/>
              <a:gd name="connsiteX66" fmla="*/ 6651330 w 12192000"/>
              <a:gd name="connsiteY66" fmla="*/ 1922921 h 3482342"/>
              <a:gd name="connsiteX67" fmla="*/ 6622958 w 12192000"/>
              <a:gd name="connsiteY67" fmla="*/ 1936255 h 3482342"/>
              <a:gd name="connsiteX68" fmla="*/ 6522602 w 12192000"/>
              <a:gd name="connsiteY68" fmla="*/ 1954133 h 3482342"/>
              <a:gd name="connsiteX69" fmla="*/ 6444344 w 12192000"/>
              <a:gd name="connsiteY69" fmla="*/ 1969663 h 3482342"/>
              <a:gd name="connsiteX70" fmla="*/ 6409626 w 12192000"/>
              <a:gd name="connsiteY70" fmla="*/ 1978846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87205 w 12192000"/>
              <a:gd name="connsiteY74" fmla="*/ 2060048 h 3482342"/>
              <a:gd name="connsiteX75" fmla="*/ 6138780 w 12192000"/>
              <a:gd name="connsiteY75" fmla="*/ 2081918 h 3482342"/>
              <a:gd name="connsiteX76" fmla="*/ 6120125 w 12192000"/>
              <a:gd name="connsiteY76" fmla="*/ 2109475 h 3482342"/>
              <a:gd name="connsiteX77" fmla="*/ 6056576 w 12192000"/>
              <a:gd name="connsiteY77" fmla="*/ 2120066 h 3482342"/>
              <a:gd name="connsiteX78" fmla="*/ 5993794 w 12192000"/>
              <a:gd name="connsiteY78" fmla="*/ 2122569 h 3482342"/>
              <a:gd name="connsiteX79" fmla="*/ 5943601 w 12192000"/>
              <a:gd name="connsiteY79" fmla="*/ 2137719 h 3482342"/>
              <a:gd name="connsiteX80" fmla="*/ 5898141 w 12192000"/>
              <a:gd name="connsiteY80" fmla="*/ 2144806 h 3482342"/>
              <a:gd name="connsiteX81" fmla="*/ 5855337 w 12192000"/>
              <a:gd name="connsiteY81" fmla="*/ 2137719 h 3482342"/>
              <a:gd name="connsiteX82" fmla="*/ 5817682 w 12192000"/>
              <a:gd name="connsiteY82" fmla="*/ 2157358 h 3482342"/>
              <a:gd name="connsiteX83" fmla="*/ 5735300 w 12192000"/>
              <a:gd name="connsiteY83" fmla="*/ 2158902 h 3482342"/>
              <a:gd name="connsiteX84" fmla="*/ 5591469 w 12192000"/>
              <a:gd name="connsiteY84" fmla="*/ 2178389 h 3482342"/>
              <a:gd name="connsiteX85" fmla="*/ 5505818 w 12192000"/>
              <a:gd name="connsiteY85" fmla="*/ 2194207 h 3482342"/>
              <a:gd name="connsiteX86" fmla="*/ 5452860 w 12192000"/>
              <a:gd name="connsiteY86" fmla="*/ 2180085 h 3482342"/>
              <a:gd name="connsiteX87" fmla="*/ 5414282 w 12192000"/>
              <a:gd name="connsiteY87" fmla="*/ 2183070 h 3482342"/>
              <a:gd name="connsiteX88" fmla="*/ 5368369 w 12192000"/>
              <a:gd name="connsiteY88" fmla="*/ 2204272 h 3482342"/>
              <a:gd name="connsiteX89" fmla="*/ 5336354 w 12192000"/>
              <a:gd name="connsiteY89" fmla="*/ 2218920 h 3482342"/>
              <a:gd name="connsiteX90" fmla="*/ 5291263 w 12192000"/>
              <a:gd name="connsiteY90" fmla="*/ 2239182 h 3482342"/>
              <a:gd name="connsiteX91" fmla="*/ 5255152 w 12192000"/>
              <a:gd name="connsiteY91" fmla="*/ 2247164 h 3482342"/>
              <a:gd name="connsiteX92" fmla="*/ 5233796 w 12192000"/>
              <a:gd name="connsiteY92" fmla="*/ 2268260 h 3482342"/>
              <a:gd name="connsiteX93" fmla="*/ 5212786 w 12192000"/>
              <a:gd name="connsiteY93" fmla="*/ 2296592 h 3482342"/>
              <a:gd name="connsiteX94" fmla="*/ 5173523 w 12192000"/>
              <a:gd name="connsiteY94" fmla="*/ 2309057 h 3482342"/>
              <a:gd name="connsiteX95" fmla="*/ 5123830 w 12192000"/>
              <a:gd name="connsiteY95" fmla="*/ 2307070 h 3482342"/>
              <a:gd name="connsiteX96" fmla="*/ 5065426 w 12192000"/>
              <a:gd name="connsiteY96" fmla="*/ 2324076 h 3482342"/>
              <a:gd name="connsiteX97" fmla="*/ 4975908 w 12192000"/>
              <a:gd name="connsiteY97" fmla="*/ 2364128 h 3482342"/>
              <a:gd name="connsiteX98" fmla="*/ 4913723 w 12192000"/>
              <a:gd name="connsiteY98" fmla="*/ 2385265 h 3482342"/>
              <a:gd name="connsiteX99" fmla="*/ 4746485 w 12192000"/>
              <a:gd name="connsiteY99" fmla="*/ 2451769 h 3482342"/>
              <a:gd name="connsiteX100" fmla="*/ 4681588 w 12192000"/>
              <a:gd name="connsiteY100" fmla="*/ 2467494 h 3482342"/>
              <a:gd name="connsiteX101" fmla="*/ 1783655 w 12192000"/>
              <a:gd name="connsiteY101" fmla="*/ 3163860 h 3482342"/>
              <a:gd name="connsiteX102" fmla="*/ 1325955 w 12192000"/>
              <a:gd name="connsiteY102" fmla="*/ 3176692 h 3482342"/>
              <a:gd name="connsiteX103" fmla="*/ 1190384 w 12192000"/>
              <a:gd name="connsiteY103" fmla="*/ 3203504 h 3482342"/>
              <a:gd name="connsiteX104" fmla="*/ 1094537 w 12192000"/>
              <a:gd name="connsiteY104" fmla="*/ 3229469 h 3482342"/>
              <a:gd name="connsiteX105" fmla="*/ 779276 w 12192000"/>
              <a:gd name="connsiteY105" fmla="*/ 3327290 h 3482342"/>
              <a:gd name="connsiteX106" fmla="*/ 600378 w 12192000"/>
              <a:gd name="connsiteY106" fmla="*/ 3335250 h 3482342"/>
              <a:gd name="connsiteX107" fmla="*/ 493457 w 12192000"/>
              <a:gd name="connsiteY107" fmla="*/ 3365044 h 3482342"/>
              <a:gd name="connsiteX108" fmla="*/ 349402 w 12192000"/>
              <a:gd name="connsiteY108" fmla="*/ 3380897 h 3482342"/>
              <a:gd name="connsiteX109" fmla="*/ 192183 w 12192000"/>
              <a:gd name="connsiteY109" fmla="*/ 3460075 h 3482342"/>
              <a:gd name="connsiteX110" fmla="*/ 46713 w 12192000"/>
              <a:gd name="connsiteY110" fmla="*/ 3462986 h 3482342"/>
              <a:gd name="connsiteX111" fmla="*/ 2765 w 12192000"/>
              <a:gd name="connsiteY111" fmla="*/ 3480770 h 3482342"/>
              <a:gd name="connsiteX112" fmla="*/ 0 w 12192000"/>
              <a:gd name="connsiteY112" fmla="*/ 3482342 h 3482342"/>
              <a:gd name="connsiteX113" fmla="*/ 0 w 12192000"/>
              <a:gd name="connsiteY11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495949 w 12192000"/>
              <a:gd name="connsiteY50" fmla="*/ 1902425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41837 w 12192000"/>
              <a:gd name="connsiteY61" fmla="*/ 1840640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686657 w 12192000"/>
              <a:gd name="connsiteY67" fmla="*/ 1907344 h 3482342"/>
              <a:gd name="connsiteX68" fmla="*/ 6651330 w 12192000"/>
              <a:gd name="connsiteY68" fmla="*/ 1922921 h 3482342"/>
              <a:gd name="connsiteX69" fmla="*/ 6622958 w 12192000"/>
              <a:gd name="connsiteY69" fmla="*/ 1936255 h 3482342"/>
              <a:gd name="connsiteX70" fmla="*/ 6522602 w 12192000"/>
              <a:gd name="connsiteY70" fmla="*/ 1954133 h 3482342"/>
              <a:gd name="connsiteX71" fmla="*/ 6444344 w 12192000"/>
              <a:gd name="connsiteY71" fmla="*/ 1969663 h 3482342"/>
              <a:gd name="connsiteX72" fmla="*/ 6409626 w 12192000"/>
              <a:gd name="connsiteY72" fmla="*/ 1978846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87205 w 12192000"/>
              <a:gd name="connsiteY76" fmla="*/ 2060048 h 3482342"/>
              <a:gd name="connsiteX77" fmla="*/ 6138780 w 12192000"/>
              <a:gd name="connsiteY77" fmla="*/ 2081918 h 3482342"/>
              <a:gd name="connsiteX78" fmla="*/ 6120125 w 12192000"/>
              <a:gd name="connsiteY78" fmla="*/ 2109475 h 3482342"/>
              <a:gd name="connsiteX79" fmla="*/ 6056576 w 12192000"/>
              <a:gd name="connsiteY79" fmla="*/ 2120066 h 3482342"/>
              <a:gd name="connsiteX80" fmla="*/ 5993794 w 12192000"/>
              <a:gd name="connsiteY80" fmla="*/ 2122569 h 3482342"/>
              <a:gd name="connsiteX81" fmla="*/ 5943601 w 12192000"/>
              <a:gd name="connsiteY81" fmla="*/ 2137719 h 3482342"/>
              <a:gd name="connsiteX82" fmla="*/ 5898141 w 12192000"/>
              <a:gd name="connsiteY82" fmla="*/ 2144806 h 3482342"/>
              <a:gd name="connsiteX83" fmla="*/ 5855337 w 12192000"/>
              <a:gd name="connsiteY83" fmla="*/ 2137719 h 3482342"/>
              <a:gd name="connsiteX84" fmla="*/ 5817682 w 12192000"/>
              <a:gd name="connsiteY84" fmla="*/ 2157358 h 3482342"/>
              <a:gd name="connsiteX85" fmla="*/ 5735300 w 12192000"/>
              <a:gd name="connsiteY85" fmla="*/ 2158902 h 3482342"/>
              <a:gd name="connsiteX86" fmla="*/ 5591469 w 12192000"/>
              <a:gd name="connsiteY86" fmla="*/ 2178389 h 3482342"/>
              <a:gd name="connsiteX87" fmla="*/ 5505818 w 12192000"/>
              <a:gd name="connsiteY87" fmla="*/ 2194207 h 3482342"/>
              <a:gd name="connsiteX88" fmla="*/ 5452860 w 12192000"/>
              <a:gd name="connsiteY88" fmla="*/ 2180085 h 3482342"/>
              <a:gd name="connsiteX89" fmla="*/ 5414282 w 12192000"/>
              <a:gd name="connsiteY89" fmla="*/ 2183070 h 3482342"/>
              <a:gd name="connsiteX90" fmla="*/ 5368369 w 12192000"/>
              <a:gd name="connsiteY90" fmla="*/ 2204272 h 3482342"/>
              <a:gd name="connsiteX91" fmla="*/ 5336354 w 12192000"/>
              <a:gd name="connsiteY91" fmla="*/ 2218920 h 3482342"/>
              <a:gd name="connsiteX92" fmla="*/ 5291263 w 12192000"/>
              <a:gd name="connsiteY92" fmla="*/ 2239182 h 3482342"/>
              <a:gd name="connsiteX93" fmla="*/ 5255152 w 12192000"/>
              <a:gd name="connsiteY93" fmla="*/ 2247164 h 3482342"/>
              <a:gd name="connsiteX94" fmla="*/ 5233796 w 12192000"/>
              <a:gd name="connsiteY94" fmla="*/ 2268260 h 3482342"/>
              <a:gd name="connsiteX95" fmla="*/ 5212786 w 12192000"/>
              <a:gd name="connsiteY95" fmla="*/ 2296592 h 3482342"/>
              <a:gd name="connsiteX96" fmla="*/ 5173523 w 12192000"/>
              <a:gd name="connsiteY96" fmla="*/ 2309057 h 3482342"/>
              <a:gd name="connsiteX97" fmla="*/ 5123830 w 12192000"/>
              <a:gd name="connsiteY97" fmla="*/ 2307070 h 3482342"/>
              <a:gd name="connsiteX98" fmla="*/ 5065426 w 12192000"/>
              <a:gd name="connsiteY98" fmla="*/ 2324076 h 3482342"/>
              <a:gd name="connsiteX99" fmla="*/ 4975908 w 12192000"/>
              <a:gd name="connsiteY99" fmla="*/ 2364128 h 3482342"/>
              <a:gd name="connsiteX100" fmla="*/ 4913723 w 12192000"/>
              <a:gd name="connsiteY100" fmla="*/ 2385265 h 3482342"/>
              <a:gd name="connsiteX101" fmla="*/ 4746485 w 12192000"/>
              <a:gd name="connsiteY101" fmla="*/ 2451769 h 3482342"/>
              <a:gd name="connsiteX102" fmla="*/ 4681588 w 12192000"/>
              <a:gd name="connsiteY102" fmla="*/ 2467494 h 3482342"/>
              <a:gd name="connsiteX103" fmla="*/ 1783655 w 12192000"/>
              <a:gd name="connsiteY103" fmla="*/ 3163860 h 3482342"/>
              <a:gd name="connsiteX104" fmla="*/ 1325955 w 12192000"/>
              <a:gd name="connsiteY104" fmla="*/ 3176692 h 3482342"/>
              <a:gd name="connsiteX105" fmla="*/ 1190384 w 12192000"/>
              <a:gd name="connsiteY105" fmla="*/ 3203504 h 3482342"/>
              <a:gd name="connsiteX106" fmla="*/ 1094537 w 12192000"/>
              <a:gd name="connsiteY106" fmla="*/ 3229469 h 3482342"/>
              <a:gd name="connsiteX107" fmla="*/ 779276 w 12192000"/>
              <a:gd name="connsiteY107" fmla="*/ 3327290 h 3482342"/>
              <a:gd name="connsiteX108" fmla="*/ 600378 w 12192000"/>
              <a:gd name="connsiteY108" fmla="*/ 3335250 h 3482342"/>
              <a:gd name="connsiteX109" fmla="*/ 493457 w 12192000"/>
              <a:gd name="connsiteY109" fmla="*/ 3365044 h 3482342"/>
              <a:gd name="connsiteX110" fmla="*/ 349402 w 12192000"/>
              <a:gd name="connsiteY110" fmla="*/ 3380897 h 3482342"/>
              <a:gd name="connsiteX111" fmla="*/ 192183 w 12192000"/>
              <a:gd name="connsiteY111" fmla="*/ 3460075 h 3482342"/>
              <a:gd name="connsiteX112" fmla="*/ 46713 w 12192000"/>
              <a:gd name="connsiteY112" fmla="*/ 3462986 h 3482342"/>
              <a:gd name="connsiteX113" fmla="*/ 2765 w 12192000"/>
              <a:gd name="connsiteY113" fmla="*/ 3480770 h 3482342"/>
              <a:gd name="connsiteX114" fmla="*/ 0 w 12192000"/>
              <a:gd name="connsiteY114" fmla="*/ 3482342 h 3482342"/>
              <a:gd name="connsiteX115" fmla="*/ 0 w 12192000"/>
              <a:gd name="connsiteY11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495949 w 12192000"/>
              <a:gd name="connsiteY51" fmla="*/ 1902425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41837 w 12192000"/>
              <a:gd name="connsiteY62" fmla="*/ 1840640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686657 w 12192000"/>
              <a:gd name="connsiteY68" fmla="*/ 1907344 h 3482342"/>
              <a:gd name="connsiteX69" fmla="*/ 6651330 w 12192000"/>
              <a:gd name="connsiteY69" fmla="*/ 1922921 h 3482342"/>
              <a:gd name="connsiteX70" fmla="*/ 6622958 w 12192000"/>
              <a:gd name="connsiteY70" fmla="*/ 1936255 h 3482342"/>
              <a:gd name="connsiteX71" fmla="*/ 6522602 w 12192000"/>
              <a:gd name="connsiteY71" fmla="*/ 1954133 h 3482342"/>
              <a:gd name="connsiteX72" fmla="*/ 6444344 w 12192000"/>
              <a:gd name="connsiteY72" fmla="*/ 1969663 h 3482342"/>
              <a:gd name="connsiteX73" fmla="*/ 6409626 w 12192000"/>
              <a:gd name="connsiteY73" fmla="*/ 1978846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87205 w 12192000"/>
              <a:gd name="connsiteY77" fmla="*/ 2060048 h 3482342"/>
              <a:gd name="connsiteX78" fmla="*/ 6138780 w 12192000"/>
              <a:gd name="connsiteY78" fmla="*/ 2081918 h 3482342"/>
              <a:gd name="connsiteX79" fmla="*/ 6120125 w 12192000"/>
              <a:gd name="connsiteY79" fmla="*/ 2109475 h 3482342"/>
              <a:gd name="connsiteX80" fmla="*/ 6056576 w 12192000"/>
              <a:gd name="connsiteY80" fmla="*/ 2120066 h 3482342"/>
              <a:gd name="connsiteX81" fmla="*/ 5993794 w 12192000"/>
              <a:gd name="connsiteY81" fmla="*/ 2122569 h 3482342"/>
              <a:gd name="connsiteX82" fmla="*/ 5943601 w 12192000"/>
              <a:gd name="connsiteY82" fmla="*/ 2137719 h 3482342"/>
              <a:gd name="connsiteX83" fmla="*/ 5898141 w 12192000"/>
              <a:gd name="connsiteY83" fmla="*/ 2144806 h 3482342"/>
              <a:gd name="connsiteX84" fmla="*/ 5855337 w 12192000"/>
              <a:gd name="connsiteY84" fmla="*/ 2137719 h 3482342"/>
              <a:gd name="connsiteX85" fmla="*/ 5817682 w 12192000"/>
              <a:gd name="connsiteY85" fmla="*/ 2157358 h 3482342"/>
              <a:gd name="connsiteX86" fmla="*/ 5735300 w 12192000"/>
              <a:gd name="connsiteY86" fmla="*/ 2158902 h 3482342"/>
              <a:gd name="connsiteX87" fmla="*/ 5591469 w 12192000"/>
              <a:gd name="connsiteY87" fmla="*/ 2178389 h 3482342"/>
              <a:gd name="connsiteX88" fmla="*/ 5505818 w 12192000"/>
              <a:gd name="connsiteY88" fmla="*/ 2194207 h 3482342"/>
              <a:gd name="connsiteX89" fmla="*/ 5452860 w 12192000"/>
              <a:gd name="connsiteY89" fmla="*/ 2180085 h 3482342"/>
              <a:gd name="connsiteX90" fmla="*/ 5414282 w 12192000"/>
              <a:gd name="connsiteY90" fmla="*/ 2183070 h 3482342"/>
              <a:gd name="connsiteX91" fmla="*/ 5368369 w 12192000"/>
              <a:gd name="connsiteY91" fmla="*/ 2204272 h 3482342"/>
              <a:gd name="connsiteX92" fmla="*/ 5336354 w 12192000"/>
              <a:gd name="connsiteY92" fmla="*/ 2218920 h 3482342"/>
              <a:gd name="connsiteX93" fmla="*/ 5291263 w 12192000"/>
              <a:gd name="connsiteY93" fmla="*/ 2239182 h 3482342"/>
              <a:gd name="connsiteX94" fmla="*/ 5255152 w 12192000"/>
              <a:gd name="connsiteY94" fmla="*/ 2247164 h 3482342"/>
              <a:gd name="connsiteX95" fmla="*/ 5233796 w 12192000"/>
              <a:gd name="connsiteY95" fmla="*/ 2268260 h 3482342"/>
              <a:gd name="connsiteX96" fmla="*/ 5212786 w 12192000"/>
              <a:gd name="connsiteY96" fmla="*/ 2296592 h 3482342"/>
              <a:gd name="connsiteX97" fmla="*/ 5173523 w 12192000"/>
              <a:gd name="connsiteY97" fmla="*/ 2309057 h 3482342"/>
              <a:gd name="connsiteX98" fmla="*/ 5123830 w 12192000"/>
              <a:gd name="connsiteY98" fmla="*/ 2307070 h 3482342"/>
              <a:gd name="connsiteX99" fmla="*/ 5065426 w 12192000"/>
              <a:gd name="connsiteY99" fmla="*/ 2324076 h 3482342"/>
              <a:gd name="connsiteX100" fmla="*/ 4975908 w 12192000"/>
              <a:gd name="connsiteY100" fmla="*/ 2364128 h 3482342"/>
              <a:gd name="connsiteX101" fmla="*/ 4913723 w 12192000"/>
              <a:gd name="connsiteY101" fmla="*/ 2385265 h 3482342"/>
              <a:gd name="connsiteX102" fmla="*/ 4746485 w 12192000"/>
              <a:gd name="connsiteY102" fmla="*/ 2451769 h 3482342"/>
              <a:gd name="connsiteX103" fmla="*/ 4681588 w 12192000"/>
              <a:gd name="connsiteY103" fmla="*/ 2467494 h 3482342"/>
              <a:gd name="connsiteX104" fmla="*/ 1783655 w 12192000"/>
              <a:gd name="connsiteY104" fmla="*/ 3163860 h 3482342"/>
              <a:gd name="connsiteX105" fmla="*/ 1325955 w 12192000"/>
              <a:gd name="connsiteY105" fmla="*/ 3176692 h 3482342"/>
              <a:gd name="connsiteX106" fmla="*/ 1190384 w 12192000"/>
              <a:gd name="connsiteY106" fmla="*/ 3203504 h 3482342"/>
              <a:gd name="connsiteX107" fmla="*/ 1094537 w 12192000"/>
              <a:gd name="connsiteY107" fmla="*/ 3229469 h 3482342"/>
              <a:gd name="connsiteX108" fmla="*/ 779276 w 12192000"/>
              <a:gd name="connsiteY108" fmla="*/ 3327290 h 3482342"/>
              <a:gd name="connsiteX109" fmla="*/ 600378 w 12192000"/>
              <a:gd name="connsiteY109" fmla="*/ 3335250 h 3482342"/>
              <a:gd name="connsiteX110" fmla="*/ 493457 w 12192000"/>
              <a:gd name="connsiteY110" fmla="*/ 3365044 h 3482342"/>
              <a:gd name="connsiteX111" fmla="*/ 349402 w 12192000"/>
              <a:gd name="connsiteY111" fmla="*/ 3380897 h 3482342"/>
              <a:gd name="connsiteX112" fmla="*/ 192183 w 12192000"/>
              <a:gd name="connsiteY112" fmla="*/ 3460075 h 3482342"/>
              <a:gd name="connsiteX113" fmla="*/ 46713 w 12192000"/>
              <a:gd name="connsiteY113" fmla="*/ 3462986 h 3482342"/>
              <a:gd name="connsiteX114" fmla="*/ 2765 w 12192000"/>
              <a:gd name="connsiteY114" fmla="*/ 3480770 h 3482342"/>
              <a:gd name="connsiteX115" fmla="*/ 0 w 12192000"/>
              <a:gd name="connsiteY115" fmla="*/ 3482342 h 3482342"/>
              <a:gd name="connsiteX116" fmla="*/ 0 w 12192000"/>
              <a:gd name="connsiteY11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01385 w 12192000"/>
              <a:gd name="connsiteY34" fmla="*/ 1477515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75804 w 12192000"/>
              <a:gd name="connsiteY19" fmla="*/ 1067977 h 3482342"/>
              <a:gd name="connsiteX20" fmla="*/ 11120819 w 12192000"/>
              <a:gd name="connsiteY20" fmla="*/ 1126133 h 3482342"/>
              <a:gd name="connsiteX21" fmla="*/ 11028687 w 12192000"/>
              <a:gd name="connsiteY21" fmla="*/ 1199018 h 3482342"/>
              <a:gd name="connsiteX22" fmla="*/ 10960443 w 12192000"/>
              <a:gd name="connsiteY22" fmla="*/ 1244502 h 3482342"/>
              <a:gd name="connsiteX23" fmla="*/ 10850998 w 12192000"/>
              <a:gd name="connsiteY23" fmla="*/ 1269215 h 3482342"/>
              <a:gd name="connsiteX24" fmla="*/ 10815658 w 12192000"/>
              <a:gd name="connsiteY24" fmla="*/ 1287849 h 3482342"/>
              <a:gd name="connsiteX25" fmla="*/ 10679906 w 12192000"/>
              <a:gd name="connsiteY25" fmla="*/ 1324988 h 3482342"/>
              <a:gd name="connsiteX26" fmla="*/ 10636304 w 12192000"/>
              <a:gd name="connsiteY26" fmla="*/ 1317928 h 3482342"/>
              <a:gd name="connsiteX27" fmla="*/ 10603863 w 12192000"/>
              <a:gd name="connsiteY27" fmla="*/ 1346886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314361 w 12192000"/>
              <a:gd name="connsiteY33" fmla="*/ 1466924 h 3482342"/>
              <a:gd name="connsiteX34" fmla="*/ 10264922 w 12192000"/>
              <a:gd name="connsiteY34" fmla="*/ 1472107 h 3482342"/>
              <a:gd name="connsiteX35" fmla="*/ 10201385 w 12192000"/>
              <a:gd name="connsiteY35" fmla="*/ 1477515 h 3482342"/>
              <a:gd name="connsiteX36" fmla="*/ 10120184 w 12192000"/>
              <a:gd name="connsiteY36" fmla="*/ 1466924 h 3482342"/>
              <a:gd name="connsiteX37" fmla="*/ 10058690 w 12192000"/>
              <a:gd name="connsiteY37" fmla="*/ 1474888 h 3482342"/>
              <a:gd name="connsiteX38" fmla="*/ 10004424 w 12192000"/>
              <a:gd name="connsiteY38" fmla="*/ 1489801 h 3482342"/>
              <a:gd name="connsiteX39" fmla="*/ 9999951 w 12192000"/>
              <a:gd name="connsiteY39" fmla="*/ 1499127 h 3482342"/>
              <a:gd name="connsiteX40" fmla="*/ 9845462 w 12192000"/>
              <a:gd name="connsiteY40" fmla="*/ 1548192 h 3482342"/>
              <a:gd name="connsiteX41" fmla="*/ 9736156 w 12192000"/>
              <a:gd name="connsiteY41" fmla="*/ 1581928 h 3482342"/>
              <a:gd name="connsiteX42" fmla="*/ 9693355 w 12192000"/>
              <a:gd name="connsiteY42" fmla="*/ 1602632 h 3482342"/>
              <a:gd name="connsiteX43" fmla="*/ 9664242 w 12192000"/>
              <a:gd name="connsiteY43" fmla="*/ 1622075 h 3482342"/>
              <a:gd name="connsiteX44" fmla="*/ 9579195 w 12192000"/>
              <a:gd name="connsiteY44" fmla="*/ 1648017 h 3482342"/>
              <a:gd name="connsiteX45" fmla="*/ 9433652 w 12192000"/>
              <a:gd name="connsiteY45" fmla="*/ 1681174 h 3482342"/>
              <a:gd name="connsiteX46" fmla="*/ 9403775 w 12192000"/>
              <a:gd name="connsiteY46" fmla="*/ 1690403 h 3482342"/>
              <a:gd name="connsiteX47" fmla="*/ 9382503 w 12192000"/>
              <a:gd name="connsiteY47" fmla="*/ 1706957 h 3482342"/>
              <a:gd name="connsiteX48" fmla="*/ 9381410 w 12192000"/>
              <a:gd name="connsiteY48" fmla="*/ 1718312 h 3482342"/>
              <a:gd name="connsiteX49" fmla="*/ 9365685 w 12192000"/>
              <a:gd name="connsiteY49" fmla="*/ 1724772 h 3482342"/>
              <a:gd name="connsiteX50" fmla="*/ 9278020 w 12192000"/>
              <a:gd name="connsiteY50" fmla="*/ 1741161 h 3482342"/>
              <a:gd name="connsiteX51" fmla="*/ 9217145 w 12192000"/>
              <a:gd name="connsiteY51" fmla="*/ 1771195 h 3482342"/>
              <a:gd name="connsiteX52" fmla="*/ 8955875 w 12192000"/>
              <a:gd name="connsiteY52" fmla="*/ 1796806 h 3482342"/>
              <a:gd name="connsiteX53" fmla="*/ 8648415 w 12192000"/>
              <a:gd name="connsiteY53" fmla="*/ 1878623 h 3482342"/>
              <a:gd name="connsiteX54" fmla="*/ 8495949 w 12192000"/>
              <a:gd name="connsiteY54" fmla="*/ 1902425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41837 w 12192000"/>
              <a:gd name="connsiteY65" fmla="*/ 1840640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686657 w 12192000"/>
              <a:gd name="connsiteY71" fmla="*/ 1907344 h 3482342"/>
              <a:gd name="connsiteX72" fmla="*/ 6651330 w 12192000"/>
              <a:gd name="connsiteY72" fmla="*/ 1922921 h 3482342"/>
              <a:gd name="connsiteX73" fmla="*/ 6622958 w 12192000"/>
              <a:gd name="connsiteY73" fmla="*/ 1936255 h 3482342"/>
              <a:gd name="connsiteX74" fmla="*/ 6522602 w 12192000"/>
              <a:gd name="connsiteY74" fmla="*/ 1954133 h 3482342"/>
              <a:gd name="connsiteX75" fmla="*/ 6444344 w 12192000"/>
              <a:gd name="connsiteY75" fmla="*/ 1969663 h 3482342"/>
              <a:gd name="connsiteX76" fmla="*/ 6409626 w 12192000"/>
              <a:gd name="connsiteY76" fmla="*/ 1978846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87205 w 12192000"/>
              <a:gd name="connsiteY80" fmla="*/ 2060048 h 3482342"/>
              <a:gd name="connsiteX81" fmla="*/ 6138780 w 12192000"/>
              <a:gd name="connsiteY81" fmla="*/ 2081918 h 3482342"/>
              <a:gd name="connsiteX82" fmla="*/ 6120125 w 12192000"/>
              <a:gd name="connsiteY82" fmla="*/ 2109475 h 3482342"/>
              <a:gd name="connsiteX83" fmla="*/ 6056576 w 12192000"/>
              <a:gd name="connsiteY83" fmla="*/ 2120066 h 3482342"/>
              <a:gd name="connsiteX84" fmla="*/ 5993794 w 12192000"/>
              <a:gd name="connsiteY84" fmla="*/ 2122569 h 3482342"/>
              <a:gd name="connsiteX85" fmla="*/ 5943601 w 12192000"/>
              <a:gd name="connsiteY85" fmla="*/ 2137719 h 3482342"/>
              <a:gd name="connsiteX86" fmla="*/ 5898141 w 12192000"/>
              <a:gd name="connsiteY86" fmla="*/ 2144806 h 3482342"/>
              <a:gd name="connsiteX87" fmla="*/ 5855337 w 12192000"/>
              <a:gd name="connsiteY87" fmla="*/ 2137719 h 3482342"/>
              <a:gd name="connsiteX88" fmla="*/ 5817682 w 12192000"/>
              <a:gd name="connsiteY88" fmla="*/ 2157358 h 3482342"/>
              <a:gd name="connsiteX89" fmla="*/ 5735300 w 12192000"/>
              <a:gd name="connsiteY89" fmla="*/ 2158902 h 3482342"/>
              <a:gd name="connsiteX90" fmla="*/ 5591469 w 12192000"/>
              <a:gd name="connsiteY90" fmla="*/ 2178389 h 3482342"/>
              <a:gd name="connsiteX91" fmla="*/ 5505818 w 12192000"/>
              <a:gd name="connsiteY91" fmla="*/ 2194207 h 3482342"/>
              <a:gd name="connsiteX92" fmla="*/ 5452860 w 12192000"/>
              <a:gd name="connsiteY92" fmla="*/ 2180085 h 3482342"/>
              <a:gd name="connsiteX93" fmla="*/ 5414282 w 12192000"/>
              <a:gd name="connsiteY93" fmla="*/ 2183070 h 3482342"/>
              <a:gd name="connsiteX94" fmla="*/ 5368369 w 12192000"/>
              <a:gd name="connsiteY94" fmla="*/ 2204272 h 3482342"/>
              <a:gd name="connsiteX95" fmla="*/ 5336354 w 12192000"/>
              <a:gd name="connsiteY95" fmla="*/ 2218920 h 3482342"/>
              <a:gd name="connsiteX96" fmla="*/ 5291263 w 12192000"/>
              <a:gd name="connsiteY96" fmla="*/ 2239182 h 3482342"/>
              <a:gd name="connsiteX97" fmla="*/ 5255152 w 12192000"/>
              <a:gd name="connsiteY97" fmla="*/ 2247164 h 3482342"/>
              <a:gd name="connsiteX98" fmla="*/ 5233796 w 12192000"/>
              <a:gd name="connsiteY98" fmla="*/ 2268260 h 3482342"/>
              <a:gd name="connsiteX99" fmla="*/ 5212786 w 12192000"/>
              <a:gd name="connsiteY99" fmla="*/ 2296592 h 3482342"/>
              <a:gd name="connsiteX100" fmla="*/ 5173523 w 12192000"/>
              <a:gd name="connsiteY100" fmla="*/ 2309057 h 3482342"/>
              <a:gd name="connsiteX101" fmla="*/ 5123830 w 12192000"/>
              <a:gd name="connsiteY101" fmla="*/ 2307070 h 3482342"/>
              <a:gd name="connsiteX102" fmla="*/ 5065426 w 12192000"/>
              <a:gd name="connsiteY102" fmla="*/ 2324076 h 3482342"/>
              <a:gd name="connsiteX103" fmla="*/ 4975908 w 12192000"/>
              <a:gd name="connsiteY103" fmla="*/ 2364128 h 3482342"/>
              <a:gd name="connsiteX104" fmla="*/ 4913723 w 12192000"/>
              <a:gd name="connsiteY104" fmla="*/ 2385265 h 3482342"/>
              <a:gd name="connsiteX105" fmla="*/ 4746485 w 12192000"/>
              <a:gd name="connsiteY105" fmla="*/ 2451769 h 3482342"/>
              <a:gd name="connsiteX106" fmla="*/ 4681588 w 12192000"/>
              <a:gd name="connsiteY106" fmla="*/ 2467494 h 3482342"/>
              <a:gd name="connsiteX107" fmla="*/ 1783655 w 12192000"/>
              <a:gd name="connsiteY107" fmla="*/ 3163860 h 3482342"/>
              <a:gd name="connsiteX108" fmla="*/ 1325955 w 12192000"/>
              <a:gd name="connsiteY108" fmla="*/ 3176692 h 3482342"/>
              <a:gd name="connsiteX109" fmla="*/ 1190384 w 12192000"/>
              <a:gd name="connsiteY109" fmla="*/ 3203504 h 3482342"/>
              <a:gd name="connsiteX110" fmla="*/ 1094537 w 12192000"/>
              <a:gd name="connsiteY110" fmla="*/ 3229469 h 3482342"/>
              <a:gd name="connsiteX111" fmla="*/ 779276 w 12192000"/>
              <a:gd name="connsiteY111" fmla="*/ 3327290 h 3482342"/>
              <a:gd name="connsiteX112" fmla="*/ 600378 w 12192000"/>
              <a:gd name="connsiteY112" fmla="*/ 3335250 h 3482342"/>
              <a:gd name="connsiteX113" fmla="*/ 493457 w 12192000"/>
              <a:gd name="connsiteY113" fmla="*/ 3365044 h 3482342"/>
              <a:gd name="connsiteX114" fmla="*/ 349402 w 12192000"/>
              <a:gd name="connsiteY114" fmla="*/ 3380897 h 3482342"/>
              <a:gd name="connsiteX115" fmla="*/ 192183 w 12192000"/>
              <a:gd name="connsiteY115" fmla="*/ 3460075 h 3482342"/>
              <a:gd name="connsiteX116" fmla="*/ 46713 w 12192000"/>
              <a:gd name="connsiteY116" fmla="*/ 3462986 h 3482342"/>
              <a:gd name="connsiteX117" fmla="*/ 2765 w 12192000"/>
              <a:gd name="connsiteY117" fmla="*/ 3480770 h 3482342"/>
              <a:gd name="connsiteX118" fmla="*/ 0 w 12192000"/>
              <a:gd name="connsiteY118" fmla="*/ 3482342 h 3482342"/>
              <a:gd name="connsiteX119" fmla="*/ 0 w 12192000"/>
              <a:gd name="connsiteY11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6987 w 12192000"/>
              <a:gd name="connsiteY18" fmla="*/ 1000897 h 3482342"/>
              <a:gd name="connsiteX19" fmla="*/ 11193568 w 12192000"/>
              <a:gd name="connsiteY19" fmla="*/ 1039464 h 3482342"/>
              <a:gd name="connsiteX20" fmla="*/ 11175804 w 12192000"/>
              <a:gd name="connsiteY20" fmla="*/ 1067977 h 3482342"/>
              <a:gd name="connsiteX21" fmla="*/ 11120819 w 12192000"/>
              <a:gd name="connsiteY21" fmla="*/ 1126133 h 3482342"/>
              <a:gd name="connsiteX22" fmla="*/ 11028687 w 12192000"/>
              <a:gd name="connsiteY22" fmla="*/ 1199018 h 3482342"/>
              <a:gd name="connsiteX23" fmla="*/ 10960443 w 12192000"/>
              <a:gd name="connsiteY23" fmla="*/ 1244502 h 3482342"/>
              <a:gd name="connsiteX24" fmla="*/ 10850998 w 12192000"/>
              <a:gd name="connsiteY24" fmla="*/ 1269215 h 3482342"/>
              <a:gd name="connsiteX25" fmla="*/ 10815658 w 12192000"/>
              <a:gd name="connsiteY25" fmla="*/ 1287849 h 3482342"/>
              <a:gd name="connsiteX26" fmla="*/ 10679906 w 12192000"/>
              <a:gd name="connsiteY26" fmla="*/ 1324988 h 3482342"/>
              <a:gd name="connsiteX27" fmla="*/ 10636304 w 12192000"/>
              <a:gd name="connsiteY27" fmla="*/ 1317928 h 3482342"/>
              <a:gd name="connsiteX28" fmla="*/ 10603863 w 12192000"/>
              <a:gd name="connsiteY28" fmla="*/ 1346886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314361 w 12192000"/>
              <a:gd name="connsiteY34" fmla="*/ 1466924 h 3482342"/>
              <a:gd name="connsiteX35" fmla="*/ 10264922 w 12192000"/>
              <a:gd name="connsiteY35" fmla="*/ 1472107 h 3482342"/>
              <a:gd name="connsiteX36" fmla="*/ 10201385 w 12192000"/>
              <a:gd name="connsiteY36" fmla="*/ 1477515 h 3482342"/>
              <a:gd name="connsiteX37" fmla="*/ 10120184 w 12192000"/>
              <a:gd name="connsiteY37" fmla="*/ 1466924 h 3482342"/>
              <a:gd name="connsiteX38" fmla="*/ 10058690 w 12192000"/>
              <a:gd name="connsiteY38" fmla="*/ 1474888 h 3482342"/>
              <a:gd name="connsiteX39" fmla="*/ 10004424 w 12192000"/>
              <a:gd name="connsiteY39" fmla="*/ 1489801 h 3482342"/>
              <a:gd name="connsiteX40" fmla="*/ 9999951 w 12192000"/>
              <a:gd name="connsiteY40" fmla="*/ 1499127 h 3482342"/>
              <a:gd name="connsiteX41" fmla="*/ 9845462 w 12192000"/>
              <a:gd name="connsiteY41" fmla="*/ 1548192 h 3482342"/>
              <a:gd name="connsiteX42" fmla="*/ 9736156 w 12192000"/>
              <a:gd name="connsiteY42" fmla="*/ 1581928 h 3482342"/>
              <a:gd name="connsiteX43" fmla="*/ 9693355 w 12192000"/>
              <a:gd name="connsiteY43" fmla="*/ 1602632 h 3482342"/>
              <a:gd name="connsiteX44" fmla="*/ 9664242 w 12192000"/>
              <a:gd name="connsiteY44" fmla="*/ 1622075 h 3482342"/>
              <a:gd name="connsiteX45" fmla="*/ 9579195 w 12192000"/>
              <a:gd name="connsiteY45" fmla="*/ 1648017 h 3482342"/>
              <a:gd name="connsiteX46" fmla="*/ 9433652 w 12192000"/>
              <a:gd name="connsiteY46" fmla="*/ 1681174 h 3482342"/>
              <a:gd name="connsiteX47" fmla="*/ 9403775 w 12192000"/>
              <a:gd name="connsiteY47" fmla="*/ 1690403 h 3482342"/>
              <a:gd name="connsiteX48" fmla="*/ 9382503 w 12192000"/>
              <a:gd name="connsiteY48" fmla="*/ 1706957 h 3482342"/>
              <a:gd name="connsiteX49" fmla="*/ 9381410 w 12192000"/>
              <a:gd name="connsiteY49" fmla="*/ 1718312 h 3482342"/>
              <a:gd name="connsiteX50" fmla="*/ 9365685 w 12192000"/>
              <a:gd name="connsiteY50" fmla="*/ 1724772 h 3482342"/>
              <a:gd name="connsiteX51" fmla="*/ 9278020 w 12192000"/>
              <a:gd name="connsiteY51" fmla="*/ 1741161 h 3482342"/>
              <a:gd name="connsiteX52" fmla="*/ 9217145 w 12192000"/>
              <a:gd name="connsiteY52" fmla="*/ 1771195 h 3482342"/>
              <a:gd name="connsiteX53" fmla="*/ 8955875 w 12192000"/>
              <a:gd name="connsiteY53" fmla="*/ 1796806 h 3482342"/>
              <a:gd name="connsiteX54" fmla="*/ 8648415 w 12192000"/>
              <a:gd name="connsiteY54" fmla="*/ 1878623 h 3482342"/>
              <a:gd name="connsiteX55" fmla="*/ 8495949 w 12192000"/>
              <a:gd name="connsiteY55" fmla="*/ 1902425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41837 w 12192000"/>
              <a:gd name="connsiteY66" fmla="*/ 1840640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686657 w 12192000"/>
              <a:gd name="connsiteY72" fmla="*/ 1907344 h 3482342"/>
              <a:gd name="connsiteX73" fmla="*/ 6651330 w 12192000"/>
              <a:gd name="connsiteY73" fmla="*/ 1922921 h 3482342"/>
              <a:gd name="connsiteX74" fmla="*/ 6622958 w 12192000"/>
              <a:gd name="connsiteY74" fmla="*/ 1936255 h 3482342"/>
              <a:gd name="connsiteX75" fmla="*/ 6522602 w 12192000"/>
              <a:gd name="connsiteY75" fmla="*/ 1954133 h 3482342"/>
              <a:gd name="connsiteX76" fmla="*/ 6444344 w 12192000"/>
              <a:gd name="connsiteY76" fmla="*/ 1969663 h 3482342"/>
              <a:gd name="connsiteX77" fmla="*/ 6409626 w 12192000"/>
              <a:gd name="connsiteY77" fmla="*/ 1978846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87205 w 12192000"/>
              <a:gd name="connsiteY81" fmla="*/ 2060048 h 3482342"/>
              <a:gd name="connsiteX82" fmla="*/ 6138780 w 12192000"/>
              <a:gd name="connsiteY82" fmla="*/ 2081918 h 3482342"/>
              <a:gd name="connsiteX83" fmla="*/ 6120125 w 12192000"/>
              <a:gd name="connsiteY83" fmla="*/ 2109475 h 3482342"/>
              <a:gd name="connsiteX84" fmla="*/ 6056576 w 12192000"/>
              <a:gd name="connsiteY84" fmla="*/ 2120066 h 3482342"/>
              <a:gd name="connsiteX85" fmla="*/ 5993794 w 12192000"/>
              <a:gd name="connsiteY85" fmla="*/ 2122569 h 3482342"/>
              <a:gd name="connsiteX86" fmla="*/ 5943601 w 12192000"/>
              <a:gd name="connsiteY86" fmla="*/ 2137719 h 3482342"/>
              <a:gd name="connsiteX87" fmla="*/ 5898141 w 12192000"/>
              <a:gd name="connsiteY87" fmla="*/ 2144806 h 3482342"/>
              <a:gd name="connsiteX88" fmla="*/ 5855337 w 12192000"/>
              <a:gd name="connsiteY88" fmla="*/ 2137719 h 3482342"/>
              <a:gd name="connsiteX89" fmla="*/ 5817682 w 12192000"/>
              <a:gd name="connsiteY89" fmla="*/ 2157358 h 3482342"/>
              <a:gd name="connsiteX90" fmla="*/ 5735300 w 12192000"/>
              <a:gd name="connsiteY90" fmla="*/ 2158902 h 3482342"/>
              <a:gd name="connsiteX91" fmla="*/ 5591469 w 12192000"/>
              <a:gd name="connsiteY91" fmla="*/ 2178389 h 3482342"/>
              <a:gd name="connsiteX92" fmla="*/ 5505818 w 12192000"/>
              <a:gd name="connsiteY92" fmla="*/ 2194207 h 3482342"/>
              <a:gd name="connsiteX93" fmla="*/ 5452860 w 12192000"/>
              <a:gd name="connsiteY93" fmla="*/ 2180085 h 3482342"/>
              <a:gd name="connsiteX94" fmla="*/ 5414282 w 12192000"/>
              <a:gd name="connsiteY94" fmla="*/ 2183070 h 3482342"/>
              <a:gd name="connsiteX95" fmla="*/ 5368369 w 12192000"/>
              <a:gd name="connsiteY95" fmla="*/ 2204272 h 3482342"/>
              <a:gd name="connsiteX96" fmla="*/ 5336354 w 12192000"/>
              <a:gd name="connsiteY96" fmla="*/ 2218920 h 3482342"/>
              <a:gd name="connsiteX97" fmla="*/ 5291263 w 12192000"/>
              <a:gd name="connsiteY97" fmla="*/ 2239182 h 3482342"/>
              <a:gd name="connsiteX98" fmla="*/ 5255152 w 12192000"/>
              <a:gd name="connsiteY98" fmla="*/ 2247164 h 3482342"/>
              <a:gd name="connsiteX99" fmla="*/ 5233796 w 12192000"/>
              <a:gd name="connsiteY99" fmla="*/ 2268260 h 3482342"/>
              <a:gd name="connsiteX100" fmla="*/ 5212786 w 12192000"/>
              <a:gd name="connsiteY100" fmla="*/ 2296592 h 3482342"/>
              <a:gd name="connsiteX101" fmla="*/ 5173523 w 12192000"/>
              <a:gd name="connsiteY101" fmla="*/ 2309057 h 3482342"/>
              <a:gd name="connsiteX102" fmla="*/ 5123830 w 12192000"/>
              <a:gd name="connsiteY102" fmla="*/ 2307070 h 3482342"/>
              <a:gd name="connsiteX103" fmla="*/ 5065426 w 12192000"/>
              <a:gd name="connsiteY103" fmla="*/ 2324076 h 3482342"/>
              <a:gd name="connsiteX104" fmla="*/ 4975908 w 12192000"/>
              <a:gd name="connsiteY104" fmla="*/ 2364128 h 3482342"/>
              <a:gd name="connsiteX105" fmla="*/ 4913723 w 12192000"/>
              <a:gd name="connsiteY105" fmla="*/ 2385265 h 3482342"/>
              <a:gd name="connsiteX106" fmla="*/ 4746485 w 12192000"/>
              <a:gd name="connsiteY106" fmla="*/ 2451769 h 3482342"/>
              <a:gd name="connsiteX107" fmla="*/ 4681588 w 12192000"/>
              <a:gd name="connsiteY107" fmla="*/ 2467494 h 3482342"/>
              <a:gd name="connsiteX108" fmla="*/ 1783655 w 12192000"/>
              <a:gd name="connsiteY108" fmla="*/ 3163860 h 3482342"/>
              <a:gd name="connsiteX109" fmla="*/ 1325955 w 12192000"/>
              <a:gd name="connsiteY109" fmla="*/ 3176692 h 3482342"/>
              <a:gd name="connsiteX110" fmla="*/ 1190384 w 12192000"/>
              <a:gd name="connsiteY110" fmla="*/ 3203504 h 3482342"/>
              <a:gd name="connsiteX111" fmla="*/ 1094537 w 12192000"/>
              <a:gd name="connsiteY111" fmla="*/ 3229469 h 3482342"/>
              <a:gd name="connsiteX112" fmla="*/ 779276 w 12192000"/>
              <a:gd name="connsiteY112" fmla="*/ 3327290 h 3482342"/>
              <a:gd name="connsiteX113" fmla="*/ 600378 w 12192000"/>
              <a:gd name="connsiteY113" fmla="*/ 3335250 h 3482342"/>
              <a:gd name="connsiteX114" fmla="*/ 493457 w 12192000"/>
              <a:gd name="connsiteY114" fmla="*/ 3365044 h 3482342"/>
              <a:gd name="connsiteX115" fmla="*/ 349402 w 12192000"/>
              <a:gd name="connsiteY115" fmla="*/ 3380897 h 3482342"/>
              <a:gd name="connsiteX116" fmla="*/ 192183 w 12192000"/>
              <a:gd name="connsiteY116" fmla="*/ 3460075 h 3482342"/>
              <a:gd name="connsiteX117" fmla="*/ 46713 w 12192000"/>
              <a:gd name="connsiteY117" fmla="*/ 3462986 h 3482342"/>
              <a:gd name="connsiteX118" fmla="*/ 2765 w 12192000"/>
              <a:gd name="connsiteY118" fmla="*/ 3480770 h 3482342"/>
              <a:gd name="connsiteX119" fmla="*/ 0 w 12192000"/>
              <a:gd name="connsiteY119" fmla="*/ 3482342 h 3482342"/>
              <a:gd name="connsiteX120" fmla="*/ 0 w 12192000"/>
              <a:gd name="connsiteY12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24988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9834 w 12192000"/>
              <a:gd name="connsiteY30" fmla="*/ 1324989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723900 w 12192000"/>
              <a:gd name="connsiteY29" fmla="*/ 1318642 h 3482342"/>
              <a:gd name="connsiteX30" fmla="*/ 10679906 w 12192000"/>
              <a:gd name="connsiteY30" fmla="*/ 1332049 h 3482342"/>
              <a:gd name="connsiteX31" fmla="*/ 10639834 w 12192000"/>
              <a:gd name="connsiteY31" fmla="*/ 1324989 h 3482342"/>
              <a:gd name="connsiteX32" fmla="*/ 10603863 w 12192000"/>
              <a:gd name="connsiteY32" fmla="*/ 1346886 h 3482342"/>
              <a:gd name="connsiteX33" fmla="*/ 10573203 w 12192000"/>
              <a:gd name="connsiteY33" fmla="*/ 1351996 h 3482342"/>
              <a:gd name="connsiteX34" fmla="*/ 10513263 w 12192000"/>
              <a:gd name="connsiteY34" fmla="*/ 1350756 h 3482342"/>
              <a:gd name="connsiteX35" fmla="*/ 10464012 w 12192000"/>
              <a:gd name="connsiteY35" fmla="*/ 1391778 h 3482342"/>
              <a:gd name="connsiteX36" fmla="*/ 10405409 w 12192000"/>
              <a:gd name="connsiteY36" fmla="*/ 1422789 h 3482342"/>
              <a:gd name="connsiteX37" fmla="*/ 10370530 w 12192000"/>
              <a:gd name="connsiteY37" fmla="*/ 1441596 h 3482342"/>
              <a:gd name="connsiteX38" fmla="*/ 10314361 w 12192000"/>
              <a:gd name="connsiteY38" fmla="*/ 1466924 h 3482342"/>
              <a:gd name="connsiteX39" fmla="*/ 10264922 w 12192000"/>
              <a:gd name="connsiteY39" fmla="*/ 1472107 h 3482342"/>
              <a:gd name="connsiteX40" fmla="*/ 10201385 w 12192000"/>
              <a:gd name="connsiteY40" fmla="*/ 1477515 h 3482342"/>
              <a:gd name="connsiteX41" fmla="*/ 10120184 w 12192000"/>
              <a:gd name="connsiteY41" fmla="*/ 1466924 h 3482342"/>
              <a:gd name="connsiteX42" fmla="*/ 10058690 w 12192000"/>
              <a:gd name="connsiteY42" fmla="*/ 1474888 h 3482342"/>
              <a:gd name="connsiteX43" fmla="*/ 10004424 w 12192000"/>
              <a:gd name="connsiteY43" fmla="*/ 1489801 h 3482342"/>
              <a:gd name="connsiteX44" fmla="*/ 9999951 w 12192000"/>
              <a:gd name="connsiteY44" fmla="*/ 1499127 h 3482342"/>
              <a:gd name="connsiteX45" fmla="*/ 9845462 w 12192000"/>
              <a:gd name="connsiteY45" fmla="*/ 1548192 h 3482342"/>
              <a:gd name="connsiteX46" fmla="*/ 9736156 w 12192000"/>
              <a:gd name="connsiteY46" fmla="*/ 1581928 h 3482342"/>
              <a:gd name="connsiteX47" fmla="*/ 9693355 w 12192000"/>
              <a:gd name="connsiteY47" fmla="*/ 1602632 h 3482342"/>
              <a:gd name="connsiteX48" fmla="*/ 9664242 w 12192000"/>
              <a:gd name="connsiteY48" fmla="*/ 1622075 h 3482342"/>
              <a:gd name="connsiteX49" fmla="*/ 9579195 w 12192000"/>
              <a:gd name="connsiteY49" fmla="*/ 1648017 h 3482342"/>
              <a:gd name="connsiteX50" fmla="*/ 9433652 w 12192000"/>
              <a:gd name="connsiteY50" fmla="*/ 1681174 h 3482342"/>
              <a:gd name="connsiteX51" fmla="*/ 9403775 w 12192000"/>
              <a:gd name="connsiteY51" fmla="*/ 1690403 h 3482342"/>
              <a:gd name="connsiteX52" fmla="*/ 9382503 w 12192000"/>
              <a:gd name="connsiteY52" fmla="*/ 1706957 h 3482342"/>
              <a:gd name="connsiteX53" fmla="*/ 9381410 w 12192000"/>
              <a:gd name="connsiteY53" fmla="*/ 1718312 h 3482342"/>
              <a:gd name="connsiteX54" fmla="*/ 9365685 w 12192000"/>
              <a:gd name="connsiteY54" fmla="*/ 1724772 h 3482342"/>
              <a:gd name="connsiteX55" fmla="*/ 9278020 w 12192000"/>
              <a:gd name="connsiteY55" fmla="*/ 1741161 h 3482342"/>
              <a:gd name="connsiteX56" fmla="*/ 9217145 w 12192000"/>
              <a:gd name="connsiteY56" fmla="*/ 1771195 h 3482342"/>
              <a:gd name="connsiteX57" fmla="*/ 8955875 w 12192000"/>
              <a:gd name="connsiteY57" fmla="*/ 1796806 h 3482342"/>
              <a:gd name="connsiteX58" fmla="*/ 8648415 w 12192000"/>
              <a:gd name="connsiteY58" fmla="*/ 1878623 h 3482342"/>
              <a:gd name="connsiteX59" fmla="*/ 8495949 w 12192000"/>
              <a:gd name="connsiteY59" fmla="*/ 1902425 h 3482342"/>
              <a:gd name="connsiteX60" fmla="*/ 8236214 w 12192000"/>
              <a:gd name="connsiteY60" fmla="*/ 190972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41837 w 12192000"/>
              <a:gd name="connsiteY70" fmla="*/ 1840640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686657 w 12192000"/>
              <a:gd name="connsiteY76" fmla="*/ 1907344 h 3482342"/>
              <a:gd name="connsiteX77" fmla="*/ 6651330 w 12192000"/>
              <a:gd name="connsiteY77" fmla="*/ 1922921 h 3482342"/>
              <a:gd name="connsiteX78" fmla="*/ 6622958 w 12192000"/>
              <a:gd name="connsiteY78" fmla="*/ 1936255 h 3482342"/>
              <a:gd name="connsiteX79" fmla="*/ 6522602 w 12192000"/>
              <a:gd name="connsiteY79" fmla="*/ 1954133 h 3482342"/>
              <a:gd name="connsiteX80" fmla="*/ 6444344 w 12192000"/>
              <a:gd name="connsiteY80" fmla="*/ 1969663 h 3482342"/>
              <a:gd name="connsiteX81" fmla="*/ 6409626 w 12192000"/>
              <a:gd name="connsiteY81" fmla="*/ 1978846 h 3482342"/>
              <a:gd name="connsiteX82" fmla="*/ 6333446 w 12192000"/>
              <a:gd name="connsiteY82" fmla="*/ 1997163 h 3482342"/>
              <a:gd name="connsiteX83" fmla="*/ 6294933 w 12192000"/>
              <a:gd name="connsiteY83" fmla="*/ 2019412 h 3482342"/>
              <a:gd name="connsiteX84" fmla="*/ 6238719 w 12192000"/>
              <a:gd name="connsiteY84" fmla="*/ 2042547 h 3482342"/>
              <a:gd name="connsiteX85" fmla="*/ 6187205 w 12192000"/>
              <a:gd name="connsiteY85" fmla="*/ 2060048 h 3482342"/>
              <a:gd name="connsiteX86" fmla="*/ 6138780 w 12192000"/>
              <a:gd name="connsiteY86" fmla="*/ 2081918 h 3482342"/>
              <a:gd name="connsiteX87" fmla="*/ 6120125 w 12192000"/>
              <a:gd name="connsiteY87" fmla="*/ 2109475 h 3482342"/>
              <a:gd name="connsiteX88" fmla="*/ 6056576 w 12192000"/>
              <a:gd name="connsiteY88" fmla="*/ 2120066 h 3482342"/>
              <a:gd name="connsiteX89" fmla="*/ 5993794 w 12192000"/>
              <a:gd name="connsiteY89" fmla="*/ 2122569 h 3482342"/>
              <a:gd name="connsiteX90" fmla="*/ 5943601 w 12192000"/>
              <a:gd name="connsiteY90" fmla="*/ 2137719 h 3482342"/>
              <a:gd name="connsiteX91" fmla="*/ 5898141 w 12192000"/>
              <a:gd name="connsiteY91" fmla="*/ 2144806 h 3482342"/>
              <a:gd name="connsiteX92" fmla="*/ 5855337 w 12192000"/>
              <a:gd name="connsiteY92" fmla="*/ 2137719 h 3482342"/>
              <a:gd name="connsiteX93" fmla="*/ 5817682 w 12192000"/>
              <a:gd name="connsiteY93" fmla="*/ 2157358 h 3482342"/>
              <a:gd name="connsiteX94" fmla="*/ 5735300 w 12192000"/>
              <a:gd name="connsiteY94" fmla="*/ 2158902 h 3482342"/>
              <a:gd name="connsiteX95" fmla="*/ 5591469 w 12192000"/>
              <a:gd name="connsiteY95" fmla="*/ 2178389 h 3482342"/>
              <a:gd name="connsiteX96" fmla="*/ 5505818 w 12192000"/>
              <a:gd name="connsiteY96" fmla="*/ 2194207 h 3482342"/>
              <a:gd name="connsiteX97" fmla="*/ 5452860 w 12192000"/>
              <a:gd name="connsiteY97" fmla="*/ 2180085 h 3482342"/>
              <a:gd name="connsiteX98" fmla="*/ 5414282 w 12192000"/>
              <a:gd name="connsiteY98" fmla="*/ 2183070 h 3482342"/>
              <a:gd name="connsiteX99" fmla="*/ 5368369 w 12192000"/>
              <a:gd name="connsiteY99" fmla="*/ 2204272 h 3482342"/>
              <a:gd name="connsiteX100" fmla="*/ 5336354 w 12192000"/>
              <a:gd name="connsiteY100" fmla="*/ 2218920 h 3482342"/>
              <a:gd name="connsiteX101" fmla="*/ 5291263 w 12192000"/>
              <a:gd name="connsiteY101" fmla="*/ 2239182 h 3482342"/>
              <a:gd name="connsiteX102" fmla="*/ 5255152 w 12192000"/>
              <a:gd name="connsiteY102" fmla="*/ 2247164 h 3482342"/>
              <a:gd name="connsiteX103" fmla="*/ 5233796 w 12192000"/>
              <a:gd name="connsiteY103" fmla="*/ 2268260 h 3482342"/>
              <a:gd name="connsiteX104" fmla="*/ 5212786 w 12192000"/>
              <a:gd name="connsiteY104" fmla="*/ 2296592 h 3482342"/>
              <a:gd name="connsiteX105" fmla="*/ 5173523 w 12192000"/>
              <a:gd name="connsiteY105" fmla="*/ 2309057 h 3482342"/>
              <a:gd name="connsiteX106" fmla="*/ 5123830 w 12192000"/>
              <a:gd name="connsiteY106" fmla="*/ 2307070 h 3482342"/>
              <a:gd name="connsiteX107" fmla="*/ 5065426 w 12192000"/>
              <a:gd name="connsiteY107" fmla="*/ 2324076 h 3482342"/>
              <a:gd name="connsiteX108" fmla="*/ 4975908 w 12192000"/>
              <a:gd name="connsiteY108" fmla="*/ 2364128 h 3482342"/>
              <a:gd name="connsiteX109" fmla="*/ 4913723 w 12192000"/>
              <a:gd name="connsiteY109" fmla="*/ 2385265 h 3482342"/>
              <a:gd name="connsiteX110" fmla="*/ 4746485 w 12192000"/>
              <a:gd name="connsiteY110" fmla="*/ 2451769 h 3482342"/>
              <a:gd name="connsiteX111" fmla="*/ 4681588 w 12192000"/>
              <a:gd name="connsiteY111" fmla="*/ 2467494 h 3482342"/>
              <a:gd name="connsiteX112" fmla="*/ 1783655 w 12192000"/>
              <a:gd name="connsiteY112" fmla="*/ 3163860 h 3482342"/>
              <a:gd name="connsiteX113" fmla="*/ 1325955 w 12192000"/>
              <a:gd name="connsiteY113" fmla="*/ 3176692 h 3482342"/>
              <a:gd name="connsiteX114" fmla="*/ 1190384 w 12192000"/>
              <a:gd name="connsiteY114" fmla="*/ 3203504 h 3482342"/>
              <a:gd name="connsiteX115" fmla="*/ 1094537 w 12192000"/>
              <a:gd name="connsiteY115" fmla="*/ 3229469 h 3482342"/>
              <a:gd name="connsiteX116" fmla="*/ 779276 w 12192000"/>
              <a:gd name="connsiteY116" fmla="*/ 3327290 h 3482342"/>
              <a:gd name="connsiteX117" fmla="*/ 600378 w 12192000"/>
              <a:gd name="connsiteY117" fmla="*/ 3335250 h 3482342"/>
              <a:gd name="connsiteX118" fmla="*/ 493457 w 12192000"/>
              <a:gd name="connsiteY118" fmla="*/ 3365044 h 3482342"/>
              <a:gd name="connsiteX119" fmla="*/ 349402 w 12192000"/>
              <a:gd name="connsiteY119" fmla="*/ 3380897 h 3482342"/>
              <a:gd name="connsiteX120" fmla="*/ 192183 w 12192000"/>
              <a:gd name="connsiteY120" fmla="*/ 3460075 h 3482342"/>
              <a:gd name="connsiteX121" fmla="*/ 46713 w 12192000"/>
              <a:gd name="connsiteY121" fmla="*/ 3462986 h 3482342"/>
              <a:gd name="connsiteX122" fmla="*/ 2765 w 12192000"/>
              <a:gd name="connsiteY122" fmla="*/ 3480770 h 3482342"/>
              <a:gd name="connsiteX123" fmla="*/ 0 w 12192000"/>
              <a:gd name="connsiteY123" fmla="*/ 3482342 h 3482342"/>
              <a:gd name="connsiteX124" fmla="*/ 0 w 12192000"/>
              <a:gd name="connsiteY12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79242 w 12192000"/>
              <a:gd name="connsiteY27" fmla="*/ 1269215 h 3482342"/>
              <a:gd name="connsiteX28" fmla="*/ 10850998 w 12192000"/>
              <a:gd name="connsiteY28" fmla="*/ 1269215 h 3482342"/>
              <a:gd name="connsiteX29" fmla="*/ 10815658 w 12192000"/>
              <a:gd name="connsiteY29" fmla="*/ 1287849 h 3482342"/>
              <a:gd name="connsiteX30" fmla="*/ 10723900 w 12192000"/>
              <a:gd name="connsiteY30" fmla="*/ 1318642 h 3482342"/>
              <a:gd name="connsiteX31" fmla="*/ 10679906 w 12192000"/>
              <a:gd name="connsiteY31" fmla="*/ 1332049 h 3482342"/>
              <a:gd name="connsiteX32" fmla="*/ 10639834 w 12192000"/>
              <a:gd name="connsiteY32" fmla="*/ 1324989 h 3482342"/>
              <a:gd name="connsiteX33" fmla="*/ 10603863 w 12192000"/>
              <a:gd name="connsiteY33" fmla="*/ 1346886 h 3482342"/>
              <a:gd name="connsiteX34" fmla="*/ 10573203 w 12192000"/>
              <a:gd name="connsiteY34" fmla="*/ 1351996 h 3482342"/>
              <a:gd name="connsiteX35" fmla="*/ 10513263 w 12192000"/>
              <a:gd name="connsiteY35" fmla="*/ 1350756 h 3482342"/>
              <a:gd name="connsiteX36" fmla="*/ 10464012 w 12192000"/>
              <a:gd name="connsiteY36" fmla="*/ 1391778 h 3482342"/>
              <a:gd name="connsiteX37" fmla="*/ 10405409 w 12192000"/>
              <a:gd name="connsiteY37" fmla="*/ 1422789 h 3482342"/>
              <a:gd name="connsiteX38" fmla="*/ 10370530 w 12192000"/>
              <a:gd name="connsiteY38" fmla="*/ 1441596 h 3482342"/>
              <a:gd name="connsiteX39" fmla="*/ 10314361 w 12192000"/>
              <a:gd name="connsiteY39" fmla="*/ 1466924 h 3482342"/>
              <a:gd name="connsiteX40" fmla="*/ 10264922 w 12192000"/>
              <a:gd name="connsiteY40" fmla="*/ 1472107 h 3482342"/>
              <a:gd name="connsiteX41" fmla="*/ 10201385 w 12192000"/>
              <a:gd name="connsiteY41" fmla="*/ 1477515 h 3482342"/>
              <a:gd name="connsiteX42" fmla="*/ 10120184 w 12192000"/>
              <a:gd name="connsiteY42" fmla="*/ 1466924 h 3482342"/>
              <a:gd name="connsiteX43" fmla="*/ 10058690 w 12192000"/>
              <a:gd name="connsiteY43" fmla="*/ 1474888 h 3482342"/>
              <a:gd name="connsiteX44" fmla="*/ 10004424 w 12192000"/>
              <a:gd name="connsiteY44" fmla="*/ 1489801 h 3482342"/>
              <a:gd name="connsiteX45" fmla="*/ 9999951 w 12192000"/>
              <a:gd name="connsiteY45" fmla="*/ 1499127 h 3482342"/>
              <a:gd name="connsiteX46" fmla="*/ 9845462 w 12192000"/>
              <a:gd name="connsiteY46" fmla="*/ 1548192 h 3482342"/>
              <a:gd name="connsiteX47" fmla="*/ 9736156 w 12192000"/>
              <a:gd name="connsiteY47" fmla="*/ 1581928 h 3482342"/>
              <a:gd name="connsiteX48" fmla="*/ 9693355 w 12192000"/>
              <a:gd name="connsiteY48" fmla="*/ 1602632 h 3482342"/>
              <a:gd name="connsiteX49" fmla="*/ 9664242 w 12192000"/>
              <a:gd name="connsiteY49" fmla="*/ 1622075 h 3482342"/>
              <a:gd name="connsiteX50" fmla="*/ 9579195 w 12192000"/>
              <a:gd name="connsiteY50" fmla="*/ 1648017 h 3482342"/>
              <a:gd name="connsiteX51" fmla="*/ 9433652 w 12192000"/>
              <a:gd name="connsiteY51" fmla="*/ 1681174 h 3482342"/>
              <a:gd name="connsiteX52" fmla="*/ 9403775 w 12192000"/>
              <a:gd name="connsiteY52" fmla="*/ 1690403 h 3482342"/>
              <a:gd name="connsiteX53" fmla="*/ 9382503 w 12192000"/>
              <a:gd name="connsiteY53" fmla="*/ 1706957 h 3482342"/>
              <a:gd name="connsiteX54" fmla="*/ 9381410 w 12192000"/>
              <a:gd name="connsiteY54" fmla="*/ 1718312 h 3482342"/>
              <a:gd name="connsiteX55" fmla="*/ 9365685 w 12192000"/>
              <a:gd name="connsiteY55" fmla="*/ 1724772 h 3482342"/>
              <a:gd name="connsiteX56" fmla="*/ 9278020 w 12192000"/>
              <a:gd name="connsiteY56" fmla="*/ 1741161 h 3482342"/>
              <a:gd name="connsiteX57" fmla="*/ 9217145 w 12192000"/>
              <a:gd name="connsiteY57" fmla="*/ 1771195 h 3482342"/>
              <a:gd name="connsiteX58" fmla="*/ 8955875 w 12192000"/>
              <a:gd name="connsiteY58" fmla="*/ 1796806 h 3482342"/>
              <a:gd name="connsiteX59" fmla="*/ 8648415 w 12192000"/>
              <a:gd name="connsiteY59" fmla="*/ 1878623 h 3482342"/>
              <a:gd name="connsiteX60" fmla="*/ 8495949 w 12192000"/>
              <a:gd name="connsiteY60" fmla="*/ 1902425 h 3482342"/>
              <a:gd name="connsiteX61" fmla="*/ 8236214 w 12192000"/>
              <a:gd name="connsiteY61" fmla="*/ 190972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41837 w 12192000"/>
              <a:gd name="connsiteY71" fmla="*/ 1840640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686657 w 12192000"/>
              <a:gd name="connsiteY77" fmla="*/ 1907344 h 3482342"/>
              <a:gd name="connsiteX78" fmla="*/ 6651330 w 12192000"/>
              <a:gd name="connsiteY78" fmla="*/ 1922921 h 3482342"/>
              <a:gd name="connsiteX79" fmla="*/ 6622958 w 12192000"/>
              <a:gd name="connsiteY79" fmla="*/ 1936255 h 3482342"/>
              <a:gd name="connsiteX80" fmla="*/ 6522602 w 12192000"/>
              <a:gd name="connsiteY80" fmla="*/ 1954133 h 3482342"/>
              <a:gd name="connsiteX81" fmla="*/ 6444344 w 12192000"/>
              <a:gd name="connsiteY81" fmla="*/ 1969663 h 3482342"/>
              <a:gd name="connsiteX82" fmla="*/ 6409626 w 12192000"/>
              <a:gd name="connsiteY82" fmla="*/ 1978846 h 3482342"/>
              <a:gd name="connsiteX83" fmla="*/ 6333446 w 12192000"/>
              <a:gd name="connsiteY83" fmla="*/ 1997163 h 3482342"/>
              <a:gd name="connsiteX84" fmla="*/ 6294933 w 12192000"/>
              <a:gd name="connsiteY84" fmla="*/ 2019412 h 3482342"/>
              <a:gd name="connsiteX85" fmla="*/ 6238719 w 12192000"/>
              <a:gd name="connsiteY85" fmla="*/ 2042547 h 3482342"/>
              <a:gd name="connsiteX86" fmla="*/ 6187205 w 12192000"/>
              <a:gd name="connsiteY86" fmla="*/ 2060048 h 3482342"/>
              <a:gd name="connsiteX87" fmla="*/ 6138780 w 12192000"/>
              <a:gd name="connsiteY87" fmla="*/ 2081918 h 3482342"/>
              <a:gd name="connsiteX88" fmla="*/ 6120125 w 12192000"/>
              <a:gd name="connsiteY88" fmla="*/ 2109475 h 3482342"/>
              <a:gd name="connsiteX89" fmla="*/ 6056576 w 12192000"/>
              <a:gd name="connsiteY89" fmla="*/ 2120066 h 3482342"/>
              <a:gd name="connsiteX90" fmla="*/ 5993794 w 12192000"/>
              <a:gd name="connsiteY90" fmla="*/ 2122569 h 3482342"/>
              <a:gd name="connsiteX91" fmla="*/ 5943601 w 12192000"/>
              <a:gd name="connsiteY91" fmla="*/ 2137719 h 3482342"/>
              <a:gd name="connsiteX92" fmla="*/ 5898141 w 12192000"/>
              <a:gd name="connsiteY92" fmla="*/ 2144806 h 3482342"/>
              <a:gd name="connsiteX93" fmla="*/ 5855337 w 12192000"/>
              <a:gd name="connsiteY93" fmla="*/ 2137719 h 3482342"/>
              <a:gd name="connsiteX94" fmla="*/ 5817682 w 12192000"/>
              <a:gd name="connsiteY94" fmla="*/ 2157358 h 3482342"/>
              <a:gd name="connsiteX95" fmla="*/ 5735300 w 12192000"/>
              <a:gd name="connsiteY95" fmla="*/ 2158902 h 3482342"/>
              <a:gd name="connsiteX96" fmla="*/ 5591469 w 12192000"/>
              <a:gd name="connsiteY96" fmla="*/ 2178389 h 3482342"/>
              <a:gd name="connsiteX97" fmla="*/ 5505818 w 12192000"/>
              <a:gd name="connsiteY97" fmla="*/ 2194207 h 3482342"/>
              <a:gd name="connsiteX98" fmla="*/ 5452860 w 12192000"/>
              <a:gd name="connsiteY98" fmla="*/ 2180085 h 3482342"/>
              <a:gd name="connsiteX99" fmla="*/ 5414282 w 12192000"/>
              <a:gd name="connsiteY99" fmla="*/ 2183070 h 3482342"/>
              <a:gd name="connsiteX100" fmla="*/ 5368369 w 12192000"/>
              <a:gd name="connsiteY100" fmla="*/ 2204272 h 3482342"/>
              <a:gd name="connsiteX101" fmla="*/ 5336354 w 12192000"/>
              <a:gd name="connsiteY101" fmla="*/ 2218920 h 3482342"/>
              <a:gd name="connsiteX102" fmla="*/ 5291263 w 12192000"/>
              <a:gd name="connsiteY102" fmla="*/ 2239182 h 3482342"/>
              <a:gd name="connsiteX103" fmla="*/ 5255152 w 12192000"/>
              <a:gd name="connsiteY103" fmla="*/ 2247164 h 3482342"/>
              <a:gd name="connsiteX104" fmla="*/ 5233796 w 12192000"/>
              <a:gd name="connsiteY104" fmla="*/ 2268260 h 3482342"/>
              <a:gd name="connsiteX105" fmla="*/ 5212786 w 12192000"/>
              <a:gd name="connsiteY105" fmla="*/ 2296592 h 3482342"/>
              <a:gd name="connsiteX106" fmla="*/ 5173523 w 12192000"/>
              <a:gd name="connsiteY106" fmla="*/ 2309057 h 3482342"/>
              <a:gd name="connsiteX107" fmla="*/ 5123830 w 12192000"/>
              <a:gd name="connsiteY107" fmla="*/ 2307070 h 3482342"/>
              <a:gd name="connsiteX108" fmla="*/ 5065426 w 12192000"/>
              <a:gd name="connsiteY108" fmla="*/ 2324076 h 3482342"/>
              <a:gd name="connsiteX109" fmla="*/ 4975908 w 12192000"/>
              <a:gd name="connsiteY109" fmla="*/ 2364128 h 3482342"/>
              <a:gd name="connsiteX110" fmla="*/ 4913723 w 12192000"/>
              <a:gd name="connsiteY110" fmla="*/ 2385265 h 3482342"/>
              <a:gd name="connsiteX111" fmla="*/ 4746485 w 12192000"/>
              <a:gd name="connsiteY111" fmla="*/ 2451769 h 3482342"/>
              <a:gd name="connsiteX112" fmla="*/ 4681588 w 12192000"/>
              <a:gd name="connsiteY112" fmla="*/ 2467494 h 3482342"/>
              <a:gd name="connsiteX113" fmla="*/ 1783655 w 12192000"/>
              <a:gd name="connsiteY113" fmla="*/ 3163860 h 3482342"/>
              <a:gd name="connsiteX114" fmla="*/ 1325955 w 12192000"/>
              <a:gd name="connsiteY114" fmla="*/ 3176692 h 3482342"/>
              <a:gd name="connsiteX115" fmla="*/ 1190384 w 12192000"/>
              <a:gd name="connsiteY115" fmla="*/ 3203504 h 3482342"/>
              <a:gd name="connsiteX116" fmla="*/ 1094537 w 12192000"/>
              <a:gd name="connsiteY116" fmla="*/ 3229469 h 3482342"/>
              <a:gd name="connsiteX117" fmla="*/ 779276 w 12192000"/>
              <a:gd name="connsiteY117" fmla="*/ 3327290 h 3482342"/>
              <a:gd name="connsiteX118" fmla="*/ 600378 w 12192000"/>
              <a:gd name="connsiteY118" fmla="*/ 3335250 h 3482342"/>
              <a:gd name="connsiteX119" fmla="*/ 493457 w 12192000"/>
              <a:gd name="connsiteY119" fmla="*/ 3365044 h 3482342"/>
              <a:gd name="connsiteX120" fmla="*/ 349402 w 12192000"/>
              <a:gd name="connsiteY120" fmla="*/ 3380897 h 3482342"/>
              <a:gd name="connsiteX121" fmla="*/ 192183 w 12192000"/>
              <a:gd name="connsiteY121" fmla="*/ 3460075 h 3482342"/>
              <a:gd name="connsiteX122" fmla="*/ 46713 w 12192000"/>
              <a:gd name="connsiteY122" fmla="*/ 3462986 h 3482342"/>
              <a:gd name="connsiteX123" fmla="*/ 2765 w 12192000"/>
              <a:gd name="connsiteY123" fmla="*/ 3480770 h 3482342"/>
              <a:gd name="connsiteX124" fmla="*/ 0 w 12192000"/>
              <a:gd name="connsiteY124" fmla="*/ 3482342 h 3482342"/>
              <a:gd name="connsiteX125" fmla="*/ 0 w 12192000"/>
              <a:gd name="connsiteY12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14361 w 12192000"/>
              <a:gd name="connsiteY40" fmla="*/ 1466924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51958 w 12192000"/>
              <a:gd name="connsiteY43" fmla="*/ 1477515 h 3482342"/>
              <a:gd name="connsiteX44" fmla="*/ 10120184 w 12192000"/>
              <a:gd name="connsiteY44" fmla="*/ 1466924 h 3482342"/>
              <a:gd name="connsiteX45" fmla="*/ 10058690 w 12192000"/>
              <a:gd name="connsiteY45" fmla="*/ 1474888 h 3482342"/>
              <a:gd name="connsiteX46" fmla="*/ 10004424 w 12192000"/>
              <a:gd name="connsiteY46" fmla="*/ 1489801 h 3482342"/>
              <a:gd name="connsiteX47" fmla="*/ 9999951 w 12192000"/>
              <a:gd name="connsiteY47" fmla="*/ 1499127 h 3482342"/>
              <a:gd name="connsiteX48" fmla="*/ 9845462 w 12192000"/>
              <a:gd name="connsiteY48" fmla="*/ 1548192 h 3482342"/>
              <a:gd name="connsiteX49" fmla="*/ 9736156 w 12192000"/>
              <a:gd name="connsiteY49" fmla="*/ 1581928 h 3482342"/>
              <a:gd name="connsiteX50" fmla="*/ 9693355 w 12192000"/>
              <a:gd name="connsiteY50" fmla="*/ 1602632 h 3482342"/>
              <a:gd name="connsiteX51" fmla="*/ 9664242 w 12192000"/>
              <a:gd name="connsiteY51" fmla="*/ 1622075 h 3482342"/>
              <a:gd name="connsiteX52" fmla="*/ 9579195 w 12192000"/>
              <a:gd name="connsiteY52" fmla="*/ 1648017 h 3482342"/>
              <a:gd name="connsiteX53" fmla="*/ 9433652 w 12192000"/>
              <a:gd name="connsiteY53" fmla="*/ 1681174 h 3482342"/>
              <a:gd name="connsiteX54" fmla="*/ 9403775 w 12192000"/>
              <a:gd name="connsiteY54" fmla="*/ 1690403 h 3482342"/>
              <a:gd name="connsiteX55" fmla="*/ 9382503 w 12192000"/>
              <a:gd name="connsiteY55" fmla="*/ 1706957 h 3482342"/>
              <a:gd name="connsiteX56" fmla="*/ 9381410 w 12192000"/>
              <a:gd name="connsiteY56" fmla="*/ 1718312 h 3482342"/>
              <a:gd name="connsiteX57" fmla="*/ 9365685 w 12192000"/>
              <a:gd name="connsiteY57" fmla="*/ 1724772 h 3482342"/>
              <a:gd name="connsiteX58" fmla="*/ 9278020 w 12192000"/>
              <a:gd name="connsiteY58" fmla="*/ 1741161 h 3482342"/>
              <a:gd name="connsiteX59" fmla="*/ 9217145 w 12192000"/>
              <a:gd name="connsiteY59" fmla="*/ 1771195 h 3482342"/>
              <a:gd name="connsiteX60" fmla="*/ 8955875 w 12192000"/>
              <a:gd name="connsiteY60" fmla="*/ 1796806 h 3482342"/>
              <a:gd name="connsiteX61" fmla="*/ 8648415 w 12192000"/>
              <a:gd name="connsiteY61" fmla="*/ 1878623 h 3482342"/>
              <a:gd name="connsiteX62" fmla="*/ 8495949 w 12192000"/>
              <a:gd name="connsiteY62" fmla="*/ 1902425 h 3482342"/>
              <a:gd name="connsiteX63" fmla="*/ 8236214 w 12192000"/>
              <a:gd name="connsiteY63" fmla="*/ 1909725 h 3482342"/>
              <a:gd name="connsiteX64" fmla="*/ 8132104 w 12192000"/>
              <a:gd name="connsiteY64" fmla="*/ 1895727 h 3482342"/>
              <a:gd name="connsiteX65" fmla="*/ 7918078 w 12192000"/>
              <a:gd name="connsiteY65" fmla="*/ 1862668 h 3482342"/>
              <a:gd name="connsiteX66" fmla="*/ 7817899 w 12192000"/>
              <a:gd name="connsiteY66" fmla="*/ 1862176 h 3482342"/>
              <a:gd name="connsiteX67" fmla="*/ 7768994 w 12192000"/>
              <a:gd name="connsiteY67" fmla="*/ 1855721 h 3482342"/>
              <a:gd name="connsiteX68" fmla="*/ 7618027 w 12192000"/>
              <a:gd name="connsiteY68" fmla="*/ 1830959 h 3482342"/>
              <a:gd name="connsiteX69" fmla="*/ 7449425 w 12192000"/>
              <a:gd name="connsiteY69" fmla="*/ 1810910 h 3482342"/>
              <a:gd name="connsiteX70" fmla="*/ 7342915 w 12192000"/>
              <a:gd name="connsiteY70" fmla="*/ 1819827 h 3482342"/>
              <a:gd name="connsiteX71" fmla="*/ 7255191 w 12192000"/>
              <a:gd name="connsiteY71" fmla="*/ 1834354 h 3482342"/>
              <a:gd name="connsiteX72" fmla="*/ 7131205 w 12192000"/>
              <a:gd name="connsiteY72" fmla="*/ 1845557 h 3482342"/>
              <a:gd name="connsiteX73" fmla="*/ 6941837 w 12192000"/>
              <a:gd name="connsiteY73" fmla="*/ 1840640 h 3482342"/>
              <a:gd name="connsiteX74" fmla="*/ 6837145 w 12192000"/>
              <a:gd name="connsiteY74" fmla="*/ 1870724 h 3482342"/>
              <a:gd name="connsiteX75" fmla="*/ 6753991 w 12192000"/>
              <a:gd name="connsiteY75" fmla="*/ 1860969 h 3482342"/>
              <a:gd name="connsiteX76" fmla="*/ 6727754 w 12192000"/>
              <a:gd name="connsiteY76" fmla="*/ 1882372 h 3482342"/>
              <a:gd name="connsiteX77" fmla="*/ 6723371 w 12192000"/>
              <a:gd name="connsiteY77" fmla="*/ 1886494 h 3482342"/>
              <a:gd name="connsiteX78" fmla="*/ 6702779 w 12192000"/>
              <a:gd name="connsiteY78" fmla="*/ 1893601 h 3482342"/>
              <a:gd name="connsiteX79" fmla="*/ 6686657 w 12192000"/>
              <a:gd name="connsiteY79" fmla="*/ 1907344 h 3482342"/>
              <a:gd name="connsiteX80" fmla="*/ 6651330 w 12192000"/>
              <a:gd name="connsiteY80" fmla="*/ 1922921 h 3482342"/>
              <a:gd name="connsiteX81" fmla="*/ 6622958 w 12192000"/>
              <a:gd name="connsiteY81" fmla="*/ 1936255 h 3482342"/>
              <a:gd name="connsiteX82" fmla="*/ 6522602 w 12192000"/>
              <a:gd name="connsiteY82" fmla="*/ 1954133 h 3482342"/>
              <a:gd name="connsiteX83" fmla="*/ 6444344 w 12192000"/>
              <a:gd name="connsiteY83" fmla="*/ 1969663 h 3482342"/>
              <a:gd name="connsiteX84" fmla="*/ 6409626 w 12192000"/>
              <a:gd name="connsiteY84" fmla="*/ 1978846 h 3482342"/>
              <a:gd name="connsiteX85" fmla="*/ 6333446 w 12192000"/>
              <a:gd name="connsiteY85" fmla="*/ 1997163 h 3482342"/>
              <a:gd name="connsiteX86" fmla="*/ 6294933 w 12192000"/>
              <a:gd name="connsiteY86" fmla="*/ 2019412 h 3482342"/>
              <a:gd name="connsiteX87" fmla="*/ 6238719 w 12192000"/>
              <a:gd name="connsiteY87" fmla="*/ 2042547 h 3482342"/>
              <a:gd name="connsiteX88" fmla="*/ 6187205 w 12192000"/>
              <a:gd name="connsiteY88" fmla="*/ 2060048 h 3482342"/>
              <a:gd name="connsiteX89" fmla="*/ 6138780 w 12192000"/>
              <a:gd name="connsiteY89" fmla="*/ 2081918 h 3482342"/>
              <a:gd name="connsiteX90" fmla="*/ 6120125 w 12192000"/>
              <a:gd name="connsiteY90" fmla="*/ 2109475 h 3482342"/>
              <a:gd name="connsiteX91" fmla="*/ 6056576 w 12192000"/>
              <a:gd name="connsiteY91" fmla="*/ 2120066 h 3482342"/>
              <a:gd name="connsiteX92" fmla="*/ 5993794 w 12192000"/>
              <a:gd name="connsiteY92" fmla="*/ 2122569 h 3482342"/>
              <a:gd name="connsiteX93" fmla="*/ 5943601 w 12192000"/>
              <a:gd name="connsiteY93" fmla="*/ 2137719 h 3482342"/>
              <a:gd name="connsiteX94" fmla="*/ 5898141 w 12192000"/>
              <a:gd name="connsiteY94" fmla="*/ 2144806 h 3482342"/>
              <a:gd name="connsiteX95" fmla="*/ 5855337 w 12192000"/>
              <a:gd name="connsiteY95" fmla="*/ 2137719 h 3482342"/>
              <a:gd name="connsiteX96" fmla="*/ 5817682 w 12192000"/>
              <a:gd name="connsiteY96" fmla="*/ 2157358 h 3482342"/>
              <a:gd name="connsiteX97" fmla="*/ 5735300 w 12192000"/>
              <a:gd name="connsiteY97" fmla="*/ 2158902 h 3482342"/>
              <a:gd name="connsiteX98" fmla="*/ 5591469 w 12192000"/>
              <a:gd name="connsiteY98" fmla="*/ 2178389 h 3482342"/>
              <a:gd name="connsiteX99" fmla="*/ 5505818 w 12192000"/>
              <a:gd name="connsiteY99" fmla="*/ 2194207 h 3482342"/>
              <a:gd name="connsiteX100" fmla="*/ 5452860 w 12192000"/>
              <a:gd name="connsiteY100" fmla="*/ 2180085 h 3482342"/>
              <a:gd name="connsiteX101" fmla="*/ 5414282 w 12192000"/>
              <a:gd name="connsiteY101" fmla="*/ 2183070 h 3482342"/>
              <a:gd name="connsiteX102" fmla="*/ 5368369 w 12192000"/>
              <a:gd name="connsiteY102" fmla="*/ 2204272 h 3482342"/>
              <a:gd name="connsiteX103" fmla="*/ 5336354 w 12192000"/>
              <a:gd name="connsiteY103" fmla="*/ 2218920 h 3482342"/>
              <a:gd name="connsiteX104" fmla="*/ 5291263 w 12192000"/>
              <a:gd name="connsiteY104" fmla="*/ 2239182 h 3482342"/>
              <a:gd name="connsiteX105" fmla="*/ 5255152 w 12192000"/>
              <a:gd name="connsiteY105" fmla="*/ 2247164 h 3482342"/>
              <a:gd name="connsiteX106" fmla="*/ 5233796 w 12192000"/>
              <a:gd name="connsiteY106" fmla="*/ 2268260 h 3482342"/>
              <a:gd name="connsiteX107" fmla="*/ 5212786 w 12192000"/>
              <a:gd name="connsiteY107" fmla="*/ 2296592 h 3482342"/>
              <a:gd name="connsiteX108" fmla="*/ 5173523 w 12192000"/>
              <a:gd name="connsiteY108" fmla="*/ 2309057 h 3482342"/>
              <a:gd name="connsiteX109" fmla="*/ 5123830 w 12192000"/>
              <a:gd name="connsiteY109" fmla="*/ 2307070 h 3482342"/>
              <a:gd name="connsiteX110" fmla="*/ 5065426 w 12192000"/>
              <a:gd name="connsiteY110" fmla="*/ 2324076 h 3482342"/>
              <a:gd name="connsiteX111" fmla="*/ 4975908 w 12192000"/>
              <a:gd name="connsiteY111" fmla="*/ 2364128 h 3482342"/>
              <a:gd name="connsiteX112" fmla="*/ 4913723 w 12192000"/>
              <a:gd name="connsiteY112" fmla="*/ 2385265 h 3482342"/>
              <a:gd name="connsiteX113" fmla="*/ 4746485 w 12192000"/>
              <a:gd name="connsiteY113" fmla="*/ 2451769 h 3482342"/>
              <a:gd name="connsiteX114" fmla="*/ 4681588 w 12192000"/>
              <a:gd name="connsiteY114" fmla="*/ 2467494 h 3482342"/>
              <a:gd name="connsiteX115" fmla="*/ 1783655 w 12192000"/>
              <a:gd name="connsiteY115" fmla="*/ 3163860 h 3482342"/>
              <a:gd name="connsiteX116" fmla="*/ 1325955 w 12192000"/>
              <a:gd name="connsiteY116" fmla="*/ 3176692 h 3482342"/>
              <a:gd name="connsiteX117" fmla="*/ 1190384 w 12192000"/>
              <a:gd name="connsiteY117" fmla="*/ 3203504 h 3482342"/>
              <a:gd name="connsiteX118" fmla="*/ 1094537 w 12192000"/>
              <a:gd name="connsiteY118" fmla="*/ 3229469 h 3482342"/>
              <a:gd name="connsiteX119" fmla="*/ 779276 w 12192000"/>
              <a:gd name="connsiteY119" fmla="*/ 3327290 h 3482342"/>
              <a:gd name="connsiteX120" fmla="*/ 600378 w 12192000"/>
              <a:gd name="connsiteY120" fmla="*/ 3335250 h 3482342"/>
              <a:gd name="connsiteX121" fmla="*/ 493457 w 12192000"/>
              <a:gd name="connsiteY121" fmla="*/ 3365044 h 3482342"/>
              <a:gd name="connsiteX122" fmla="*/ 349402 w 12192000"/>
              <a:gd name="connsiteY122" fmla="*/ 3380897 h 3482342"/>
              <a:gd name="connsiteX123" fmla="*/ 192183 w 12192000"/>
              <a:gd name="connsiteY123" fmla="*/ 3460075 h 3482342"/>
              <a:gd name="connsiteX124" fmla="*/ 46713 w 12192000"/>
              <a:gd name="connsiteY124" fmla="*/ 3462986 h 3482342"/>
              <a:gd name="connsiteX125" fmla="*/ 2765 w 12192000"/>
              <a:gd name="connsiteY125" fmla="*/ 3480770 h 3482342"/>
              <a:gd name="connsiteX126" fmla="*/ 0 w 12192000"/>
              <a:gd name="connsiteY126" fmla="*/ 3482342 h 3482342"/>
              <a:gd name="connsiteX127" fmla="*/ 0 w 12192000"/>
              <a:gd name="connsiteY12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29629 w 12192000"/>
              <a:gd name="connsiteY42" fmla="*/ 1470454 h 3482342"/>
              <a:gd name="connsiteX43" fmla="*/ 10201385 w 12192000"/>
              <a:gd name="connsiteY43" fmla="*/ 1477515 h 3482342"/>
              <a:gd name="connsiteX44" fmla="*/ 10151958 w 12192000"/>
              <a:gd name="connsiteY44" fmla="*/ 1477515 h 3482342"/>
              <a:gd name="connsiteX45" fmla="*/ 10120184 w 12192000"/>
              <a:gd name="connsiteY45" fmla="*/ 1466924 h 3482342"/>
              <a:gd name="connsiteX46" fmla="*/ 10058690 w 12192000"/>
              <a:gd name="connsiteY46" fmla="*/ 1474888 h 3482342"/>
              <a:gd name="connsiteX47" fmla="*/ 10004424 w 12192000"/>
              <a:gd name="connsiteY47" fmla="*/ 1489801 h 3482342"/>
              <a:gd name="connsiteX48" fmla="*/ 9999951 w 12192000"/>
              <a:gd name="connsiteY48" fmla="*/ 1499127 h 3482342"/>
              <a:gd name="connsiteX49" fmla="*/ 9845462 w 12192000"/>
              <a:gd name="connsiteY49" fmla="*/ 1548192 h 3482342"/>
              <a:gd name="connsiteX50" fmla="*/ 9736156 w 12192000"/>
              <a:gd name="connsiteY50" fmla="*/ 1581928 h 3482342"/>
              <a:gd name="connsiteX51" fmla="*/ 9693355 w 12192000"/>
              <a:gd name="connsiteY51" fmla="*/ 1602632 h 3482342"/>
              <a:gd name="connsiteX52" fmla="*/ 9664242 w 12192000"/>
              <a:gd name="connsiteY52" fmla="*/ 1622075 h 3482342"/>
              <a:gd name="connsiteX53" fmla="*/ 9579195 w 12192000"/>
              <a:gd name="connsiteY53" fmla="*/ 1648017 h 3482342"/>
              <a:gd name="connsiteX54" fmla="*/ 9433652 w 12192000"/>
              <a:gd name="connsiteY54" fmla="*/ 1681174 h 3482342"/>
              <a:gd name="connsiteX55" fmla="*/ 9403775 w 12192000"/>
              <a:gd name="connsiteY55" fmla="*/ 1690403 h 3482342"/>
              <a:gd name="connsiteX56" fmla="*/ 9382503 w 12192000"/>
              <a:gd name="connsiteY56" fmla="*/ 1706957 h 3482342"/>
              <a:gd name="connsiteX57" fmla="*/ 9381410 w 12192000"/>
              <a:gd name="connsiteY57" fmla="*/ 1718312 h 3482342"/>
              <a:gd name="connsiteX58" fmla="*/ 9365685 w 12192000"/>
              <a:gd name="connsiteY58" fmla="*/ 1724772 h 3482342"/>
              <a:gd name="connsiteX59" fmla="*/ 9278020 w 12192000"/>
              <a:gd name="connsiteY59" fmla="*/ 1741161 h 3482342"/>
              <a:gd name="connsiteX60" fmla="*/ 9217145 w 12192000"/>
              <a:gd name="connsiteY60" fmla="*/ 1771195 h 3482342"/>
              <a:gd name="connsiteX61" fmla="*/ 8955875 w 12192000"/>
              <a:gd name="connsiteY61" fmla="*/ 1796806 h 3482342"/>
              <a:gd name="connsiteX62" fmla="*/ 8648415 w 12192000"/>
              <a:gd name="connsiteY62" fmla="*/ 1878623 h 3482342"/>
              <a:gd name="connsiteX63" fmla="*/ 8495949 w 12192000"/>
              <a:gd name="connsiteY63" fmla="*/ 1902425 h 3482342"/>
              <a:gd name="connsiteX64" fmla="*/ 8236214 w 12192000"/>
              <a:gd name="connsiteY64" fmla="*/ 1909725 h 3482342"/>
              <a:gd name="connsiteX65" fmla="*/ 8132104 w 12192000"/>
              <a:gd name="connsiteY65" fmla="*/ 1895727 h 3482342"/>
              <a:gd name="connsiteX66" fmla="*/ 7918078 w 12192000"/>
              <a:gd name="connsiteY66" fmla="*/ 1862668 h 3482342"/>
              <a:gd name="connsiteX67" fmla="*/ 7817899 w 12192000"/>
              <a:gd name="connsiteY67" fmla="*/ 1862176 h 3482342"/>
              <a:gd name="connsiteX68" fmla="*/ 7768994 w 12192000"/>
              <a:gd name="connsiteY68" fmla="*/ 1855721 h 3482342"/>
              <a:gd name="connsiteX69" fmla="*/ 7618027 w 12192000"/>
              <a:gd name="connsiteY69" fmla="*/ 1830959 h 3482342"/>
              <a:gd name="connsiteX70" fmla="*/ 7449425 w 12192000"/>
              <a:gd name="connsiteY70" fmla="*/ 1810910 h 3482342"/>
              <a:gd name="connsiteX71" fmla="*/ 7342915 w 12192000"/>
              <a:gd name="connsiteY71" fmla="*/ 1819827 h 3482342"/>
              <a:gd name="connsiteX72" fmla="*/ 7255191 w 12192000"/>
              <a:gd name="connsiteY72" fmla="*/ 1834354 h 3482342"/>
              <a:gd name="connsiteX73" fmla="*/ 7131205 w 12192000"/>
              <a:gd name="connsiteY73" fmla="*/ 1845557 h 3482342"/>
              <a:gd name="connsiteX74" fmla="*/ 6941837 w 12192000"/>
              <a:gd name="connsiteY74" fmla="*/ 1840640 h 3482342"/>
              <a:gd name="connsiteX75" fmla="*/ 6837145 w 12192000"/>
              <a:gd name="connsiteY75" fmla="*/ 1870724 h 3482342"/>
              <a:gd name="connsiteX76" fmla="*/ 6753991 w 12192000"/>
              <a:gd name="connsiteY76" fmla="*/ 1860969 h 3482342"/>
              <a:gd name="connsiteX77" fmla="*/ 6727754 w 12192000"/>
              <a:gd name="connsiteY77" fmla="*/ 1882372 h 3482342"/>
              <a:gd name="connsiteX78" fmla="*/ 6723371 w 12192000"/>
              <a:gd name="connsiteY78" fmla="*/ 1886494 h 3482342"/>
              <a:gd name="connsiteX79" fmla="*/ 6702779 w 12192000"/>
              <a:gd name="connsiteY79" fmla="*/ 1893601 h 3482342"/>
              <a:gd name="connsiteX80" fmla="*/ 6686657 w 12192000"/>
              <a:gd name="connsiteY80" fmla="*/ 1907344 h 3482342"/>
              <a:gd name="connsiteX81" fmla="*/ 6651330 w 12192000"/>
              <a:gd name="connsiteY81" fmla="*/ 1922921 h 3482342"/>
              <a:gd name="connsiteX82" fmla="*/ 6622958 w 12192000"/>
              <a:gd name="connsiteY82" fmla="*/ 1936255 h 3482342"/>
              <a:gd name="connsiteX83" fmla="*/ 6522602 w 12192000"/>
              <a:gd name="connsiteY83" fmla="*/ 1954133 h 3482342"/>
              <a:gd name="connsiteX84" fmla="*/ 6444344 w 12192000"/>
              <a:gd name="connsiteY84" fmla="*/ 1969663 h 3482342"/>
              <a:gd name="connsiteX85" fmla="*/ 6409626 w 12192000"/>
              <a:gd name="connsiteY85" fmla="*/ 1978846 h 3482342"/>
              <a:gd name="connsiteX86" fmla="*/ 6333446 w 12192000"/>
              <a:gd name="connsiteY86" fmla="*/ 1997163 h 3482342"/>
              <a:gd name="connsiteX87" fmla="*/ 6294933 w 12192000"/>
              <a:gd name="connsiteY87" fmla="*/ 2019412 h 3482342"/>
              <a:gd name="connsiteX88" fmla="*/ 6238719 w 12192000"/>
              <a:gd name="connsiteY88" fmla="*/ 2042547 h 3482342"/>
              <a:gd name="connsiteX89" fmla="*/ 6187205 w 12192000"/>
              <a:gd name="connsiteY89" fmla="*/ 2060048 h 3482342"/>
              <a:gd name="connsiteX90" fmla="*/ 6138780 w 12192000"/>
              <a:gd name="connsiteY90" fmla="*/ 2081918 h 3482342"/>
              <a:gd name="connsiteX91" fmla="*/ 6120125 w 12192000"/>
              <a:gd name="connsiteY91" fmla="*/ 2109475 h 3482342"/>
              <a:gd name="connsiteX92" fmla="*/ 6056576 w 12192000"/>
              <a:gd name="connsiteY92" fmla="*/ 2120066 h 3482342"/>
              <a:gd name="connsiteX93" fmla="*/ 5993794 w 12192000"/>
              <a:gd name="connsiteY93" fmla="*/ 2122569 h 3482342"/>
              <a:gd name="connsiteX94" fmla="*/ 5943601 w 12192000"/>
              <a:gd name="connsiteY94" fmla="*/ 2137719 h 3482342"/>
              <a:gd name="connsiteX95" fmla="*/ 5898141 w 12192000"/>
              <a:gd name="connsiteY95" fmla="*/ 2144806 h 3482342"/>
              <a:gd name="connsiteX96" fmla="*/ 5855337 w 12192000"/>
              <a:gd name="connsiteY96" fmla="*/ 2137719 h 3482342"/>
              <a:gd name="connsiteX97" fmla="*/ 5817682 w 12192000"/>
              <a:gd name="connsiteY97" fmla="*/ 2157358 h 3482342"/>
              <a:gd name="connsiteX98" fmla="*/ 5735300 w 12192000"/>
              <a:gd name="connsiteY98" fmla="*/ 2158902 h 3482342"/>
              <a:gd name="connsiteX99" fmla="*/ 5591469 w 12192000"/>
              <a:gd name="connsiteY99" fmla="*/ 2178389 h 3482342"/>
              <a:gd name="connsiteX100" fmla="*/ 5505818 w 12192000"/>
              <a:gd name="connsiteY100" fmla="*/ 2194207 h 3482342"/>
              <a:gd name="connsiteX101" fmla="*/ 5452860 w 12192000"/>
              <a:gd name="connsiteY101" fmla="*/ 2180085 h 3482342"/>
              <a:gd name="connsiteX102" fmla="*/ 5414282 w 12192000"/>
              <a:gd name="connsiteY102" fmla="*/ 2183070 h 3482342"/>
              <a:gd name="connsiteX103" fmla="*/ 5368369 w 12192000"/>
              <a:gd name="connsiteY103" fmla="*/ 2204272 h 3482342"/>
              <a:gd name="connsiteX104" fmla="*/ 5336354 w 12192000"/>
              <a:gd name="connsiteY104" fmla="*/ 2218920 h 3482342"/>
              <a:gd name="connsiteX105" fmla="*/ 5291263 w 12192000"/>
              <a:gd name="connsiteY105" fmla="*/ 2239182 h 3482342"/>
              <a:gd name="connsiteX106" fmla="*/ 5255152 w 12192000"/>
              <a:gd name="connsiteY106" fmla="*/ 2247164 h 3482342"/>
              <a:gd name="connsiteX107" fmla="*/ 5233796 w 12192000"/>
              <a:gd name="connsiteY107" fmla="*/ 2268260 h 3482342"/>
              <a:gd name="connsiteX108" fmla="*/ 5212786 w 12192000"/>
              <a:gd name="connsiteY108" fmla="*/ 2296592 h 3482342"/>
              <a:gd name="connsiteX109" fmla="*/ 5173523 w 12192000"/>
              <a:gd name="connsiteY109" fmla="*/ 2309057 h 3482342"/>
              <a:gd name="connsiteX110" fmla="*/ 5123830 w 12192000"/>
              <a:gd name="connsiteY110" fmla="*/ 2307070 h 3482342"/>
              <a:gd name="connsiteX111" fmla="*/ 5065426 w 12192000"/>
              <a:gd name="connsiteY111" fmla="*/ 2324076 h 3482342"/>
              <a:gd name="connsiteX112" fmla="*/ 4975908 w 12192000"/>
              <a:gd name="connsiteY112" fmla="*/ 2364128 h 3482342"/>
              <a:gd name="connsiteX113" fmla="*/ 4913723 w 12192000"/>
              <a:gd name="connsiteY113" fmla="*/ 2385265 h 3482342"/>
              <a:gd name="connsiteX114" fmla="*/ 4746485 w 12192000"/>
              <a:gd name="connsiteY114" fmla="*/ 2451769 h 3482342"/>
              <a:gd name="connsiteX115" fmla="*/ 4681588 w 12192000"/>
              <a:gd name="connsiteY115" fmla="*/ 2467494 h 3482342"/>
              <a:gd name="connsiteX116" fmla="*/ 1783655 w 12192000"/>
              <a:gd name="connsiteY116" fmla="*/ 3163860 h 3482342"/>
              <a:gd name="connsiteX117" fmla="*/ 1325955 w 12192000"/>
              <a:gd name="connsiteY117" fmla="*/ 3176692 h 3482342"/>
              <a:gd name="connsiteX118" fmla="*/ 1190384 w 12192000"/>
              <a:gd name="connsiteY118" fmla="*/ 3203504 h 3482342"/>
              <a:gd name="connsiteX119" fmla="*/ 1094537 w 12192000"/>
              <a:gd name="connsiteY119" fmla="*/ 3229469 h 3482342"/>
              <a:gd name="connsiteX120" fmla="*/ 779276 w 12192000"/>
              <a:gd name="connsiteY120" fmla="*/ 3327290 h 3482342"/>
              <a:gd name="connsiteX121" fmla="*/ 600378 w 12192000"/>
              <a:gd name="connsiteY121" fmla="*/ 3335250 h 3482342"/>
              <a:gd name="connsiteX122" fmla="*/ 493457 w 12192000"/>
              <a:gd name="connsiteY122" fmla="*/ 3365044 h 3482342"/>
              <a:gd name="connsiteX123" fmla="*/ 349402 w 12192000"/>
              <a:gd name="connsiteY123" fmla="*/ 3380897 h 3482342"/>
              <a:gd name="connsiteX124" fmla="*/ 192183 w 12192000"/>
              <a:gd name="connsiteY124" fmla="*/ 3460075 h 3482342"/>
              <a:gd name="connsiteX125" fmla="*/ 46713 w 12192000"/>
              <a:gd name="connsiteY125" fmla="*/ 3462986 h 3482342"/>
              <a:gd name="connsiteX126" fmla="*/ 2765 w 12192000"/>
              <a:gd name="connsiteY126" fmla="*/ 3480770 h 3482342"/>
              <a:gd name="connsiteX127" fmla="*/ 0 w 12192000"/>
              <a:gd name="connsiteY127" fmla="*/ 3482342 h 3482342"/>
              <a:gd name="connsiteX128" fmla="*/ 0 w 12192000"/>
              <a:gd name="connsiteY12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87356 w 12192000"/>
              <a:gd name="connsiteY37" fmla="*/ 1385722 h 3482342"/>
              <a:gd name="connsiteX38" fmla="*/ 10464012 w 12192000"/>
              <a:gd name="connsiteY38" fmla="*/ 1391778 h 3482342"/>
              <a:gd name="connsiteX39" fmla="*/ 10405409 w 12192000"/>
              <a:gd name="connsiteY39" fmla="*/ 1422789 h 3482342"/>
              <a:gd name="connsiteX40" fmla="*/ 10370530 w 12192000"/>
              <a:gd name="connsiteY40" fmla="*/ 1441596 h 3482342"/>
              <a:gd name="connsiteX41" fmla="*/ 10300239 w 12192000"/>
              <a:gd name="connsiteY41" fmla="*/ 1456332 h 3482342"/>
              <a:gd name="connsiteX42" fmla="*/ 10264922 w 12192000"/>
              <a:gd name="connsiteY42" fmla="*/ 1472107 h 3482342"/>
              <a:gd name="connsiteX43" fmla="*/ 10229629 w 12192000"/>
              <a:gd name="connsiteY43" fmla="*/ 1470454 h 3482342"/>
              <a:gd name="connsiteX44" fmla="*/ 10201385 w 12192000"/>
              <a:gd name="connsiteY44" fmla="*/ 1477515 h 3482342"/>
              <a:gd name="connsiteX45" fmla="*/ 10151958 w 12192000"/>
              <a:gd name="connsiteY45" fmla="*/ 1477515 h 3482342"/>
              <a:gd name="connsiteX46" fmla="*/ 10120184 w 12192000"/>
              <a:gd name="connsiteY46" fmla="*/ 1466924 h 3482342"/>
              <a:gd name="connsiteX47" fmla="*/ 10058690 w 12192000"/>
              <a:gd name="connsiteY47" fmla="*/ 1474888 h 3482342"/>
              <a:gd name="connsiteX48" fmla="*/ 10004424 w 12192000"/>
              <a:gd name="connsiteY48" fmla="*/ 1489801 h 3482342"/>
              <a:gd name="connsiteX49" fmla="*/ 9999951 w 12192000"/>
              <a:gd name="connsiteY49" fmla="*/ 1499127 h 3482342"/>
              <a:gd name="connsiteX50" fmla="*/ 9845462 w 12192000"/>
              <a:gd name="connsiteY50" fmla="*/ 1548192 h 3482342"/>
              <a:gd name="connsiteX51" fmla="*/ 9736156 w 12192000"/>
              <a:gd name="connsiteY51" fmla="*/ 1581928 h 3482342"/>
              <a:gd name="connsiteX52" fmla="*/ 9693355 w 12192000"/>
              <a:gd name="connsiteY52" fmla="*/ 1602632 h 3482342"/>
              <a:gd name="connsiteX53" fmla="*/ 9664242 w 12192000"/>
              <a:gd name="connsiteY53" fmla="*/ 1622075 h 3482342"/>
              <a:gd name="connsiteX54" fmla="*/ 9579195 w 12192000"/>
              <a:gd name="connsiteY54" fmla="*/ 1648017 h 3482342"/>
              <a:gd name="connsiteX55" fmla="*/ 9433652 w 12192000"/>
              <a:gd name="connsiteY55" fmla="*/ 1681174 h 3482342"/>
              <a:gd name="connsiteX56" fmla="*/ 9403775 w 12192000"/>
              <a:gd name="connsiteY56" fmla="*/ 1690403 h 3482342"/>
              <a:gd name="connsiteX57" fmla="*/ 9382503 w 12192000"/>
              <a:gd name="connsiteY57" fmla="*/ 1706957 h 3482342"/>
              <a:gd name="connsiteX58" fmla="*/ 9381410 w 12192000"/>
              <a:gd name="connsiteY58" fmla="*/ 1718312 h 3482342"/>
              <a:gd name="connsiteX59" fmla="*/ 9365685 w 12192000"/>
              <a:gd name="connsiteY59" fmla="*/ 1724772 h 3482342"/>
              <a:gd name="connsiteX60" fmla="*/ 9278020 w 12192000"/>
              <a:gd name="connsiteY60" fmla="*/ 1741161 h 3482342"/>
              <a:gd name="connsiteX61" fmla="*/ 9217145 w 12192000"/>
              <a:gd name="connsiteY61" fmla="*/ 1771195 h 3482342"/>
              <a:gd name="connsiteX62" fmla="*/ 8955875 w 12192000"/>
              <a:gd name="connsiteY62" fmla="*/ 1796806 h 3482342"/>
              <a:gd name="connsiteX63" fmla="*/ 8648415 w 12192000"/>
              <a:gd name="connsiteY63" fmla="*/ 1878623 h 3482342"/>
              <a:gd name="connsiteX64" fmla="*/ 8495949 w 12192000"/>
              <a:gd name="connsiteY64" fmla="*/ 1902425 h 3482342"/>
              <a:gd name="connsiteX65" fmla="*/ 8236214 w 12192000"/>
              <a:gd name="connsiteY65" fmla="*/ 1909725 h 3482342"/>
              <a:gd name="connsiteX66" fmla="*/ 8132104 w 12192000"/>
              <a:gd name="connsiteY66" fmla="*/ 1895727 h 3482342"/>
              <a:gd name="connsiteX67" fmla="*/ 7918078 w 12192000"/>
              <a:gd name="connsiteY67" fmla="*/ 1862668 h 3482342"/>
              <a:gd name="connsiteX68" fmla="*/ 7817899 w 12192000"/>
              <a:gd name="connsiteY68" fmla="*/ 1862176 h 3482342"/>
              <a:gd name="connsiteX69" fmla="*/ 7768994 w 12192000"/>
              <a:gd name="connsiteY69" fmla="*/ 1855721 h 3482342"/>
              <a:gd name="connsiteX70" fmla="*/ 7618027 w 12192000"/>
              <a:gd name="connsiteY70" fmla="*/ 1830959 h 3482342"/>
              <a:gd name="connsiteX71" fmla="*/ 7449425 w 12192000"/>
              <a:gd name="connsiteY71" fmla="*/ 1810910 h 3482342"/>
              <a:gd name="connsiteX72" fmla="*/ 7342915 w 12192000"/>
              <a:gd name="connsiteY72" fmla="*/ 1819827 h 3482342"/>
              <a:gd name="connsiteX73" fmla="*/ 7255191 w 12192000"/>
              <a:gd name="connsiteY73" fmla="*/ 1834354 h 3482342"/>
              <a:gd name="connsiteX74" fmla="*/ 7131205 w 12192000"/>
              <a:gd name="connsiteY74" fmla="*/ 1845557 h 3482342"/>
              <a:gd name="connsiteX75" fmla="*/ 6941837 w 12192000"/>
              <a:gd name="connsiteY75" fmla="*/ 1840640 h 3482342"/>
              <a:gd name="connsiteX76" fmla="*/ 6837145 w 12192000"/>
              <a:gd name="connsiteY76" fmla="*/ 1870724 h 3482342"/>
              <a:gd name="connsiteX77" fmla="*/ 6753991 w 12192000"/>
              <a:gd name="connsiteY77" fmla="*/ 1860969 h 3482342"/>
              <a:gd name="connsiteX78" fmla="*/ 6727754 w 12192000"/>
              <a:gd name="connsiteY78" fmla="*/ 1882372 h 3482342"/>
              <a:gd name="connsiteX79" fmla="*/ 6723371 w 12192000"/>
              <a:gd name="connsiteY79" fmla="*/ 1886494 h 3482342"/>
              <a:gd name="connsiteX80" fmla="*/ 6702779 w 12192000"/>
              <a:gd name="connsiteY80" fmla="*/ 1893601 h 3482342"/>
              <a:gd name="connsiteX81" fmla="*/ 6686657 w 12192000"/>
              <a:gd name="connsiteY81" fmla="*/ 1907344 h 3482342"/>
              <a:gd name="connsiteX82" fmla="*/ 6651330 w 12192000"/>
              <a:gd name="connsiteY82" fmla="*/ 1922921 h 3482342"/>
              <a:gd name="connsiteX83" fmla="*/ 6622958 w 12192000"/>
              <a:gd name="connsiteY83" fmla="*/ 1936255 h 3482342"/>
              <a:gd name="connsiteX84" fmla="*/ 6522602 w 12192000"/>
              <a:gd name="connsiteY84" fmla="*/ 1954133 h 3482342"/>
              <a:gd name="connsiteX85" fmla="*/ 6444344 w 12192000"/>
              <a:gd name="connsiteY85" fmla="*/ 1969663 h 3482342"/>
              <a:gd name="connsiteX86" fmla="*/ 6409626 w 12192000"/>
              <a:gd name="connsiteY86" fmla="*/ 1978846 h 3482342"/>
              <a:gd name="connsiteX87" fmla="*/ 6333446 w 12192000"/>
              <a:gd name="connsiteY87" fmla="*/ 1997163 h 3482342"/>
              <a:gd name="connsiteX88" fmla="*/ 6294933 w 12192000"/>
              <a:gd name="connsiteY88" fmla="*/ 2019412 h 3482342"/>
              <a:gd name="connsiteX89" fmla="*/ 6238719 w 12192000"/>
              <a:gd name="connsiteY89" fmla="*/ 2042547 h 3482342"/>
              <a:gd name="connsiteX90" fmla="*/ 6187205 w 12192000"/>
              <a:gd name="connsiteY90" fmla="*/ 2060048 h 3482342"/>
              <a:gd name="connsiteX91" fmla="*/ 6138780 w 12192000"/>
              <a:gd name="connsiteY91" fmla="*/ 2081918 h 3482342"/>
              <a:gd name="connsiteX92" fmla="*/ 6120125 w 12192000"/>
              <a:gd name="connsiteY92" fmla="*/ 2109475 h 3482342"/>
              <a:gd name="connsiteX93" fmla="*/ 6056576 w 12192000"/>
              <a:gd name="connsiteY93" fmla="*/ 2120066 h 3482342"/>
              <a:gd name="connsiteX94" fmla="*/ 5993794 w 12192000"/>
              <a:gd name="connsiteY94" fmla="*/ 2122569 h 3482342"/>
              <a:gd name="connsiteX95" fmla="*/ 5943601 w 12192000"/>
              <a:gd name="connsiteY95" fmla="*/ 2137719 h 3482342"/>
              <a:gd name="connsiteX96" fmla="*/ 5898141 w 12192000"/>
              <a:gd name="connsiteY96" fmla="*/ 2144806 h 3482342"/>
              <a:gd name="connsiteX97" fmla="*/ 5855337 w 12192000"/>
              <a:gd name="connsiteY97" fmla="*/ 2137719 h 3482342"/>
              <a:gd name="connsiteX98" fmla="*/ 5817682 w 12192000"/>
              <a:gd name="connsiteY98" fmla="*/ 2157358 h 3482342"/>
              <a:gd name="connsiteX99" fmla="*/ 5735300 w 12192000"/>
              <a:gd name="connsiteY99" fmla="*/ 2158902 h 3482342"/>
              <a:gd name="connsiteX100" fmla="*/ 5591469 w 12192000"/>
              <a:gd name="connsiteY100" fmla="*/ 2178389 h 3482342"/>
              <a:gd name="connsiteX101" fmla="*/ 5505818 w 12192000"/>
              <a:gd name="connsiteY101" fmla="*/ 2194207 h 3482342"/>
              <a:gd name="connsiteX102" fmla="*/ 5452860 w 12192000"/>
              <a:gd name="connsiteY102" fmla="*/ 2180085 h 3482342"/>
              <a:gd name="connsiteX103" fmla="*/ 5414282 w 12192000"/>
              <a:gd name="connsiteY103" fmla="*/ 2183070 h 3482342"/>
              <a:gd name="connsiteX104" fmla="*/ 5368369 w 12192000"/>
              <a:gd name="connsiteY104" fmla="*/ 2204272 h 3482342"/>
              <a:gd name="connsiteX105" fmla="*/ 5336354 w 12192000"/>
              <a:gd name="connsiteY105" fmla="*/ 2218920 h 3482342"/>
              <a:gd name="connsiteX106" fmla="*/ 5291263 w 12192000"/>
              <a:gd name="connsiteY106" fmla="*/ 2239182 h 3482342"/>
              <a:gd name="connsiteX107" fmla="*/ 5255152 w 12192000"/>
              <a:gd name="connsiteY107" fmla="*/ 2247164 h 3482342"/>
              <a:gd name="connsiteX108" fmla="*/ 5233796 w 12192000"/>
              <a:gd name="connsiteY108" fmla="*/ 2268260 h 3482342"/>
              <a:gd name="connsiteX109" fmla="*/ 5212786 w 12192000"/>
              <a:gd name="connsiteY109" fmla="*/ 2296592 h 3482342"/>
              <a:gd name="connsiteX110" fmla="*/ 5173523 w 12192000"/>
              <a:gd name="connsiteY110" fmla="*/ 2309057 h 3482342"/>
              <a:gd name="connsiteX111" fmla="*/ 5123830 w 12192000"/>
              <a:gd name="connsiteY111" fmla="*/ 2307070 h 3482342"/>
              <a:gd name="connsiteX112" fmla="*/ 5065426 w 12192000"/>
              <a:gd name="connsiteY112" fmla="*/ 2324076 h 3482342"/>
              <a:gd name="connsiteX113" fmla="*/ 4975908 w 12192000"/>
              <a:gd name="connsiteY113" fmla="*/ 2364128 h 3482342"/>
              <a:gd name="connsiteX114" fmla="*/ 4913723 w 12192000"/>
              <a:gd name="connsiteY114" fmla="*/ 2385265 h 3482342"/>
              <a:gd name="connsiteX115" fmla="*/ 4746485 w 12192000"/>
              <a:gd name="connsiteY115" fmla="*/ 2451769 h 3482342"/>
              <a:gd name="connsiteX116" fmla="*/ 4681588 w 12192000"/>
              <a:gd name="connsiteY116" fmla="*/ 2467494 h 3482342"/>
              <a:gd name="connsiteX117" fmla="*/ 1783655 w 12192000"/>
              <a:gd name="connsiteY117" fmla="*/ 3163860 h 3482342"/>
              <a:gd name="connsiteX118" fmla="*/ 1325955 w 12192000"/>
              <a:gd name="connsiteY118" fmla="*/ 3176692 h 3482342"/>
              <a:gd name="connsiteX119" fmla="*/ 1190384 w 12192000"/>
              <a:gd name="connsiteY119" fmla="*/ 3203504 h 3482342"/>
              <a:gd name="connsiteX120" fmla="*/ 1094537 w 12192000"/>
              <a:gd name="connsiteY120" fmla="*/ 3229469 h 3482342"/>
              <a:gd name="connsiteX121" fmla="*/ 779276 w 12192000"/>
              <a:gd name="connsiteY121" fmla="*/ 3327290 h 3482342"/>
              <a:gd name="connsiteX122" fmla="*/ 600378 w 12192000"/>
              <a:gd name="connsiteY122" fmla="*/ 3335250 h 3482342"/>
              <a:gd name="connsiteX123" fmla="*/ 493457 w 12192000"/>
              <a:gd name="connsiteY123" fmla="*/ 3365044 h 3482342"/>
              <a:gd name="connsiteX124" fmla="*/ 349402 w 12192000"/>
              <a:gd name="connsiteY124" fmla="*/ 3380897 h 3482342"/>
              <a:gd name="connsiteX125" fmla="*/ 192183 w 12192000"/>
              <a:gd name="connsiteY125" fmla="*/ 3460075 h 3482342"/>
              <a:gd name="connsiteX126" fmla="*/ 46713 w 12192000"/>
              <a:gd name="connsiteY126" fmla="*/ 3462986 h 3482342"/>
              <a:gd name="connsiteX127" fmla="*/ 2765 w 12192000"/>
              <a:gd name="connsiteY127" fmla="*/ 3480770 h 3482342"/>
              <a:gd name="connsiteX128" fmla="*/ 0 w 12192000"/>
              <a:gd name="connsiteY128" fmla="*/ 3482342 h 3482342"/>
              <a:gd name="connsiteX129" fmla="*/ 0 w 12192000"/>
              <a:gd name="connsiteY12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50756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7375 w 12192000"/>
              <a:gd name="connsiteY36" fmla="*/ 1375130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58690 w 12192000"/>
              <a:gd name="connsiteY49" fmla="*/ 1474888 h 3482342"/>
              <a:gd name="connsiteX50" fmla="*/ 10004424 w 12192000"/>
              <a:gd name="connsiteY50" fmla="*/ 1489801 h 3482342"/>
              <a:gd name="connsiteX51" fmla="*/ 9999951 w 12192000"/>
              <a:gd name="connsiteY51" fmla="*/ 1499127 h 3482342"/>
              <a:gd name="connsiteX52" fmla="*/ 9845462 w 12192000"/>
              <a:gd name="connsiteY52" fmla="*/ 1548192 h 3482342"/>
              <a:gd name="connsiteX53" fmla="*/ 9736156 w 12192000"/>
              <a:gd name="connsiteY53" fmla="*/ 1581928 h 3482342"/>
              <a:gd name="connsiteX54" fmla="*/ 9693355 w 12192000"/>
              <a:gd name="connsiteY54" fmla="*/ 1602632 h 3482342"/>
              <a:gd name="connsiteX55" fmla="*/ 9664242 w 12192000"/>
              <a:gd name="connsiteY55" fmla="*/ 1622075 h 3482342"/>
              <a:gd name="connsiteX56" fmla="*/ 9579195 w 12192000"/>
              <a:gd name="connsiteY56" fmla="*/ 1648017 h 3482342"/>
              <a:gd name="connsiteX57" fmla="*/ 9433652 w 12192000"/>
              <a:gd name="connsiteY57" fmla="*/ 1681174 h 3482342"/>
              <a:gd name="connsiteX58" fmla="*/ 9403775 w 12192000"/>
              <a:gd name="connsiteY58" fmla="*/ 1690403 h 3482342"/>
              <a:gd name="connsiteX59" fmla="*/ 9382503 w 12192000"/>
              <a:gd name="connsiteY59" fmla="*/ 1706957 h 3482342"/>
              <a:gd name="connsiteX60" fmla="*/ 9381410 w 12192000"/>
              <a:gd name="connsiteY60" fmla="*/ 1718312 h 3482342"/>
              <a:gd name="connsiteX61" fmla="*/ 9365685 w 12192000"/>
              <a:gd name="connsiteY61" fmla="*/ 1724772 h 3482342"/>
              <a:gd name="connsiteX62" fmla="*/ 9278020 w 12192000"/>
              <a:gd name="connsiteY62" fmla="*/ 1741161 h 3482342"/>
              <a:gd name="connsiteX63" fmla="*/ 9217145 w 12192000"/>
              <a:gd name="connsiteY63" fmla="*/ 1771195 h 3482342"/>
              <a:gd name="connsiteX64" fmla="*/ 8955875 w 12192000"/>
              <a:gd name="connsiteY64" fmla="*/ 1796806 h 3482342"/>
              <a:gd name="connsiteX65" fmla="*/ 8648415 w 12192000"/>
              <a:gd name="connsiteY65" fmla="*/ 1878623 h 3482342"/>
              <a:gd name="connsiteX66" fmla="*/ 8495949 w 12192000"/>
              <a:gd name="connsiteY66" fmla="*/ 1902425 h 3482342"/>
              <a:gd name="connsiteX67" fmla="*/ 8236214 w 12192000"/>
              <a:gd name="connsiteY67" fmla="*/ 1909725 h 3482342"/>
              <a:gd name="connsiteX68" fmla="*/ 8132104 w 12192000"/>
              <a:gd name="connsiteY68" fmla="*/ 1895727 h 3482342"/>
              <a:gd name="connsiteX69" fmla="*/ 7918078 w 12192000"/>
              <a:gd name="connsiteY69" fmla="*/ 1862668 h 3482342"/>
              <a:gd name="connsiteX70" fmla="*/ 7817899 w 12192000"/>
              <a:gd name="connsiteY70" fmla="*/ 1862176 h 3482342"/>
              <a:gd name="connsiteX71" fmla="*/ 7768994 w 12192000"/>
              <a:gd name="connsiteY71" fmla="*/ 1855721 h 3482342"/>
              <a:gd name="connsiteX72" fmla="*/ 7618027 w 12192000"/>
              <a:gd name="connsiteY72" fmla="*/ 1830959 h 3482342"/>
              <a:gd name="connsiteX73" fmla="*/ 7449425 w 12192000"/>
              <a:gd name="connsiteY73" fmla="*/ 1810910 h 3482342"/>
              <a:gd name="connsiteX74" fmla="*/ 7342915 w 12192000"/>
              <a:gd name="connsiteY74" fmla="*/ 1819827 h 3482342"/>
              <a:gd name="connsiteX75" fmla="*/ 7255191 w 12192000"/>
              <a:gd name="connsiteY75" fmla="*/ 1834354 h 3482342"/>
              <a:gd name="connsiteX76" fmla="*/ 7131205 w 12192000"/>
              <a:gd name="connsiteY76" fmla="*/ 1845557 h 3482342"/>
              <a:gd name="connsiteX77" fmla="*/ 6941837 w 12192000"/>
              <a:gd name="connsiteY77" fmla="*/ 1840640 h 3482342"/>
              <a:gd name="connsiteX78" fmla="*/ 6837145 w 12192000"/>
              <a:gd name="connsiteY78" fmla="*/ 1870724 h 3482342"/>
              <a:gd name="connsiteX79" fmla="*/ 6753991 w 12192000"/>
              <a:gd name="connsiteY79" fmla="*/ 1860969 h 3482342"/>
              <a:gd name="connsiteX80" fmla="*/ 6727754 w 12192000"/>
              <a:gd name="connsiteY80" fmla="*/ 1882372 h 3482342"/>
              <a:gd name="connsiteX81" fmla="*/ 6723371 w 12192000"/>
              <a:gd name="connsiteY81" fmla="*/ 1886494 h 3482342"/>
              <a:gd name="connsiteX82" fmla="*/ 6702779 w 12192000"/>
              <a:gd name="connsiteY82" fmla="*/ 1893601 h 3482342"/>
              <a:gd name="connsiteX83" fmla="*/ 6686657 w 12192000"/>
              <a:gd name="connsiteY83" fmla="*/ 1907344 h 3482342"/>
              <a:gd name="connsiteX84" fmla="*/ 6651330 w 12192000"/>
              <a:gd name="connsiteY84" fmla="*/ 1922921 h 3482342"/>
              <a:gd name="connsiteX85" fmla="*/ 6622958 w 12192000"/>
              <a:gd name="connsiteY85" fmla="*/ 1936255 h 3482342"/>
              <a:gd name="connsiteX86" fmla="*/ 6522602 w 12192000"/>
              <a:gd name="connsiteY86" fmla="*/ 1954133 h 3482342"/>
              <a:gd name="connsiteX87" fmla="*/ 6444344 w 12192000"/>
              <a:gd name="connsiteY87" fmla="*/ 1969663 h 3482342"/>
              <a:gd name="connsiteX88" fmla="*/ 6409626 w 12192000"/>
              <a:gd name="connsiteY88" fmla="*/ 1978846 h 3482342"/>
              <a:gd name="connsiteX89" fmla="*/ 6333446 w 12192000"/>
              <a:gd name="connsiteY89" fmla="*/ 1997163 h 3482342"/>
              <a:gd name="connsiteX90" fmla="*/ 6294933 w 12192000"/>
              <a:gd name="connsiteY90" fmla="*/ 2019412 h 3482342"/>
              <a:gd name="connsiteX91" fmla="*/ 6238719 w 12192000"/>
              <a:gd name="connsiteY91" fmla="*/ 2042547 h 3482342"/>
              <a:gd name="connsiteX92" fmla="*/ 6187205 w 12192000"/>
              <a:gd name="connsiteY92" fmla="*/ 2060048 h 3482342"/>
              <a:gd name="connsiteX93" fmla="*/ 6138780 w 12192000"/>
              <a:gd name="connsiteY93" fmla="*/ 2081918 h 3482342"/>
              <a:gd name="connsiteX94" fmla="*/ 6120125 w 12192000"/>
              <a:gd name="connsiteY94" fmla="*/ 2109475 h 3482342"/>
              <a:gd name="connsiteX95" fmla="*/ 6056576 w 12192000"/>
              <a:gd name="connsiteY95" fmla="*/ 2120066 h 3482342"/>
              <a:gd name="connsiteX96" fmla="*/ 5993794 w 12192000"/>
              <a:gd name="connsiteY96" fmla="*/ 2122569 h 3482342"/>
              <a:gd name="connsiteX97" fmla="*/ 5943601 w 12192000"/>
              <a:gd name="connsiteY97" fmla="*/ 2137719 h 3482342"/>
              <a:gd name="connsiteX98" fmla="*/ 5898141 w 12192000"/>
              <a:gd name="connsiteY98" fmla="*/ 2144806 h 3482342"/>
              <a:gd name="connsiteX99" fmla="*/ 5855337 w 12192000"/>
              <a:gd name="connsiteY99" fmla="*/ 2137719 h 3482342"/>
              <a:gd name="connsiteX100" fmla="*/ 5817682 w 12192000"/>
              <a:gd name="connsiteY100" fmla="*/ 2157358 h 3482342"/>
              <a:gd name="connsiteX101" fmla="*/ 5735300 w 12192000"/>
              <a:gd name="connsiteY101" fmla="*/ 2158902 h 3482342"/>
              <a:gd name="connsiteX102" fmla="*/ 5591469 w 12192000"/>
              <a:gd name="connsiteY102" fmla="*/ 2178389 h 3482342"/>
              <a:gd name="connsiteX103" fmla="*/ 5505818 w 12192000"/>
              <a:gd name="connsiteY103" fmla="*/ 2194207 h 3482342"/>
              <a:gd name="connsiteX104" fmla="*/ 5452860 w 12192000"/>
              <a:gd name="connsiteY104" fmla="*/ 2180085 h 3482342"/>
              <a:gd name="connsiteX105" fmla="*/ 5414282 w 12192000"/>
              <a:gd name="connsiteY105" fmla="*/ 2183070 h 3482342"/>
              <a:gd name="connsiteX106" fmla="*/ 5368369 w 12192000"/>
              <a:gd name="connsiteY106" fmla="*/ 2204272 h 3482342"/>
              <a:gd name="connsiteX107" fmla="*/ 5336354 w 12192000"/>
              <a:gd name="connsiteY107" fmla="*/ 2218920 h 3482342"/>
              <a:gd name="connsiteX108" fmla="*/ 5291263 w 12192000"/>
              <a:gd name="connsiteY108" fmla="*/ 2239182 h 3482342"/>
              <a:gd name="connsiteX109" fmla="*/ 5255152 w 12192000"/>
              <a:gd name="connsiteY109" fmla="*/ 2247164 h 3482342"/>
              <a:gd name="connsiteX110" fmla="*/ 5233796 w 12192000"/>
              <a:gd name="connsiteY110" fmla="*/ 2268260 h 3482342"/>
              <a:gd name="connsiteX111" fmla="*/ 5212786 w 12192000"/>
              <a:gd name="connsiteY111" fmla="*/ 2296592 h 3482342"/>
              <a:gd name="connsiteX112" fmla="*/ 5173523 w 12192000"/>
              <a:gd name="connsiteY112" fmla="*/ 2309057 h 3482342"/>
              <a:gd name="connsiteX113" fmla="*/ 5123830 w 12192000"/>
              <a:gd name="connsiteY113" fmla="*/ 2307070 h 3482342"/>
              <a:gd name="connsiteX114" fmla="*/ 5065426 w 12192000"/>
              <a:gd name="connsiteY114" fmla="*/ 2324076 h 3482342"/>
              <a:gd name="connsiteX115" fmla="*/ 4975908 w 12192000"/>
              <a:gd name="connsiteY115" fmla="*/ 2364128 h 3482342"/>
              <a:gd name="connsiteX116" fmla="*/ 4913723 w 12192000"/>
              <a:gd name="connsiteY116" fmla="*/ 2385265 h 3482342"/>
              <a:gd name="connsiteX117" fmla="*/ 4746485 w 12192000"/>
              <a:gd name="connsiteY117" fmla="*/ 2451769 h 3482342"/>
              <a:gd name="connsiteX118" fmla="*/ 4681588 w 12192000"/>
              <a:gd name="connsiteY118" fmla="*/ 2467494 h 3482342"/>
              <a:gd name="connsiteX119" fmla="*/ 1783655 w 12192000"/>
              <a:gd name="connsiteY119" fmla="*/ 3163860 h 3482342"/>
              <a:gd name="connsiteX120" fmla="*/ 1325955 w 12192000"/>
              <a:gd name="connsiteY120" fmla="*/ 3176692 h 3482342"/>
              <a:gd name="connsiteX121" fmla="*/ 1190384 w 12192000"/>
              <a:gd name="connsiteY121" fmla="*/ 3203504 h 3482342"/>
              <a:gd name="connsiteX122" fmla="*/ 1094537 w 12192000"/>
              <a:gd name="connsiteY122" fmla="*/ 3229469 h 3482342"/>
              <a:gd name="connsiteX123" fmla="*/ 779276 w 12192000"/>
              <a:gd name="connsiteY123" fmla="*/ 3327290 h 3482342"/>
              <a:gd name="connsiteX124" fmla="*/ 600378 w 12192000"/>
              <a:gd name="connsiteY124" fmla="*/ 3335250 h 3482342"/>
              <a:gd name="connsiteX125" fmla="*/ 493457 w 12192000"/>
              <a:gd name="connsiteY125" fmla="*/ 3365044 h 3482342"/>
              <a:gd name="connsiteX126" fmla="*/ 349402 w 12192000"/>
              <a:gd name="connsiteY126" fmla="*/ 3380897 h 3482342"/>
              <a:gd name="connsiteX127" fmla="*/ 192183 w 12192000"/>
              <a:gd name="connsiteY127" fmla="*/ 3460075 h 3482342"/>
              <a:gd name="connsiteX128" fmla="*/ 46713 w 12192000"/>
              <a:gd name="connsiteY128" fmla="*/ 3462986 h 3482342"/>
              <a:gd name="connsiteX129" fmla="*/ 2765 w 12192000"/>
              <a:gd name="connsiteY129" fmla="*/ 3480770 h 3482342"/>
              <a:gd name="connsiteX130" fmla="*/ 0 w 12192000"/>
              <a:gd name="connsiteY130" fmla="*/ 3482342 h 3482342"/>
              <a:gd name="connsiteX131" fmla="*/ 0 w 12192000"/>
              <a:gd name="connsiteY13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495949 w 12192000"/>
              <a:gd name="connsiteY67" fmla="*/ 1902425 h 3482342"/>
              <a:gd name="connsiteX68" fmla="*/ 8236214 w 12192000"/>
              <a:gd name="connsiteY68" fmla="*/ 1909725 h 3482342"/>
              <a:gd name="connsiteX69" fmla="*/ 8132104 w 12192000"/>
              <a:gd name="connsiteY69" fmla="*/ 1895727 h 3482342"/>
              <a:gd name="connsiteX70" fmla="*/ 7918078 w 12192000"/>
              <a:gd name="connsiteY70" fmla="*/ 1862668 h 3482342"/>
              <a:gd name="connsiteX71" fmla="*/ 7817899 w 12192000"/>
              <a:gd name="connsiteY71" fmla="*/ 1862176 h 3482342"/>
              <a:gd name="connsiteX72" fmla="*/ 7768994 w 12192000"/>
              <a:gd name="connsiteY72" fmla="*/ 1855721 h 3482342"/>
              <a:gd name="connsiteX73" fmla="*/ 7618027 w 12192000"/>
              <a:gd name="connsiteY73" fmla="*/ 1830959 h 3482342"/>
              <a:gd name="connsiteX74" fmla="*/ 7449425 w 12192000"/>
              <a:gd name="connsiteY74" fmla="*/ 1810910 h 3482342"/>
              <a:gd name="connsiteX75" fmla="*/ 7342915 w 12192000"/>
              <a:gd name="connsiteY75" fmla="*/ 1819827 h 3482342"/>
              <a:gd name="connsiteX76" fmla="*/ 7255191 w 12192000"/>
              <a:gd name="connsiteY76" fmla="*/ 1834354 h 3482342"/>
              <a:gd name="connsiteX77" fmla="*/ 7131205 w 12192000"/>
              <a:gd name="connsiteY77" fmla="*/ 1845557 h 3482342"/>
              <a:gd name="connsiteX78" fmla="*/ 6941837 w 12192000"/>
              <a:gd name="connsiteY78" fmla="*/ 1840640 h 3482342"/>
              <a:gd name="connsiteX79" fmla="*/ 6837145 w 12192000"/>
              <a:gd name="connsiteY79" fmla="*/ 1870724 h 3482342"/>
              <a:gd name="connsiteX80" fmla="*/ 6753991 w 12192000"/>
              <a:gd name="connsiteY80" fmla="*/ 1860969 h 3482342"/>
              <a:gd name="connsiteX81" fmla="*/ 6727754 w 12192000"/>
              <a:gd name="connsiteY81" fmla="*/ 1882372 h 3482342"/>
              <a:gd name="connsiteX82" fmla="*/ 6723371 w 12192000"/>
              <a:gd name="connsiteY82" fmla="*/ 1886494 h 3482342"/>
              <a:gd name="connsiteX83" fmla="*/ 6702779 w 12192000"/>
              <a:gd name="connsiteY83" fmla="*/ 1893601 h 3482342"/>
              <a:gd name="connsiteX84" fmla="*/ 6686657 w 12192000"/>
              <a:gd name="connsiteY84" fmla="*/ 1907344 h 3482342"/>
              <a:gd name="connsiteX85" fmla="*/ 6651330 w 12192000"/>
              <a:gd name="connsiteY85" fmla="*/ 1922921 h 3482342"/>
              <a:gd name="connsiteX86" fmla="*/ 6622958 w 12192000"/>
              <a:gd name="connsiteY86" fmla="*/ 1936255 h 3482342"/>
              <a:gd name="connsiteX87" fmla="*/ 6522602 w 12192000"/>
              <a:gd name="connsiteY87" fmla="*/ 1954133 h 3482342"/>
              <a:gd name="connsiteX88" fmla="*/ 6444344 w 12192000"/>
              <a:gd name="connsiteY88" fmla="*/ 1969663 h 3482342"/>
              <a:gd name="connsiteX89" fmla="*/ 6409626 w 12192000"/>
              <a:gd name="connsiteY89" fmla="*/ 1978846 h 3482342"/>
              <a:gd name="connsiteX90" fmla="*/ 6333446 w 12192000"/>
              <a:gd name="connsiteY90" fmla="*/ 1997163 h 3482342"/>
              <a:gd name="connsiteX91" fmla="*/ 6294933 w 12192000"/>
              <a:gd name="connsiteY91" fmla="*/ 2019412 h 3482342"/>
              <a:gd name="connsiteX92" fmla="*/ 6238719 w 12192000"/>
              <a:gd name="connsiteY92" fmla="*/ 2042547 h 3482342"/>
              <a:gd name="connsiteX93" fmla="*/ 6187205 w 12192000"/>
              <a:gd name="connsiteY93" fmla="*/ 2060048 h 3482342"/>
              <a:gd name="connsiteX94" fmla="*/ 6138780 w 12192000"/>
              <a:gd name="connsiteY94" fmla="*/ 2081918 h 3482342"/>
              <a:gd name="connsiteX95" fmla="*/ 6120125 w 12192000"/>
              <a:gd name="connsiteY95" fmla="*/ 2109475 h 3482342"/>
              <a:gd name="connsiteX96" fmla="*/ 6056576 w 12192000"/>
              <a:gd name="connsiteY96" fmla="*/ 2120066 h 3482342"/>
              <a:gd name="connsiteX97" fmla="*/ 5993794 w 12192000"/>
              <a:gd name="connsiteY97" fmla="*/ 2122569 h 3482342"/>
              <a:gd name="connsiteX98" fmla="*/ 5943601 w 12192000"/>
              <a:gd name="connsiteY98" fmla="*/ 2137719 h 3482342"/>
              <a:gd name="connsiteX99" fmla="*/ 5898141 w 12192000"/>
              <a:gd name="connsiteY99" fmla="*/ 2144806 h 3482342"/>
              <a:gd name="connsiteX100" fmla="*/ 5855337 w 12192000"/>
              <a:gd name="connsiteY100" fmla="*/ 2137719 h 3482342"/>
              <a:gd name="connsiteX101" fmla="*/ 5817682 w 12192000"/>
              <a:gd name="connsiteY101" fmla="*/ 2157358 h 3482342"/>
              <a:gd name="connsiteX102" fmla="*/ 5735300 w 12192000"/>
              <a:gd name="connsiteY102" fmla="*/ 2158902 h 3482342"/>
              <a:gd name="connsiteX103" fmla="*/ 5591469 w 12192000"/>
              <a:gd name="connsiteY103" fmla="*/ 2178389 h 3482342"/>
              <a:gd name="connsiteX104" fmla="*/ 5505818 w 12192000"/>
              <a:gd name="connsiteY104" fmla="*/ 2194207 h 3482342"/>
              <a:gd name="connsiteX105" fmla="*/ 5452860 w 12192000"/>
              <a:gd name="connsiteY105" fmla="*/ 2180085 h 3482342"/>
              <a:gd name="connsiteX106" fmla="*/ 5414282 w 12192000"/>
              <a:gd name="connsiteY106" fmla="*/ 2183070 h 3482342"/>
              <a:gd name="connsiteX107" fmla="*/ 5368369 w 12192000"/>
              <a:gd name="connsiteY107" fmla="*/ 2204272 h 3482342"/>
              <a:gd name="connsiteX108" fmla="*/ 5336354 w 12192000"/>
              <a:gd name="connsiteY108" fmla="*/ 2218920 h 3482342"/>
              <a:gd name="connsiteX109" fmla="*/ 5291263 w 12192000"/>
              <a:gd name="connsiteY109" fmla="*/ 2239182 h 3482342"/>
              <a:gd name="connsiteX110" fmla="*/ 5255152 w 12192000"/>
              <a:gd name="connsiteY110" fmla="*/ 2247164 h 3482342"/>
              <a:gd name="connsiteX111" fmla="*/ 5233796 w 12192000"/>
              <a:gd name="connsiteY111" fmla="*/ 2268260 h 3482342"/>
              <a:gd name="connsiteX112" fmla="*/ 5212786 w 12192000"/>
              <a:gd name="connsiteY112" fmla="*/ 2296592 h 3482342"/>
              <a:gd name="connsiteX113" fmla="*/ 5173523 w 12192000"/>
              <a:gd name="connsiteY113" fmla="*/ 2309057 h 3482342"/>
              <a:gd name="connsiteX114" fmla="*/ 5123830 w 12192000"/>
              <a:gd name="connsiteY114" fmla="*/ 2307070 h 3482342"/>
              <a:gd name="connsiteX115" fmla="*/ 5065426 w 12192000"/>
              <a:gd name="connsiteY115" fmla="*/ 2324076 h 3482342"/>
              <a:gd name="connsiteX116" fmla="*/ 4975908 w 12192000"/>
              <a:gd name="connsiteY116" fmla="*/ 2364128 h 3482342"/>
              <a:gd name="connsiteX117" fmla="*/ 4913723 w 12192000"/>
              <a:gd name="connsiteY117" fmla="*/ 2385265 h 3482342"/>
              <a:gd name="connsiteX118" fmla="*/ 4746485 w 12192000"/>
              <a:gd name="connsiteY118" fmla="*/ 2451769 h 3482342"/>
              <a:gd name="connsiteX119" fmla="*/ 4681588 w 12192000"/>
              <a:gd name="connsiteY119" fmla="*/ 2467494 h 3482342"/>
              <a:gd name="connsiteX120" fmla="*/ 1783655 w 12192000"/>
              <a:gd name="connsiteY120" fmla="*/ 3163860 h 3482342"/>
              <a:gd name="connsiteX121" fmla="*/ 1325955 w 12192000"/>
              <a:gd name="connsiteY121" fmla="*/ 3176692 h 3482342"/>
              <a:gd name="connsiteX122" fmla="*/ 1190384 w 12192000"/>
              <a:gd name="connsiteY122" fmla="*/ 3203504 h 3482342"/>
              <a:gd name="connsiteX123" fmla="*/ 1094537 w 12192000"/>
              <a:gd name="connsiteY123" fmla="*/ 3229469 h 3482342"/>
              <a:gd name="connsiteX124" fmla="*/ 779276 w 12192000"/>
              <a:gd name="connsiteY124" fmla="*/ 3327290 h 3482342"/>
              <a:gd name="connsiteX125" fmla="*/ 600378 w 12192000"/>
              <a:gd name="connsiteY125" fmla="*/ 3335250 h 3482342"/>
              <a:gd name="connsiteX126" fmla="*/ 493457 w 12192000"/>
              <a:gd name="connsiteY126" fmla="*/ 3365044 h 3482342"/>
              <a:gd name="connsiteX127" fmla="*/ 349402 w 12192000"/>
              <a:gd name="connsiteY127" fmla="*/ 3380897 h 3482342"/>
              <a:gd name="connsiteX128" fmla="*/ 192183 w 12192000"/>
              <a:gd name="connsiteY128" fmla="*/ 3460075 h 3482342"/>
              <a:gd name="connsiteX129" fmla="*/ 46713 w 12192000"/>
              <a:gd name="connsiteY129" fmla="*/ 3462986 h 3482342"/>
              <a:gd name="connsiteX130" fmla="*/ 2765 w 12192000"/>
              <a:gd name="connsiteY130" fmla="*/ 3480770 h 3482342"/>
              <a:gd name="connsiteX131" fmla="*/ 0 w 12192000"/>
              <a:gd name="connsiteY131" fmla="*/ 3482342 h 3482342"/>
              <a:gd name="connsiteX132" fmla="*/ 0 w 12192000"/>
              <a:gd name="connsiteY13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506541 w 12192000"/>
              <a:gd name="connsiteY68" fmla="*/ 190595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6304 w 12192000"/>
              <a:gd name="connsiteY34" fmla="*/ 1342641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71654 w 12192000"/>
              <a:gd name="connsiteY25" fmla="*/ 1177422 h 3482342"/>
              <a:gd name="connsiteX26" fmla="*/ 11028687 w 12192000"/>
              <a:gd name="connsiteY26" fmla="*/ 1199018 h 3482342"/>
              <a:gd name="connsiteX27" fmla="*/ 10974565 w 12192000"/>
              <a:gd name="connsiteY27" fmla="*/ 1226849 h 3482342"/>
              <a:gd name="connsiteX28" fmla="*/ 10960443 w 12192000"/>
              <a:gd name="connsiteY28" fmla="*/ 1244502 h 3482342"/>
              <a:gd name="connsiteX29" fmla="*/ 10879242 w 12192000"/>
              <a:gd name="connsiteY29" fmla="*/ 1269215 h 3482342"/>
              <a:gd name="connsiteX30" fmla="*/ 10850998 w 12192000"/>
              <a:gd name="connsiteY30" fmla="*/ 1269215 h 3482342"/>
              <a:gd name="connsiteX31" fmla="*/ 10815658 w 12192000"/>
              <a:gd name="connsiteY31" fmla="*/ 1287849 h 3482342"/>
              <a:gd name="connsiteX32" fmla="*/ 10723900 w 12192000"/>
              <a:gd name="connsiteY32" fmla="*/ 1318642 h 3482342"/>
              <a:gd name="connsiteX33" fmla="*/ 10699186 w 12192000"/>
              <a:gd name="connsiteY33" fmla="*/ 1322173 h 3482342"/>
              <a:gd name="connsiteX34" fmla="*/ 10676375 w 12192000"/>
              <a:gd name="connsiteY34" fmla="*/ 1342640 h 3482342"/>
              <a:gd name="connsiteX35" fmla="*/ 10636304 w 12192000"/>
              <a:gd name="connsiteY35" fmla="*/ 1342641 h 3482342"/>
              <a:gd name="connsiteX36" fmla="*/ 10603863 w 12192000"/>
              <a:gd name="connsiteY36" fmla="*/ 1346886 h 3482342"/>
              <a:gd name="connsiteX37" fmla="*/ 10573203 w 12192000"/>
              <a:gd name="connsiteY37" fmla="*/ 1351996 h 3482342"/>
              <a:gd name="connsiteX38" fmla="*/ 10547375 w 12192000"/>
              <a:gd name="connsiteY38" fmla="*/ 1375130 h 3482342"/>
              <a:gd name="connsiteX39" fmla="*/ 10513263 w 12192000"/>
              <a:gd name="connsiteY39" fmla="*/ 1371939 h 3482342"/>
              <a:gd name="connsiteX40" fmla="*/ 10487356 w 12192000"/>
              <a:gd name="connsiteY40" fmla="*/ 1385722 h 3482342"/>
              <a:gd name="connsiteX41" fmla="*/ 10464012 w 12192000"/>
              <a:gd name="connsiteY41" fmla="*/ 1391778 h 3482342"/>
              <a:gd name="connsiteX42" fmla="*/ 10439694 w 12192000"/>
              <a:gd name="connsiteY42" fmla="*/ 1406905 h 3482342"/>
              <a:gd name="connsiteX43" fmla="*/ 10405409 w 12192000"/>
              <a:gd name="connsiteY43" fmla="*/ 1422789 h 3482342"/>
              <a:gd name="connsiteX44" fmla="*/ 10370530 w 12192000"/>
              <a:gd name="connsiteY44" fmla="*/ 1441596 h 3482342"/>
              <a:gd name="connsiteX45" fmla="*/ 10300239 w 12192000"/>
              <a:gd name="connsiteY45" fmla="*/ 1456332 h 3482342"/>
              <a:gd name="connsiteX46" fmla="*/ 10264922 w 12192000"/>
              <a:gd name="connsiteY46" fmla="*/ 1472107 h 3482342"/>
              <a:gd name="connsiteX47" fmla="*/ 10229629 w 12192000"/>
              <a:gd name="connsiteY47" fmla="*/ 1470454 h 3482342"/>
              <a:gd name="connsiteX48" fmla="*/ 10201385 w 12192000"/>
              <a:gd name="connsiteY48" fmla="*/ 1477515 h 3482342"/>
              <a:gd name="connsiteX49" fmla="*/ 10151958 w 12192000"/>
              <a:gd name="connsiteY49" fmla="*/ 1477515 h 3482342"/>
              <a:gd name="connsiteX50" fmla="*/ 10120184 w 12192000"/>
              <a:gd name="connsiteY50" fmla="*/ 1466924 h 3482342"/>
              <a:gd name="connsiteX51" fmla="*/ 10081348 w 12192000"/>
              <a:gd name="connsiteY51" fmla="*/ 1481046 h 3482342"/>
              <a:gd name="connsiteX52" fmla="*/ 10058690 w 12192000"/>
              <a:gd name="connsiteY52" fmla="*/ 1474888 h 3482342"/>
              <a:gd name="connsiteX53" fmla="*/ 10004424 w 12192000"/>
              <a:gd name="connsiteY53" fmla="*/ 1489801 h 3482342"/>
              <a:gd name="connsiteX54" fmla="*/ 9999951 w 12192000"/>
              <a:gd name="connsiteY54" fmla="*/ 1499127 h 3482342"/>
              <a:gd name="connsiteX55" fmla="*/ 9845462 w 12192000"/>
              <a:gd name="connsiteY55" fmla="*/ 1548192 h 3482342"/>
              <a:gd name="connsiteX56" fmla="*/ 9736156 w 12192000"/>
              <a:gd name="connsiteY56" fmla="*/ 1581928 h 3482342"/>
              <a:gd name="connsiteX57" fmla="*/ 9693355 w 12192000"/>
              <a:gd name="connsiteY57" fmla="*/ 1602632 h 3482342"/>
              <a:gd name="connsiteX58" fmla="*/ 9664242 w 12192000"/>
              <a:gd name="connsiteY58" fmla="*/ 1622075 h 3482342"/>
              <a:gd name="connsiteX59" fmla="*/ 9579195 w 12192000"/>
              <a:gd name="connsiteY59" fmla="*/ 1648017 h 3482342"/>
              <a:gd name="connsiteX60" fmla="*/ 9433652 w 12192000"/>
              <a:gd name="connsiteY60" fmla="*/ 1681174 h 3482342"/>
              <a:gd name="connsiteX61" fmla="*/ 9403775 w 12192000"/>
              <a:gd name="connsiteY61" fmla="*/ 1690403 h 3482342"/>
              <a:gd name="connsiteX62" fmla="*/ 9382503 w 12192000"/>
              <a:gd name="connsiteY62" fmla="*/ 1706957 h 3482342"/>
              <a:gd name="connsiteX63" fmla="*/ 9381410 w 12192000"/>
              <a:gd name="connsiteY63" fmla="*/ 1718312 h 3482342"/>
              <a:gd name="connsiteX64" fmla="*/ 9365685 w 12192000"/>
              <a:gd name="connsiteY64" fmla="*/ 1724772 h 3482342"/>
              <a:gd name="connsiteX65" fmla="*/ 9278020 w 12192000"/>
              <a:gd name="connsiteY65" fmla="*/ 1741161 h 3482342"/>
              <a:gd name="connsiteX66" fmla="*/ 9217145 w 12192000"/>
              <a:gd name="connsiteY66" fmla="*/ 1771195 h 3482342"/>
              <a:gd name="connsiteX67" fmla="*/ 8955875 w 12192000"/>
              <a:gd name="connsiteY67" fmla="*/ 1796806 h 3482342"/>
              <a:gd name="connsiteX68" fmla="*/ 8648415 w 12192000"/>
              <a:gd name="connsiteY68" fmla="*/ 1878623 h 3482342"/>
              <a:gd name="connsiteX69" fmla="*/ 8538519 w 12192000"/>
              <a:gd name="connsiteY69" fmla="*/ 1894114 h 3482342"/>
              <a:gd name="connsiteX70" fmla="*/ 8506541 w 12192000"/>
              <a:gd name="connsiteY70" fmla="*/ 1905955 h 3482342"/>
              <a:gd name="connsiteX71" fmla="*/ 8236214 w 12192000"/>
              <a:gd name="connsiteY71" fmla="*/ 1909725 h 3482342"/>
              <a:gd name="connsiteX72" fmla="*/ 8132104 w 12192000"/>
              <a:gd name="connsiteY72" fmla="*/ 1895727 h 3482342"/>
              <a:gd name="connsiteX73" fmla="*/ 7918078 w 12192000"/>
              <a:gd name="connsiteY73" fmla="*/ 1862668 h 3482342"/>
              <a:gd name="connsiteX74" fmla="*/ 7817899 w 12192000"/>
              <a:gd name="connsiteY74" fmla="*/ 1862176 h 3482342"/>
              <a:gd name="connsiteX75" fmla="*/ 7768994 w 12192000"/>
              <a:gd name="connsiteY75" fmla="*/ 1855721 h 3482342"/>
              <a:gd name="connsiteX76" fmla="*/ 7618027 w 12192000"/>
              <a:gd name="connsiteY76" fmla="*/ 1830959 h 3482342"/>
              <a:gd name="connsiteX77" fmla="*/ 7449425 w 12192000"/>
              <a:gd name="connsiteY77" fmla="*/ 1810910 h 3482342"/>
              <a:gd name="connsiteX78" fmla="*/ 7342915 w 12192000"/>
              <a:gd name="connsiteY78" fmla="*/ 1819827 h 3482342"/>
              <a:gd name="connsiteX79" fmla="*/ 7255191 w 12192000"/>
              <a:gd name="connsiteY79" fmla="*/ 1834354 h 3482342"/>
              <a:gd name="connsiteX80" fmla="*/ 7131205 w 12192000"/>
              <a:gd name="connsiteY80" fmla="*/ 1845557 h 3482342"/>
              <a:gd name="connsiteX81" fmla="*/ 6941837 w 12192000"/>
              <a:gd name="connsiteY81" fmla="*/ 1840640 h 3482342"/>
              <a:gd name="connsiteX82" fmla="*/ 6837145 w 12192000"/>
              <a:gd name="connsiteY82" fmla="*/ 1870724 h 3482342"/>
              <a:gd name="connsiteX83" fmla="*/ 6753991 w 12192000"/>
              <a:gd name="connsiteY83" fmla="*/ 1860969 h 3482342"/>
              <a:gd name="connsiteX84" fmla="*/ 6727754 w 12192000"/>
              <a:gd name="connsiteY84" fmla="*/ 1882372 h 3482342"/>
              <a:gd name="connsiteX85" fmla="*/ 6723371 w 12192000"/>
              <a:gd name="connsiteY85" fmla="*/ 1886494 h 3482342"/>
              <a:gd name="connsiteX86" fmla="*/ 6702779 w 12192000"/>
              <a:gd name="connsiteY86" fmla="*/ 1893601 h 3482342"/>
              <a:gd name="connsiteX87" fmla="*/ 6686657 w 12192000"/>
              <a:gd name="connsiteY87" fmla="*/ 1907344 h 3482342"/>
              <a:gd name="connsiteX88" fmla="*/ 6651330 w 12192000"/>
              <a:gd name="connsiteY88" fmla="*/ 1922921 h 3482342"/>
              <a:gd name="connsiteX89" fmla="*/ 6622958 w 12192000"/>
              <a:gd name="connsiteY89" fmla="*/ 1936255 h 3482342"/>
              <a:gd name="connsiteX90" fmla="*/ 6522602 w 12192000"/>
              <a:gd name="connsiteY90" fmla="*/ 1954133 h 3482342"/>
              <a:gd name="connsiteX91" fmla="*/ 6444344 w 12192000"/>
              <a:gd name="connsiteY91" fmla="*/ 1969663 h 3482342"/>
              <a:gd name="connsiteX92" fmla="*/ 6409626 w 12192000"/>
              <a:gd name="connsiteY92" fmla="*/ 1978846 h 3482342"/>
              <a:gd name="connsiteX93" fmla="*/ 6333446 w 12192000"/>
              <a:gd name="connsiteY93" fmla="*/ 1997163 h 3482342"/>
              <a:gd name="connsiteX94" fmla="*/ 6294933 w 12192000"/>
              <a:gd name="connsiteY94" fmla="*/ 2019412 h 3482342"/>
              <a:gd name="connsiteX95" fmla="*/ 6238719 w 12192000"/>
              <a:gd name="connsiteY95" fmla="*/ 2042547 h 3482342"/>
              <a:gd name="connsiteX96" fmla="*/ 6187205 w 12192000"/>
              <a:gd name="connsiteY96" fmla="*/ 2060048 h 3482342"/>
              <a:gd name="connsiteX97" fmla="*/ 6138780 w 12192000"/>
              <a:gd name="connsiteY97" fmla="*/ 2081918 h 3482342"/>
              <a:gd name="connsiteX98" fmla="*/ 6120125 w 12192000"/>
              <a:gd name="connsiteY98" fmla="*/ 2109475 h 3482342"/>
              <a:gd name="connsiteX99" fmla="*/ 6056576 w 12192000"/>
              <a:gd name="connsiteY99" fmla="*/ 2120066 h 3482342"/>
              <a:gd name="connsiteX100" fmla="*/ 5993794 w 12192000"/>
              <a:gd name="connsiteY100" fmla="*/ 2122569 h 3482342"/>
              <a:gd name="connsiteX101" fmla="*/ 5943601 w 12192000"/>
              <a:gd name="connsiteY101" fmla="*/ 2137719 h 3482342"/>
              <a:gd name="connsiteX102" fmla="*/ 5898141 w 12192000"/>
              <a:gd name="connsiteY102" fmla="*/ 2144806 h 3482342"/>
              <a:gd name="connsiteX103" fmla="*/ 5855337 w 12192000"/>
              <a:gd name="connsiteY103" fmla="*/ 2137719 h 3482342"/>
              <a:gd name="connsiteX104" fmla="*/ 5817682 w 12192000"/>
              <a:gd name="connsiteY104" fmla="*/ 2157358 h 3482342"/>
              <a:gd name="connsiteX105" fmla="*/ 5735300 w 12192000"/>
              <a:gd name="connsiteY105" fmla="*/ 2158902 h 3482342"/>
              <a:gd name="connsiteX106" fmla="*/ 5591469 w 12192000"/>
              <a:gd name="connsiteY106" fmla="*/ 2178389 h 3482342"/>
              <a:gd name="connsiteX107" fmla="*/ 5505818 w 12192000"/>
              <a:gd name="connsiteY107" fmla="*/ 2194207 h 3482342"/>
              <a:gd name="connsiteX108" fmla="*/ 5452860 w 12192000"/>
              <a:gd name="connsiteY108" fmla="*/ 2180085 h 3482342"/>
              <a:gd name="connsiteX109" fmla="*/ 5414282 w 12192000"/>
              <a:gd name="connsiteY109" fmla="*/ 2183070 h 3482342"/>
              <a:gd name="connsiteX110" fmla="*/ 5368369 w 12192000"/>
              <a:gd name="connsiteY110" fmla="*/ 2204272 h 3482342"/>
              <a:gd name="connsiteX111" fmla="*/ 5336354 w 12192000"/>
              <a:gd name="connsiteY111" fmla="*/ 2218920 h 3482342"/>
              <a:gd name="connsiteX112" fmla="*/ 5291263 w 12192000"/>
              <a:gd name="connsiteY112" fmla="*/ 2239182 h 3482342"/>
              <a:gd name="connsiteX113" fmla="*/ 5255152 w 12192000"/>
              <a:gd name="connsiteY113" fmla="*/ 2247164 h 3482342"/>
              <a:gd name="connsiteX114" fmla="*/ 5233796 w 12192000"/>
              <a:gd name="connsiteY114" fmla="*/ 2268260 h 3482342"/>
              <a:gd name="connsiteX115" fmla="*/ 5212786 w 12192000"/>
              <a:gd name="connsiteY115" fmla="*/ 2296592 h 3482342"/>
              <a:gd name="connsiteX116" fmla="*/ 5173523 w 12192000"/>
              <a:gd name="connsiteY116" fmla="*/ 2309057 h 3482342"/>
              <a:gd name="connsiteX117" fmla="*/ 5123830 w 12192000"/>
              <a:gd name="connsiteY117" fmla="*/ 2307070 h 3482342"/>
              <a:gd name="connsiteX118" fmla="*/ 5065426 w 12192000"/>
              <a:gd name="connsiteY118" fmla="*/ 2324076 h 3482342"/>
              <a:gd name="connsiteX119" fmla="*/ 4975908 w 12192000"/>
              <a:gd name="connsiteY119" fmla="*/ 2364128 h 3482342"/>
              <a:gd name="connsiteX120" fmla="*/ 4913723 w 12192000"/>
              <a:gd name="connsiteY120" fmla="*/ 2385265 h 3482342"/>
              <a:gd name="connsiteX121" fmla="*/ 4746485 w 12192000"/>
              <a:gd name="connsiteY121" fmla="*/ 2451769 h 3482342"/>
              <a:gd name="connsiteX122" fmla="*/ 4681588 w 12192000"/>
              <a:gd name="connsiteY122" fmla="*/ 2467494 h 3482342"/>
              <a:gd name="connsiteX123" fmla="*/ 1783655 w 12192000"/>
              <a:gd name="connsiteY123" fmla="*/ 3163860 h 3482342"/>
              <a:gd name="connsiteX124" fmla="*/ 1325955 w 12192000"/>
              <a:gd name="connsiteY124" fmla="*/ 3176692 h 3482342"/>
              <a:gd name="connsiteX125" fmla="*/ 1190384 w 12192000"/>
              <a:gd name="connsiteY125" fmla="*/ 3203504 h 3482342"/>
              <a:gd name="connsiteX126" fmla="*/ 1094537 w 12192000"/>
              <a:gd name="connsiteY126" fmla="*/ 3229469 h 3482342"/>
              <a:gd name="connsiteX127" fmla="*/ 779276 w 12192000"/>
              <a:gd name="connsiteY127" fmla="*/ 3327290 h 3482342"/>
              <a:gd name="connsiteX128" fmla="*/ 600378 w 12192000"/>
              <a:gd name="connsiteY128" fmla="*/ 3335250 h 3482342"/>
              <a:gd name="connsiteX129" fmla="*/ 493457 w 12192000"/>
              <a:gd name="connsiteY129" fmla="*/ 3365044 h 3482342"/>
              <a:gd name="connsiteX130" fmla="*/ 349402 w 12192000"/>
              <a:gd name="connsiteY130" fmla="*/ 3380897 h 3482342"/>
              <a:gd name="connsiteX131" fmla="*/ 192183 w 12192000"/>
              <a:gd name="connsiteY131" fmla="*/ 3460075 h 3482342"/>
              <a:gd name="connsiteX132" fmla="*/ 46713 w 12192000"/>
              <a:gd name="connsiteY132" fmla="*/ 3462986 h 3482342"/>
              <a:gd name="connsiteX133" fmla="*/ 2765 w 12192000"/>
              <a:gd name="connsiteY133" fmla="*/ 3480770 h 3482342"/>
              <a:gd name="connsiteX134" fmla="*/ 0 w 12192000"/>
              <a:gd name="connsiteY134" fmla="*/ 3482342 h 3482342"/>
              <a:gd name="connsiteX135" fmla="*/ 0 w 12192000"/>
              <a:gd name="connsiteY13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601229 w 12192000"/>
              <a:gd name="connsiteY15" fmla="*/ 785537 h 3482342"/>
              <a:gd name="connsiteX16" fmla="*/ 11501920 w 12192000"/>
              <a:gd name="connsiteY16" fmla="*/ 813109 h 3482342"/>
              <a:gd name="connsiteX17" fmla="*/ 11405286 w 12192000"/>
              <a:gd name="connsiteY17" fmla="*/ 849086 h 3482342"/>
              <a:gd name="connsiteX18" fmla="*/ 11338523 w 12192000"/>
              <a:gd name="connsiteY18" fmla="*/ 852810 h 3482342"/>
              <a:gd name="connsiteX19" fmla="*/ 11313493 w 12192000"/>
              <a:gd name="connsiteY19" fmla="*/ 880860 h 3482342"/>
              <a:gd name="connsiteX20" fmla="*/ 11228040 w 12192000"/>
              <a:gd name="connsiteY20" fmla="*/ 958953 h 3482342"/>
              <a:gd name="connsiteX21" fmla="*/ 11196987 w 12192000"/>
              <a:gd name="connsiteY21" fmla="*/ 1000897 h 3482342"/>
              <a:gd name="connsiteX22" fmla="*/ 11193568 w 12192000"/>
              <a:gd name="connsiteY22" fmla="*/ 1039464 h 3482342"/>
              <a:gd name="connsiteX23" fmla="*/ 11175804 w 12192000"/>
              <a:gd name="connsiteY23" fmla="*/ 1067977 h 3482342"/>
              <a:gd name="connsiteX24" fmla="*/ 11133438 w 12192000"/>
              <a:gd name="connsiteY24" fmla="*/ 1106812 h 3482342"/>
              <a:gd name="connsiteX25" fmla="*/ 11120819 w 12192000"/>
              <a:gd name="connsiteY25" fmla="*/ 1126133 h 3482342"/>
              <a:gd name="connsiteX26" fmla="*/ 11071654 w 12192000"/>
              <a:gd name="connsiteY26" fmla="*/ 1177422 h 3482342"/>
              <a:gd name="connsiteX27" fmla="*/ 11028687 w 12192000"/>
              <a:gd name="connsiteY27" fmla="*/ 1199018 h 3482342"/>
              <a:gd name="connsiteX28" fmla="*/ 10974565 w 12192000"/>
              <a:gd name="connsiteY28" fmla="*/ 1226849 h 3482342"/>
              <a:gd name="connsiteX29" fmla="*/ 10960443 w 12192000"/>
              <a:gd name="connsiteY29" fmla="*/ 1244502 h 3482342"/>
              <a:gd name="connsiteX30" fmla="*/ 10879242 w 12192000"/>
              <a:gd name="connsiteY30" fmla="*/ 1269215 h 3482342"/>
              <a:gd name="connsiteX31" fmla="*/ 10850998 w 12192000"/>
              <a:gd name="connsiteY31" fmla="*/ 1269215 h 3482342"/>
              <a:gd name="connsiteX32" fmla="*/ 10815658 w 12192000"/>
              <a:gd name="connsiteY32" fmla="*/ 1287849 h 3482342"/>
              <a:gd name="connsiteX33" fmla="*/ 10723900 w 12192000"/>
              <a:gd name="connsiteY33" fmla="*/ 1318642 h 3482342"/>
              <a:gd name="connsiteX34" fmla="*/ 10699186 w 12192000"/>
              <a:gd name="connsiteY34" fmla="*/ 1322173 h 3482342"/>
              <a:gd name="connsiteX35" fmla="*/ 10676375 w 12192000"/>
              <a:gd name="connsiteY35" fmla="*/ 1342640 h 3482342"/>
              <a:gd name="connsiteX36" fmla="*/ 10636304 w 12192000"/>
              <a:gd name="connsiteY36" fmla="*/ 1342641 h 3482342"/>
              <a:gd name="connsiteX37" fmla="*/ 10603863 w 12192000"/>
              <a:gd name="connsiteY37" fmla="*/ 1346886 h 3482342"/>
              <a:gd name="connsiteX38" fmla="*/ 10573203 w 12192000"/>
              <a:gd name="connsiteY38" fmla="*/ 1351996 h 3482342"/>
              <a:gd name="connsiteX39" fmla="*/ 10547375 w 12192000"/>
              <a:gd name="connsiteY39" fmla="*/ 1375130 h 3482342"/>
              <a:gd name="connsiteX40" fmla="*/ 10513263 w 12192000"/>
              <a:gd name="connsiteY40" fmla="*/ 1371939 h 3482342"/>
              <a:gd name="connsiteX41" fmla="*/ 10487356 w 12192000"/>
              <a:gd name="connsiteY41" fmla="*/ 1385722 h 3482342"/>
              <a:gd name="connsiteX42" fmla="*/ 10464012 w 12192000"/>
              <a:gd name="connsiteY42" fmla="*/ 1391778 h 3482342"/>
              <a:gd name="connsiteX43" fmla="*/ 10439694 w 12192000"/>
              <a:gd name="connsiteY43" fmla="*/ 1406905 h 3482342"/>
              <a:gd name="connsiteX44" fmla="*/ 10405409 w 12192000"/>
              <a:gd name="connsiteY44" fmla="*/ 1422789 h 3482342"/>
              <a:gd name="connsiteX45" fmla="*/ 10370530 w 12192000"/>
              <a:gd name="connsiteY45" fmla="*/ 1441596 h 3482342"/>
              <a:gd name="connsiteX46" fmla="*/ 10300239 w 12192000"/>
              <a:gd name="connsiteY46" fmla="*/ 1456332 h 3482342"/>
              <a:gd name="connsiteX47" fmla="*/ 10264922 w 12192000"/>
              <a:gd name="connsiteY47" fmla="*/ 1472107 h 3482342"/>
              <a:gd name="connsiteX48" fmla="*/ 10229629 w 12192000"/>
              <a:gd name="connsiteY48" fmla="*/ 1470454 h 3482342"/>
              <a:gd name="connsiteX49" fmla="*/ 10201385 w 12192000"/>
              <a:gd name="connsiteY49" fmla="*/ 1477515 h 3482342"/>
              <a:gd name="connsiteX50" fmla="*/ 10151958 w 12192000"/>
              <a:gd name="connsiteY50" fmla="*/ 1477515 h 3482342"/>
              <a:gd name="connsiteX51" fmla="*/ 10120184 w 12192000"/>
              <a:gd name="connsiteY51" fmla="*/ 1466924 h 3482342"/>
              <a:gd name="connsiteX52" fmla="*/ 10081348 w 12192000"/>
              <a:gd name="connsiteY52" fmla="*/ 1481046 h 3482342"/>
              <a:gd name="connsiteX53" fmla="*/ 10058690 w 12192000"/>
              <a:gd name="connsiteY53" fmla="*/ 1474888 h 3482342"/>
              <a:gd name="connsiteX54" fmla="*/ 10004424 w 12192000"/>
              <a:gd name="connsiteY54" fmla="*/ 1489801 h 3482342"/>
              <a:gd name="connsiteX55" fmla="*/ 9999951 w 12192000"/>
              <a:gd name="connsiteY55" fmla="*/ 1499127 h 3482342"/>
              <a:gd name="connsiteX56" fmla="*/ 9845462 w 12192000"/>
              <a:gd name="connsiteY56" fmla="*/ 1548192 h 3482342"/>
              <a:gd name="connsiteX57" fmla="*/ 9736156 w 12192000"/>
              <a:gd name="connsiteY57" fmla="*/ 1581928 h 3482342"/>
              <a:gd name="connsiteX58" fmla="*/ 9693355 w 12192000"/>
              <a:gd name="connsiteY58" fmla="*/ 1602632 h 3482342"/>
              <a:gd name="connsiteX59" fmla="*/ 9664242 w 12192000"/>
              <a:gd name="connsiteY59" fmla="*/ 1622075 h 3482342"/>
              <a:gd name="connsiteX60" fmla="*/ 9579195 w 12192000"/>
              <a:gd name="connsiteY60" fmla="*/ 1648017 h 3482342"/>
              <a:gd name="connsiteX61" fmla="*/ 9433652 w 12192000"/>
              <a:gd name="connsiteY61" fmla="*/ 1681174 h 3482342"/>
              <a:gd name="connsiteX62" fmla="*/ 9403775 w 12192000"/>
              <a:gd name="connsiteY62" fmla="*/ 1690403 h 3482342"/>
              <a:gd name="connsiteX63" fmla="*/ 9382503 w 12192000"/>
              <a:gd name="connsiteY63" fmla="*/ 1706957 h 3482342"/>
              <a:gd name="connsiteX64" fmla="*/ 9381410 w 12192000"/>
              <a:gd name="connsiteY64" fmla="*/ 1718312 h 3482342"/>
              <a:gd name="connsiteX65" fmla="*/ 9365685 w 12192000"/>
              <a:gd name="connsiteY65" fmla="*/ 1724772 h 3482342"/>
              <a:gd name="connsiteX66" fmla="*/ 9278020 w 12192000"/>
              <a:gd name="connsiteY66" fmla="*/ 1741161 h 3482342"/>
              <a:gd name="connsiteX67" fmla="*/ 9217145 w 12192000"/>
              <a:gd name="connsiteY67" fmla="*/ 1771195 h 3482342"/>
              <a:gd name="connsiteX68" fmla="*/ 8955875 w 12192000"/>
              <a:gd name="connsiteY68" fmla="*/ 1796806 h 3482342"/>
              <a:gd name="connsiteX69" fmla="*/ 8648415 w 12192000"/>
              <a:gd name="connsiteY69" fmla="*/ 1878623 h 3482342"/>
              <a:gd name="connsiteX70" fmla="*/ 8538519 w 12192000"/>
              <a:gd name="connsiteY70" fmla="*/ 1894114 h 3482342"/>
              <a:gd name="connsiteX71" fmla="*/ 8506541 w 12192000"/>
              <a:gd name="connsiteY71" fmla="*/ 1905955 h 3482342"/>
              <a:gd name="connsiteX72" fmla="*/ 8236214 w 12192000"/>
              <a:gd name="connsiteY72" fmla="*/ 1909725 h 3482342"/>
              <a:gd name="connsiteX73" fmla="*/ 8132104 w 12192000"/>
              <a:gd name="connsiteY73" fmla="*/ 1895727 h 3482342"/>
              <a:gd name="connsiteX74" fmla="*/ 7918078 w 12192000"/>
              <a:gd name="connsiteY74" fmla="*/ 1862668 h 3482342"/>
              <a:gd name="connsiteX75" fmla="*/ 7817899 w 12192000"/>
              <a:gd name="connsiteY75" fmla="*/ 1862176 h 3482342"/>
              <a:gd name="connsiteX76" fmla="*/ 7768994 w 12192000"/>
              <a:gd name="connsiteY76" fmla="*/ 1855721 h 3482342"/>
              <a:gd name="connsiteX77" fmla="*/ 7618027 w 12192000"/>
              <a:gd name="connsiteY77" fmla="*/ 1830959 h 3482342"/>
              <a:gd name="connsiteX78" fmla="*/ 7449425 w 12192000"/>
              <a:gd name="connsiteY78" fmla="*/ 1810910 h 3482342"/>
              <a:gd name="connsiteX79" fmla="*/ 7342915 w 12192000"/>
              <a:gd name="connsiteY79" fmla="*/ 1819827 h 3482342"/>
              <a:gd name="connsiteX80" fmla="*/ 7255191 w 12192000"/>
              <a:gd name="connsiteY80" fmla="*/ 1834354 h 3482342"/>
              <a:gd name="connsiteX81" fmla="*/ 7131205 w 12192000"/>
              <a:gd name="connsiteY81" fmla="*/ 1845557 h 3482342"/>
              <a:gd name="connsiteX82" fmla="*/ 6941837 w 12192000"/>
              <a:gd name="connsiteY82" fmla="*/ 1840640 h 3482342"/>
              <a:gd name="connsiteX83" fmla="*/ 6837145 w 12192000"/>
              <a:gd name="connsiteY83" fmla="*/ 1870724 h 3482342"/>
              <a:gd name="connsiteX84" fmla="*/ 6753991 w 12192000"/>
              <a:gd name="connsiteY84" fmla="*/ 1860969 h 3482342"/>
              <a:gd name="connsiteX85" fmla="*/ 6727754 w 12192000"/>
              <a:gd name="connsiteY85" fmla="*/ 1882372 h 3482342"/>
              <a:gd name="connsiteX86" fmla="*/ 6723371 w 12192000"/>
              <a:gd name="connsiteY86" fmla="*/ 1886494 h 3482342"/>
              <a:gd name="connsiteX87" fmla="*/ 6702779 w 12192000"/>
              <a:gd name="connsiteY87" fmla="*/ 1893601 h 3482342"/>
              <a:gd name="connsiteX88" fmla="*/ 6686657 w 12192000"/>
              <a:gd name="connsiteY88" fmla="*/ 1907344 h 3482342"/>
              <a:gd name="connsiteX89" fmla="*/ 6651330 w 12192000"/>
              <a:gd name="connsiteY89" fmla="*/ 1922921 h 3482342"/>
              <a:gd name="connsiteX90" fmla="*/ 6622958 w 12192000"/>
              <a:gd name="connsiteY90" fmla="*/ 1936255 h 3482342"/>
              <a:gd name="connsiteX91" fmla="*/ 6522602 w 12192000"/>
              <a:gd name="connsiteY91" fmla="*/ 1954133 h 3482342"/>
              <a:gd name="connsiteX92" fmla="*/ 6444344 w 12192000"/>
              <a:gd name="connsiteY92" fmla="*/ 1969663 h 3482342"/>
              <a:gd name="connsiteX93" fmla="*/ 6409626 w 12192000"/>
              <a:gd name="connsiteY93" fmla="*/ 1978846 h 3482342"/>
              <a:gd name="connsiteX94" fmla="*/ 6333446 w 12192000"/>
              <a:gd name="connsiteY94" fmla="*/ 1997163 h 3482342"/>
              <a:gd name="connsiteX95" fmla="*/ 6294933 w 12192000"/>
              <a:gd name="connsiteY95" fmla="*/ 2019412 h 3482342"/>
              <a:gd name="connsiteX96" fmla="*/ 6238719 w 12192000"/>
              <a:gd name="connsiteY96" fmla="*/ 2042547 h 3482342"/>
              <a:gd name="connsiteX97" fmla="*/ 6187205 w 12192000"/>
              <a:gd name="connsiteY97" fmla="*/ 2060048 h 3482342"/>
              <a:gd name="connsiteX98" fmla="*/ 6138780 w 12192000"/>
              <a:gd name="connsiteY98" fmla="*/ 2081918 h 3482342"/>
              <a:gd name="connsiteX99" fmla="*/ 6120125 w 12192000"/>
              <a:gd name="connsiteY99" fmla="*/ 2109475 h 3482342"/>
              <a:gd name="connsiteX100" fmla="*/ 6056576 w 12192000"/>
              <a:gd name="connsiteY100" fmla="*/ 2120066 h 3482342"/>
              <a:gd name="connsiteX101" fmla="*/ 5993794 w 12192000"/>
              <a:gd name="connsiteY101" fmla="*/ 2122569 h 3482342"/>
              <a:gd name="connsiteX102" fmla="*/ 5943601 w 12192000"/>
              <a:gd name="connsiteY102" fmla="*/ 2137719 h 3482342"/>
              <a:gd name="connsiteX103" fmla="*/ 5898141 w 12192000"/>
              <a:gd name="connsiteY103" fmla="*/ 2144806 h 3482342"/>
              <a:gd name="connsiteX104" fmla="*/ 5855337 w 12192000"/>
              <a:gd name="connsiteY104" fmla="*/ 2137719 h 3482342"/>
              <a:gd name="connsiteX105" fmla="*/ 5817682 w 12192000"/>
              <a:gd name="connsiteY105" fmla="*/ 2157358 h 3482342"/>
              <a:gd name="connsiteX106" fmla="*/ 5735300 w 12192000"/>
              <a:gd name="connsiteY106" fmla="*/ 2158902 h 3482342"/>
              <a:gd name="connsiteX107" fmla="*/ 5591469 w 12192000"/>
              <a:gd name="connsiteY107" fmla="*/ 2178389 h 3482342"/>
              <a:gd name="connsiteX108" fmla="*/ 5505818 w 12192000"/>
              <a:gd name="connsiteY108" fmla="*/ 2194207 h 3482342"/>
              <a:gd name="connsiteX109" fmla="*/ 5452860 w 12192000"/>
              <a:gd name="connsiteY109" fmla="*/ 2180085 h 3482342"/>
              <a:gd name="connsiteX110" fmla="*/ 5414282 w 12192000"/>
              <a:gd name="connsiteY110" fmla="*/ 2183070 h 3482342"/>
              <a:gd name="connsiteX111" fmla="*/ 5368369 w 12192000"/>
              <a:gd name="connsiteY111" fmla="*/ 2204272 h 3482342"/>
              <a:gd name="connsiteX112" fmla="*/ 5336354 w 12192000"/>
              <a:gd name="connsiteY112" fmla="*/ 2218920 h 3482342"/>
              <a:gd name="connsiteX113" fmla="*/ 5291263 w 12192000"/>
              <a:gd name="connsiteY113" fmla="*/ 2239182 h 3482342"/>
              <a:gd name="connsiteX114" fmla="*/ 5255152 w 12192000"/>
              <a:gd name="connsiteY114" fmla="*/ 2247164 h 3482342"/>
              <a:gd name="connsiteX115" fmla="*/ 5233796 w 12192000"/>
              <a:gd name="connsiteY115" fmla="*/ 2268260 h 3482342"/>
              <a:gd name="connsiteX116" fmla="*/ 5212786 w 12192000"/>
              <a:gd name="connsiteY116" fmla="*/ 2296592 h 3482342"/>
              <a:gd name="connsiteX117" fmla="*/ 5173523 w 12192000"/>
              <a:gd name="connsiteY117" fmla="*/ 2309057 h 3482342"/>
              <a:gd name="connsiteX118" fmla="*/ 5123830 w 12192000"/>
              <a:gd name="connsiteY118" fmla="*/ 2307070 h 3482342"/>
              <a:gd name="connsiteX119" fmla="*/ 5065426 w 12192000"/>
              <a:gd name="connsiteY119" fmla="*/ 2324076 h 3482342"/>
              <a:gd name="connsiteX120" fmla="*/ 4975908 w 12192000"/>
              <a:gd name="connsiteY120" fmla="*/ 2364128 h 3482342"/>
              <a:gd name="connsiteX121" fmla="*/ 4913723 w 12192000"/>
              <a:gd name="connsiteY121" fmla="*/ 2385265 h 3482342"/>
              <a:gd name="connsiteX122" fmla="*/ 4746485 w 12192000"/>
              <a:gd name="connsiteY122" fmla="*/ 2451769 h 3482342"/>
              <a:gd name="connsiteX123" fmla="*/ 4681588 w 12192000"/>
              <a:gd name="connsiteY123" fmla="*/ 2467494 h 3482342"/>
              <a:gd name="connsiteX124" fmla="*/ 1783655 w 12192000"/>
              <a:gd name="connsiteY124" fmla="*/ 3163860 h 3482342"/>
              <a:gd name="connsiteX125" fmla="*/ 1325955 w 12192000"/>
              <a:gd name="connsiteY125" fmla="*/ 3176692 h 3482342"/>
              <a:gd name="connsiteX126" fmla="*/ 1190384 w 12192000"/>
              <a:gd name="connsiteY126" fmla="*/ 3203504 h 3482342"/>
              <a:gd name="connsiteX127" fmla="*/ 1094537 w 12192000"/>
              <a:gd name="connsiteY127" fmla="*/ 3229469 h 3482342"/>
              <a:gd name="connsiteX128" fmla="*/ 779276 w 12192000"/>
              <a:gd name="connsiteY128" fmla="*/ 3327290 h 3482342"/>
              <a:gd name="connsiteX129" fmla="*/ 600378 w 12192000"/>
              <a:gd name="connsiteY129" fmla="*/ 3335250 h 3482342"/>
              <a:gd name="connsiteX130" fmla="*/ 493457 w 12192000"/>
              <a:gd name="connsiteY130" fmla="*/ 3365044 h 3482342"/>
              <a:gd name="connsiteX131" fmla="*/ 349402 w 12192000"/>
              <a:gd name="connsiteY131" fmla="*/ 3380897 h 3482342"/>
              <a:gd name="connsiteX132" fmla="*/ 192183 w 12192000"/>
              <a:gd name="connsiteY132" fmla="*/ 3460075 h 3482342"/>
              <a:gd name="connsiteX133" fmla="*/ 46713 w 12192000"/>
              <a:gd name="connsiteY133" fmla="*/ 3462986 h 3482342"/>
              <a:gd name="connsiteX134" fmla="*/ 2765 w 12192000"/>
              <a:gd name="connsiteY134" fmla="*/ 3480770 h 3482342"/>
              <a:gd name="connsiteX135" fmla="*/ 0 w 12192000"/>
              <a:gd name="connsiteY135" fmla="*/ 3482342 h 3482342"/>
              <a:gd name="connsiteX136" fmla="*/ 0 w 12192000"/>
              <a:gd name="connsiteY13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7717 w 12192000"/>
              <a:gd name="connsiteY14" fmla="*/ 746701 h 3482342"/>
              <a:gd name="connsiteX15" fmla="*/ 11656818 w 12192000"/>
              <a:gd name="connsiteY15" fmla="*/ 769062 h 3482342"/>
              <a:gd name="connsiteX16" fmla="*/ 11601229 w 12192000"/>
              <a:gd name="connsiteY16" fmla="*/ 785537 h 3482342"/>
              <a:gd name="connsiteX17" fmla="*/ 11501920 w 12192000"/>
              <a:gd name="connsiteY17" fmla="*/ 813109 h 3482342"/>
              <a:gd name="connsiteX18" fmla="*/ 11405286 w 12192000"/>
              <a:gd name="connsiteY18" fmla="*/ 849086 h 3482342"/>
              <a:gd name="connsiteX19" fmla="*/ 11338523 w 12192000"/>
              <a:gd name="connsiteY19" fmla="*/ 852810 h 3482342"/>
              <a:gd name="connsiteX20" fmla="*/ 11313493 w 12192000"/>
              <a:gd name="connsiteY20" fmla="*/ 880860 h 3482342"/>
              <a:gd name="connsiteX21" fmla="*/ 11228040 w 12192000"/>
              <a:gd name="connsiteY21" fmla="*/ 958953 h 3482342"/>
              <a:gd name="connsiteX22" fmla="*/ 11196987 w 12192000"/>
              <a:gd name="connsiteY22" fmla="*/ 1000897 h 3482342"/>
              <a:gd name="connsiteX23" fmla="*/ 11193568 w 12192000"/>
              <a:gd name="connsiteY23" fmla="*/ 1039464 h 3482342"/>
              <a:gd name="connsiteX24" fmla="*/ 11175804 w 12192000"/>
              <a:gd name="connsiteY24" fmla="*/ 1067977 h 3482342"/>
              <a:gd name="connsiteX25" fmla="*/ 11133438 w 12192000"/>
              <a:gd name="connsiteY25" fmla="*/ 1106812 h 3482342"/>
              <a:gd name="connsiteX26" fmla="*/ 11120819 w 12192000"/>
              <a:gd name="connsiteY26" fmla="*/ 1126133 h 3482342"/>
              <a:gd name="connsiteX27" fmla="*/ 11071654 w 12192000"/>
              <a:gd name="connsiteY27" fmla="*/ 1177422 h 3482342"/>
              <a:gd name="connsiteX28" fmla="*/ 11028687 w 12192000"/>
              <a:gd name="connsiteY28" fmla="*/ 1199018 h 3482342"/>
              <a:gd name="connsiteX29" fmla="*/ 10974565 w 12192000"/>
              <a:gd name="connsiteY29" fmla="*/ 1226849 h 3482342"/>
              <a:gd name="connsiteX30" fmla="*/ 10960443 w 12192000"/>
              <a:gd name="connsiteY30" fmla="*/ 1244502 h 3482342"/>
              <a:gd name="connsiteX31" fmla="*/ 10879242 w 12192000"/>
              <a:gd name="connsiteY31" fmla="*/ 1269215 h 3482342"/>
              <a:gd name="connsiteX32" fmla="*/ 10850998 w 12192000"/>
              <a:gd name="connsiteY32" fmla="*/ 1269215 h 3482342"/>
              <a:gd name="connsiteX33" fmla="*/ 10815658 w 12192000"/>
              <a:gd name="connsiteY33" fmla="*/ 1287849 h 3482342"/>
              <a:gd name="connsiteX34" fmla="*/ 10723900 w 12192000"/>
              <a:gd name="connsiteY34" fmla="*/ 1318642 h 3482342"/>
              <a:gd name="connsiteX35" fmla="*/ 10699186 w 12192000"/>
              <a:gd name="connsiteY35" fmla="*/ 1322173 h 3482342"/>
              <a:gd name="connsiteX36" fmla="*/ 10676375 w 12192000"/>
              <a:gd name="connsiteY36" fmla="*/ 1342640 h 3482342"/>
              <a:gd name="connsiteX37" fmla="*/ 10636304 w 12192000"/>
              <a:gd name="connsiteY37" fmla="*/ 1342641 h 3482342"/>
              <a:gd name="connsiteX38" fmla="*/ 10603863 w 12192000"/>
              <a:gd name="connsiteY38" fmla="*/ 1346886 h 3482342"/>
              <a:gd name="connsiteX39" fmla="*/ 10573203 w 12192000"/>
              <a:gd name="connsiteY39" fmla="*/ 1351996 h 3482342"/>
              <a:gd name="connsiteX40" fmla="*/ 10547375 w 12192000"/>
              <a:gd name="connsiteY40" fmla="*/ 1375130 h 3482342"/>
              <a:gd name="connsiteX41" fmla="*/ 10513263 w 12192000"/>
              <a:gd name="connsiteY41" fmla="*/ 1371939 h 3482342"/>
              <a:gd name="connsiteX42" fmla="*/ 10487356 w 12192000"/>
              <a:gd name="connsiteY42" fmla="*/ 1385722 h 3482342"/>
              <a:gd name="connsiteX43" fmla="*/ 10464012 w 12192000"/>
              <a:gd name="connsiteY43" fmla="*/ 1391778 h 3482342"/>
              <a:gd name="connsiteX44" fmla="*/ 10439694 w 12192000"/>
              <a:gd name="connsiteY44" fmla="*/ 1406905 h 3482342"/>
              <a:gd name="connsiteX45" fmla="*/ 10405409 w 12192000"/>
              <a:gd name="connsiteY45" fmla="*/ 1422789 h 3482342"/>
              <a:gd name="connsiteX46" fmla="*/ 10370530 w 12192000"/>
              <a:gd name="connsiteY46" fmla="*/ 1441596 h 3482342"/>
              <a:gd name="connsiteX47" fmla="*/ 10300239 w 12192000"/>
              <a:gd name="connsiteY47" fmla="*/ 1456332 h 3482342"/>
              <a:gd name="connsiteX48" fmla="*/ 10264922 w 12192000"/>
              <a:gd name="connsiteY48" fmla="*/ 1472107 h 3482342"/>
              <a:gd name="connsiteX49" fmla="*/ 10229629 w 12192000"/>
              <a:gd name="connsiteY49" fmla="*/ 1470454 h 3482342"/>
              <a:gd name="connsiteX50" fmla="*/ 10201385 w 12192000"/>
              <a:gd name="connsiteY50" fmla="*/ 1477515 h 3482342"/>
              <a:gd name="connsiteX51" fmla="*/ 10151958 w 12192000"/>
              <a:gd name="connsiteY51" fmla="*/ 1477515 h 3482342"/>
              <a:gd name="connsiteX52" fmla="*/ 10120184 w 12192000"/>
              <a:gd name="connsiteY52" fmla="*/ 1466924 h 3482342"/>
              <a:gd name="connsiteX53" fmla="*/ 10081348 w 12192000"/>
              <a:gd name="connsiteY53" fmla="*/ 1481046 h 3482342"/>
              <a:gd name="connsiteX54" fmla="*/ 10058690 w 12192000"/>
              <a:gd name="connsiteY54" fmla="*/ 1474888 h 3482342"/>
              <a:gd name="connsiteX55" fmla="*/ 10004424 w 12192000"/>
              <a:gd name="connsiteY55" fmla="*/ 1489801 h 3482342"/>
              <a:gd name="connsiteX56" fmla="*/ 9999951 w 12192000"/>
              <a:gd name="connsiteY56" fmla="*/ 1499127 h 3482342"/>
              <a:gd name="connsiteX57" fmla="*/ 9845462 w 12192000"/>
              <a:gd name="connsiteY57" fmla="*/ 1548192 h 3482342"/>
              <a:gd name="connsiteX58" fmla="*/ 9736156 w 12192000"/>
              <a:gd name="connsiteY58" fmla="*/ 1581928 h 3482342"/>
              <a:gd name="connsiteX59" fmla="*/ 9693355 w 12192000"/>
              <a:gd name="connsiteY59" fmla="*/ 1602632 h 3482342"/>
              <a:gd name="connsiteX60" fmla="*/ 9664242 w 12192000"/>
              <a:gd name="connsiteY60" fmla="*/ 1622075 h 3482342"/>
              <a:gd name="connsiteX61" fmla="*/ 9579195 w 12192000"/>
              <a:gd name="connsiteY61" fmla="*/ 1648017 h 3482342"/>
              <a:gd name="connsiteX62" fmla="*/ 9433652 w 12192000"/>
              <a:gd name="connsiteY62" fmla="*/ 1681174 h 3482342"/>
              <a:gd name="connsiteX63" fmla="*/ 9403775 w 12192000"/>
              <a:gd name="connsiteY63" fmla="*/ 1690403 h 3482342"/>
              <a:gd name="connsiteX64" fmla="*/ 9382503 w 12192000"/>
              <a:gd name="connsiteY64" fmla="*/ 1706957 h 3482342"/>
              <a:gd name="connsiteX65" fmla="*/ 9381410 w 12192000"/>
              <a:gd name="connsiteY65" fmla="*/ 1718312 h 3482342"/>
              <a:gd name="connsiteX66" fmla="*/ 9365685 w 12192000"/>
              <a:gd name="connsiteY66" fmla="*/ 1724772 h 3482342"/>
              <a:gd name="connsiteX67" fmla="*/ 9278020 w 12192000"/>
              <a:gd name="connsiteY67" fmla="*/ 1741161 h 3482342"/>
              <a:gd name="connsiteX68" fmla="*/ 9217145 w 12192000"/>
              <a:gd name="connsiteY68" fmla="*/ 1771195 h 3482342"/>
              <a:gd name="connsiteX69" fmla="*/ 8955875 w 12192000"/>
              <a:gd name="connsiteY69" fmla="*/ 1796806 h 3482342"/>
              <a:gd name="connsiteX70" fmla="*/ 8648415 w 12192000"/>
              <a:gd name="connsiteY70" fmla="*/ 1878623 h 3482342"/>
              <a:gd name="connsiteX71" fmla="*/ 8538519 w 12192000"/>
              <a:gd name="connsiteY71" fmla="*/ 1894114 h 3482342"/>
              <a:gd name="connsiteX72" fmla="*/ 8506541 w 12192000"/>
              <a:gd name="connsiteY72" fmla="*/ 1905955 h 3482342"/>
              <a:gd name="connsiteX73" fmla="*/ 8236214 w 12192000"/>
              <a:gd name="connsiteY73" fmla="*/ 1909725 h 3482342"/>
              <a:gd name="connsiteX74" fmla="*/ 8132104 w 12192000"/>
              <a:gd name="connsiteY74" fmla="*/ 1895727 h 3482342"/>
              <a:gd name="connsiteX75" fmla="*/ 7918078 w 12192000"/>
              <a:gd name="connsiteY75" fmla="*/ 1862668 h 3482342"/>
              <a:gd name="connsiteX76" fmla="*/ 7817899 w 12192000"/>
              <a:gd name="connsiteY76" fmla="*/ 1862176 h 3482342"/>
              <a:gd name="connsiteX77" fmla="*/ 7768994 w 12192000"/>
              <a:gd name="connsiteY77" fmla="*/ 1855721 h 3482342"/>
              <a:gd name="connsiteX78" fmla="*/ 7618027 w 12192000"/>
              <a:gd name="connsiteY78" fmla="*/ 1830959 h 3482342"/>
              <a:gd name="connsiteX79" fmla="*/ 7449425 w 12192000"/>
              <a:gd name="connsiteY79" fmla="*/ 1810910 h 3482342"/>
              <a:gd name="connsiteX80" fmla="*/ 7342915 w 12192000"/>
              <a:gd name="connsiteY80" fmla="*/ 1819827 h 3482342"/>
              <a:gd name="connsiteX81" fmla="*/ 7255191 w 12192000"/>
              <a:gd name="connsiteY81" fmla="*/ 1834354 h 3482342"/>
              <a:gd name="connsiteX82" fmla="*/ 7131205 w 12192000"/>
              <a:gd name="connsiteY82" fmla="*/ 1845557 h 3482342"/>
              <a:gd name="connsiteX83" fmla="*/ 6941837 w 12192000"/>
              <a:gd name="connsiteY83" fmla="*/ 1840640 h 3482342"/>
              <a:gd name="connsiteX84" fmla="*/ 6837145 w 12192000"/>
              <a:gd name="connsiteY84" fmla="*/ 1870724 h 3482342"/>
              <a:gd name="connsiteX85" fmla="*/ 6753991 w 12192000"/>
              <a:gd name="connsiteY85" fmla="*/ 1860969 h 3482342"/>
              <a:gd name="connsiteX86" fmla="*/ 6727754 w 12192000"/>
              <a:gd name="connsiteY86" fmla="*/ 1882372 h 3482342"/>
              <a:gd name="connsiteX87" fmla="*/ 6723371 w 12192000"/>
              <a:gd name="connsiteY87" fmla="*/ 1886494 h 3482342"/>
              <a:gd name="connsiteX88" fmla="*/ 6702779 w 12192000"/>
              <a:gd name="connsiteY88" fmla="*/ 1893601 h 3482342"/>
              <a:gd name="connsiteX89" fmla="*/ 6686657 w 12192000"/>
              <a:gd name="connsiteY89" fmla="*/ 1907344 h 3482342"/>
              <a:gd name="connsiteX90" fmla="*/ 6651330 w 12192000"/>
              <a:gd name="connsiteY90" fmla="*/ 1922921 h 3482342"/>
              <a:gd name="connsiteX91" fmla="*/ 6622958 w 12192000"/>
              <a:gd name="connsiteY91" fmla="*/ 1936255 h 3482342"/>
              <a:gd name="connsiteX92" fmla="*/ 6522602 w 12192000"/>
              <a:gd name="connsiteY92" fmla="*/ 1954133 h 3482342"/>
              <a:gd name="connsiteX93" fmla="*/ 6444344 w 12192000"/>
              <a:gd name="connsiteY93" fmla="*/ 1969663 h 3482342"/>
              <a:gd name="connsiteX94" fmla="*/ 6409626 w 12192000"/>
              <a:gd name="connsiteY94" fmla="*/ 1978846 h 3482342"/>
              <a:gd name="connsiteX95" fmla="*/ 6333446 w 12192000"/>
              <a:gd name="connsiteY95" fmla="*/ 1997163 h 3482342"/>
              <a:gd name="connsiteX96" fmla="*/ 6294933 w 12192000"/>
              <a:gd name="connsiteY96" fmla="*/ 2019412 h 3482342"/>
              <a:gd name="connsiteX97" fmla="*/ 6238719 w 12192000"/>
              <a:gd name="connsiteY97" fmla="*/ 2042547 h 3482342"/>
              <a:gd name="connsiteX98" fmla="*/ 6187205 w 12192000"/>
              <a:gd name="connsiteY98" fmla="*/ 2060048 h 3482342"/>
              <a:gd name="connsiteX99" fmla="*/ 6138780 w 12192000"/>
              <a:gd name="connsiteY99" fmla="*/ 2081918 h 3482342"/>
              <a:gd name="connsiteX100" fmla="*/ 6120125 w 12192000"/>
              <a:gd name="connsiteY100" fmla="*/ 2109475 h 3482342"/>
              <a:gd name="connsiteX101" fmla="*/ 6056576 w 12192000"/>
              <a:gd name="connsiteY101" fmla="*/ 2120066 h 3482342"/>
              <a:gd name="connsiteX102" fmla="*/ 5993794 w 12192000"/>
              <a:gd name="connsiteY102" fmla="*/ 2122569 h 3482342"/>
              <a:gd name="connsiteX103" fmla="*/ 5943601 w 12192000"/>
              <a:gd name="connsiteY103" fmla="*/ 2137719 h 3482342"/>
              <a:gd name="connsiteX104" fmla="*/ 5898141 w 12192000"/>
              <a:gd name="connsiteY104" fmla="*/ 2144806 h 3482342"/>
              <a:gd name="connsiteX105" fmla="*/ 5855337 w 12192000"/>
              <a:gd name="connsiteY105" fmla="*/ 2137719 h 3482342"/>
              <a:gd name="connsiteX106" fmla="*/ 5817682 w 12192000"/>
              <a:gd name="connsiteY106" fmla="*/ 2157358 h 3482342"/>
              <a:gd name="connsiteX107" fmla="*/ 5735300 w 12192000"/>
              <a:gd name="connsiteY107" fmla="*/ 2158902 h 3482342"/>
              <a:gd name="connsiteX108" fmla="*/ 5591469 w 12192000"/>
              <a:gd name="connsiteY108" fmla="*/ 2178389 h 3482342"/>
              <a:gd name="connsiteX109" fmla="*/ 5505818 w 12192000"/>
              <a:gd name="connsiteY109" fmla="*/ 2194207 h 3482342"/>
              <a:gd name="connsiteX110" fmla="*/ 5452860 w 12192000"/>
              <a:gd name="connsiteY110" fmla="*/ 2180085 h 3482342"/>
              <a:gd name="connsiteX111" fmla="*/ 5414282 w 12192000"/>
              <a:gd name="connsiteY111" fmla="*/ 2183070 h 3482342"/>
              <a:gd name="connsiteX112" fmla="*/ 5368369 w 12192000"/>
              <a:gd name="connsiteY112" fmla="*/ 2204272 h 3482342"/>
              <a:gd name="connsiteX113" fmla="*/ 5336354 w 12192000"/>
              <a:gd name="connsiteY113" fmla="*/ 2218920 h 3482342"/>
              <a:gd name="connsiteX114" fmla="*/ 5291263 w 12192000"/>
              <a:gd name="connsiteY114" fmla="*/ 2239182 h 3482342"/>
              <a:gd name="connsiteX115" fmla="*/ 5255152 w 12192000"/>
              <a:gd name="connsiteY115" fmla="*/ 2247164 h 3482342"/>
              <a:gd name="connsiteX116" fmla="*/ 5233796 w 12192000"/>
              <a:gd name="connsiteY116" fmla="*/ 2268260 h 3482342"/>
              <a:gd name="connsiteX117" fmla="*/ 5212786 w 12192000"/>
              <a:gd name="connsiteY117" fmla="*/ 2296592 h 3482342"/>
              <a:gd name="connsiteX118" fmla="*/ 5173523 w 12192000"/>
              <a:gd name="connsiteY118" fmla="*/ 2309057 h 3482342"/>
              <a:gd name="connsiteX119" fmla="*/ 5123830 w 12192000"/>
              <a:gd name="connsiteY119" fmla="*/ 2307070 h 3482342"/>
              <a:gd name="connsiteX120" fmla="*/ 5065426 w 12192000"/>
              <a:gd name="connsiteY120" fmla="*/ 2324076 h 3482342"/>
              <a:gd name="connsiteX121" fmla="*/ 4975908 w 12192000"/>
              <a:gd name="connsiteY121" fmla="*/ 2364128 h 3482342"/>
              <a:gd name="connsiteX122" fmla="*/ 4913723 w 12192000"/>
              <a:gd name="connsiteY122" fmla="*/ 2385265 h 3482342"/>
              <a:gd name="connsiteX123" fmla="*/ 4746485 w 12192000"/>
              <a:gd name="connsiteY123" fmla="*/ 2451769 h 3482342"/>
              <a:gd name="connsiteX124" fmla="*/ 4681588 w 12192000"/>
              <a:gd name="connsiteY124" fmla="*/ 2467494 h 3482342"/>
              <a:gd name="connsiteX125" fmla="*/ 1783655 w 12192000"/>
              <a:gd name="connsiteY125" fmla="*/ 3163860 h 3482342"/>
              <a:gd name="connsiteX126" fmla="*/ 1325955 w 12192000"/>
              <a:gd name="connsiteY126" fmla="*/ 3176692 h 3482342"/>
              <a:gd name="connsiteX127" fmla="*/ 1190384 w 12192000"/>
              <a:gd name="connsiteY127" fmla="*/ 3203504 h 3482342"/>
              <a:gd name="connsiteX128" fmla="*/ 1094537 w 12192000"/>
              <a:gd name="connsiteY128" fmla="*/ 3229469 h 3482342"/>
              <a:gd name="connsiteX129" fmla="*/ 779276 w 12192000"/>
              <a:gd name="connsiteY129" fmla="*/ 3327290 h 3482342"/>
              <a:gd name="connsiteX130" fmla="*/ 600378 w 12192000"/>
              <a:gd name="connsiteY130" fmla="*/ 3335250 h 3482342"/>
              <a:gd name="connsiteX131" fmla="*/ 493457 w 12192000"/>
              <a:gd name="connsiteY131" fmla="*/ 3365044 h 3482342"/>
              <a:gd name="connsiteX132" fmla="*/ 349402 w 12192000"/>
              <a:gd name="connsiteY132" fmla="*/ 3380897 h 3482342"/>
              <a:gd name="connsiteX133" fmla="*/ 192183 w 12192000"/>
              <a:gd name="connsiteY133" fmla="*/ 3460075 h 3482342"/>
              <a:gd name="connsiteX134" fmla="*/ 46713 w 12192000"/>
              <a:gd name="connsiteY134" fmla="*/ 3462986 h 3482342"/>
              <a:gd name="connsiteX135" fmla="*/ 2765 w 12192000"/>
              <a:gd name="connsiteY135" fmla="*/ 3480770 h 3482342"/>
              <a:gd name="connsiteX136" fmla="*/ 0 w 12192000"/>
              <a:gd name="connsiteY136" fmla="*/ 3482342 h 3482342"/>
              <a:gd name="connsiteX137" fmla="*/ 0 w 12192000"/>
              <a:gd name="connsiteY13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13493 w 12192000"/>
              <a:gd name="connsiteY21" fmla="*/ 880860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92183 w 12192000"/>
              <a:gd name="connsiteY135" fmla="*/ 3460075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416599 w 12192000"/>
              <a:gd name="connsiteY133" fmla="*/ 3387517 h 3482342"/>
              <a:gd name="connsiteX134" fmla="*/ 349402 w 12192000"/>
              <a:gd name="connsiteY134" fmla="*/ 3380897 h 3482342"/>
              <a:gd name="connsiteX135" fmla="*/ 225952 w 12192000"/>
              <a:gd name="connsiteY135" fmla="*/ 3426352 h 3482342"/>
              <a:gd name="connsiteX136" fmla="*/ 171000 w 12192000"/>
              <a:gd name="connsiteY136" fmla="*/ 3438892 h 3482342"/>
              <a:gd name="connsiteX137" fmla="*/ 88263 w 12192000"/>
              <a:gd name="connsiteY137" fmla="*/ 3479310 h 3482342"/>
              <a:gd name="connsiteX138" fmla="*/ 46713 w 12192000"/>
              <a:gd name="connsiteY138" fmla="*/ 3462986 h 3482342"/>
              <a:gd name="connsiteX139" fmla="*/ 2765 w 12192000"/>
              <a:gd name="connsiteY139" fmla="*/ 3480770 h 3482342"/>
              <a:gd name="connsiteX140" fmla="*/ 0 w 12192000"/>
              <a:gd name="connsiteY140" fmla="*/ 3482342 h 3482342"/>
              <a:gd name="connsiteX141" fmla="*/ 0 w 12192000"/>
              <a:gd name="connsiteY14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388355 w 12192000"/>
              <a:gd name="connsiteY135" fmla="*/ 3376925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192000" h="3482342">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433" name="Rectangle 2">
            <a:extLst>
              <a:ext uri="{FF2B5EF4-FFF2-40B4-BE49-F238E27FC236}">
                <a16:creationId xmlns:a16="http://schemas.microsoft.com/office/drawing/2014/main" id="{85F3570F-ED11-4725-9156-6F03C76C3EB2}"/>
              </a:ext>
            </a:extLst>
          </p:cNvPr>
          <p:cNvSpPr>
            <a:spLocks noGrp="1" noChangeArrowheads="1"/>
          </p:cNvSpPr>
          <p:nvPr>
            <p:ph type="title"/>
          </p:nvPr>
        </p:nvSpPr>
        <p:spPr>
          <a:xfrm>
            <a:off x="6773111" y="554818"/>
            <a:ext cx="3523488" cy="707839"/>
          </a:xfrm>
          <a:prstGeom prst="roundRect">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a:normAutofit fontScale="90000"/>
          </a:bodyPr>
          <a:lstStyle/>
          <a:p>
            <a:pPr>
              <a:defRPr/>
            </a:pPr>
            <a:r>
              <a:rPr lang="en-US" b="1" dirty="0">
                <a:solidFill>
                  <a:schemeClr val="bg1"/>
                </a:solidFill>
                <a:ea typeface="ＭＳ Ｐゴシック" charset="0"/>
              </a:rPr>
              <a:t>   </a:t>
            </a:r>
            <a:r>
              <a:rPr lang="en-US" sz="3600" b="1" dirty="0">
                <a:solidFill>
                  <a:schemeClr val="bg1"/>
                </a:solidFill>
                <a:ea typeface="ＭＳ Ｐゴシック" charset="0"/>
              </a:rPr>
              <a:t>Aim of the HSS</a:t>
            </a:r>
          </a:p>
        </p:txBody>
      </p:sp>
      <p:sp>
        <p:nvSpPr>
          <p:cNvPr id="79" name="Freeform: Shape 78">
            <a:extLst>
              <a:ext uri="{FF2B5EF4-FFF2-40B4-BE49-F238E27FC236}">
                <a16:creationId xmlns:a16="http://schemas.microsoft.com/office/drawing/2014/main" id="{8101159E-D455-456F-8FE1-396AB159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037" y="1958614"/>
            <a:ext cx="3594282" cy="39889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a:extLst>
              <a:ext uri="{FF2B5EF4-FFF2-40B4-BE49-F238E27FC236}">
                <a16:creationId xmlns:a16="http://schemas.microsoft.com/office/drawing/2014/main" id="{2027E5AC-1BE8-4A3D-9AEC-92DBA8EDFFE5}"/>
              </a:ext>
            </a:extLst>
          </p:cNvPr>
          <p:cNvPicPr>
            <a:picLocks noChangeAspect="1"/>
          </p:cNvPicPr>
          <p:nvPr/>
        </p:nvPicPr>
        <p:blipFill rotWithShape="1">
          <a:blip r:embed="rId3"/>
          <a:srcRect l="7819" r="3381" b="-1"/>
          <a:stretch/>
        </p:blipFill>
        <p:spPr>
          <a:xfrm>
            <a:off x="1309404" y="2811129"/>
            <a:ext cx="3274548" cy="2247124"/>
          </a:xfrm>
          <a:prstGeom prst="rect">
            <a:avLst/>
          </a:prstGeom>
        </p:spPr>
      </p:pic>
      <p:sp>
        <p:nvSpPr>
          <p:cNvPr id="81" name="Rectangle 6">
            <a:extLst>
              <a:ext uri="{FF2B5EF4-FFF2-40B4-BE49-F238E27FC236}">
                <a16:creationId xmlns:a16="http://schemas.microsoft.com/office/drawing/2014/main" id="{1F9FDF39-7A42-411B-85F1-9DE812C7A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497" y="580224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34" name="Rectangle 3">
            <a:extLst>
              <a:ext uri="{FF2B5EF4-FFF2-40B4-BE49-F238E27FC236}">
                <a16:creationId xmlns:a16="http://schemas.microsoft.com/office/drawing/2014/main" id="{384A96D6-149E-4260-AB7B-C671F65B4B7B}"/>
              </a:ext>
            </a:extLst>
          </p:cNvPr>
          <p:cNvSpPr>
            <a:spLocks noGrp="1" noChangeArrowheads="1"/>
          </p:cNvSpPr>
          <p:nvPr>
            <p:ph idx="1"/>
          </p:nvPr>
        </p:nvSpPr>
        <p:spPr>
          <a:xfrm>
            <a:off x="4903686" y="1528549"/>
            <a:ext cx="6997162" cy="5329451"/>
          </a:xfrm>
          <a:prstGeom prst="roundRect">
            <a:avLst/>
          </a:prstGeom>
        </p:spPr>
        <p:txBody>
          <a:bodyPr anchor="ctr">
            <a:normAutofit/>
          </a:bodyPr>
          <a:lstStyle/>
          <a:p>
            <a:pPr marL="133350" indent="0">
              <a:buNone/>
              <a:defRPr/>
            </a:pPr>
            <a:endParaRPr lang="en-US" sz="2000" dirty="0">
              <a:latin typeface="Arial" charset="0"/>
              <a:ea typeface="ＭＳ Ｐゴシック" charset="0"/>
            </a:endParaRPr>
          </a:p>
          <a:p>
            <a:pPr marL="133350" indent="0" algn="just">
              <a:buNone/>
              <a:defRPr/>
            </a:pPr>
            <a:r>
              <a:rPr lang="en-US" sz="2400" dirty="0">
                <a:latin typeface="Aptos" panose="020B0004020202020204" pitchFamily="34" charset="0"/>
                <a:ea typeface="ＭＳ Ｐゴシック" charset="0"/>
              </a:rPr>
              <a:t>To provide assistance to people who are homeless or at risk of homelessness to support them:</a:t>
            </a:r>
          </a:p>
          <a:p>
            <a:pPr marL="534591" lvl="1" algn="just">
              <a:spcBef>
                <a:spcPts val="1200"/>
              </a:spcBef>
              <a:spcAft>
                <a:spcPts val="150"/>
              </a:spcAft>
              <a:defRPr/>
            </a:pPr>
            <a:r>
              <a:rPr lang="en-US" dirty="0">
                <a:latin typeface="Aptos" panose="020B0004020202020204" pitchFamily="34" charset="0"/>
                <a:ea typeface="ＭＳ Ｐゴシック" charset="0"/>
                <a:cs typeface="ＭＳ Ｐゴシック" charset="0"/>
              </a:rPr>
              <a:t>to find or maintain stable long term housing; and</a:t>
            </a:r>
          </a:p>
          <a:p>
            <a:pPr marL="534591" lvl="1" algn="just">
              <a:spcBef>
                <a:spcPts val="1200"/>
              </a:spcBef>
              <a:spcAft>
                <a:spcPts val="150"/>
              </a:spcAft>
              <a:defRPr/>
            </a:pPr>
            <a:r>
              <a:rPr lang="en-US" dirty="0">
                <a:latin typeface="Aptos" panose="020B0004020202020204" pitchFamily="34" charset="0"/>
                <a:ea typeface="ＭＳ Ｐゴシック" charset="0"/>
                <a:cs typeface="ＭＳ Ｐゴシック" charset="0"/>
              </a:rPr>
              <a:t>to address those issues that have contributed to homelessness, or risk of homelessness, to reduce the likelihood of recurring homelessness.</a:t>
            </a:r>
          </a:p>
          <a:p>
            <a:pPr marL="266700" indent="-133350">
              <a:buFont typeface="Arial" charset="0"/>
              <a:buChar char="•"/>
              <a:defRPr/>
            </a:pPr>
            <a:endParaRPr lang="en-US" sz="2000" dirty="0">
              <a:latin typeface="Arial" charset="0"/>
              <a:ea typeface="ＭＳ Ｐゴシック" charset="0"/>
            </a:endParaRPr>
          </a:p>
          <a:p>
            <a:pPr marL="266700" indent="-133350">
              <a:spcAft>
                <a:spcPts val="150"/>
              </a:spcAft>
              <a:buFont typeface="Arial" charset="0"/>
              <a:buChar char="•"/>
              <a:defRPr/>
            </a:pPr>
            <a:endParaRPr lang="en-US" sz="2000" dirty="0">
              <a:latin typeface="Arial" charset="0"/>
              <a:ea typeface="ＭＳ Ｐゴシック" charset="0"/>
            </a:endParaRPr>
          </a:p>
        </p:txBody>
      </p:sp>
    </p:spTree>
    <p:extLst>
      <p:ext uri="{BB962C8B-B14F-4D97-AF65-F5344CB8AC3E}">
        <p14:creationId xmlns:p14="http://schemas.microsoft.com/office/powerpoint/2010/main" val="2785965799"/>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0668" name="Rectangle 70667">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25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6" name="TextBox 1">
            <a:extLst>
              <a:ext uri="{FF2B5EF4-FFF2-40B4-BE49-F238E27FC236}">
                <a16:creationId xmlns:a16="http://schemas.microsoft.com/office/drawing/2014/main" id="{1F3A2EED-DD6F-4851-8943-2B8E1A580E95}"/>
              </a:ext>
            </a:extLst>
          </p:cNvPr>
          <p:cNvSpPr txBox="1">
            <a:spLocks noChangeArrowheads="1"/>
          </p:cNvSpPr>
          <p:nvPr/>
        </p:nvSpPr>
        <p:spPr bwMode="auto">
          <a:xfrm>
            <a:off x="8885816" y="618681"/>
            <a:ext cx="3130476" cy="4794567"/>
          </a:xfrm>
          <a:prstGeom prst="roundRect">
            <a:avLst/>
          </a:prstGeom>
          <a:scene3d>
            <a:camera prst="orthographicFront"/>
            <a:lightRig rig="threePt" dir="t"/>
          </a:scene3d>
        </p:spPr>
        <p:txBody>
          <a:bodyPr vert="horz" lIns="91440" tIns="45720" rIns="91440" bIns="45720" rtlCol="0" anchor="ctr">
            <a:norm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Bef>
                <a:spcPct val="0"/>
              </a:spcBef>
              <a:spcAft>
                <a:spcPts val="600"/>
              </a:spcAft>
              <a:defRPr/>
            </a:pPr>
            <a:r>
              <a:rPr lang="en-US" altLang="en-US" sz="3600" b="1" dirty="0">
                <a:solidFill>
                  <a:srgbClr val="FFFFFF"/>
                </a:solidFill>
                <a:latin typeface="+mj-lt"/>
                <a:ea typeface="+mj-ea"/>
                <a:cs typeface="+mj-cs"/>
              </a:rPr>
              <a:t>Framework for the homelessness service system</a:t>
            </a:r>
          </a:p>
        </p:txBody>
      </p:sp>
      <p:sp>
        <p:nvSpPr>
          <p:cNvPr id="70670"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663" name="Picture 1" descr="Map&#10;&#10;Description automatically generated with low confidence">
            <a:extLst>
              <a:ext uri="{FF2B5EF4-FFF2-40B4-BE49-F238E27FC236}">
                <a16:creationId xmlns:a16="http://schemas.microsoft.com/office/drawing/2014/main" id="{991FF722-F7DE-4097-B837-B2D811AB2627}"/>
              </a:ext>
            </a:extLst>
          </p:cNvPr>
          <p:cNvPicPr>
            <a:picLocks noChangeAspect="1"/>
          </p:cNvPicPr>
          <p:nvPr/>
        </p:nvPicPr>
        <p:blipFill rotWithShape="1">
          <a:blip r:embed="rId3">
            <a:extLst>
              <a:ext uri="{28A0092B-C50C-407E-A947-70E740481C1C}">
                <a14:useLocalDpi xmlns:a14="http://schemas.microsoft.com/office/drawing/2010/main" val="0"/>
              </a:ext>
            </a:extLst>
          </a:blip>
          <a:srcRect b="14217"/>
          <a:stretch/>
        </p:blipFill>
        <p:spPr bwMode="auto">
          <a:xfrm>
            <a:off x="976251" y="942538"/>
            <a:ext cx="7163222" cy="4808332"/>
          </a:xfrm>
          <a:prstGeom prst="rect">
            <a:avLst/>
          </a:prstGeom>
          <a:noFill/>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61" name="Content Placeholder 18">
            <a:extLst>
              <a:ext uri="{FF2B5EF4-FFF2-40B4-BE49-F238E27FC236}">
                <a16:creationId xmlns:a16="http://schemas.microsoft.com/office/drawing/2014/main" id="{AA1869DA-B846-4A48-8DF7-4D95D68CDAC7}"/>
              </a:ext>
            </a:extLst>
          </p:cNvPr>
          <p:cNvSpPr txBox="1">
            <a:spLocks/>
          </p:cNvSpPr>
          <p:nvPr/>
        </p:nvSpPr>
        <p:spPr bwMode="auto">
          <a:xfrm>
            <a:off x="3186114" y="1922464"/>
            <a:ext cx="3132137"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685800">
              <a:defRPr sz="2400">
                <a:solidFill>
                  <a:schemeClr val="tx1"/>
                </a:solidFill>
                <a:latin typeface="Arial" panose="020B0604020202020204" pitchFamily="34" charset="0"/>
                <a:ea typeface="MS PGothic" panose="020B0600070205080204" pitchFamily="34" charset="-128"/>
              </a:defRPr>
            </a:lvl1pPr>
            <a:lvl2pPr marL="742950" indent="-285750" defTabSz="685800">
              <a:defRPr sz="2400">
                <a:solidFill>
                  <a:schemeClr val="tx1"/>
                </a:solidFill>
                <a:latin typeface="Arial" panose="020B0604020202020204" pitchFamily="34" charset="0"/>
                <a:ea typeface="MS PGothic" panose="020B0600070205080204" pitchFamily="34" charset="-128"/>
              </a:defRPr>
            </a:lvl2pPr>
            <a:lvl3pPr marL="1143000" indent="-228600" defTabSz="685800">
              <a:defRPr sz="2400">
                <a:solidFill>
                  <a:schemeClr val="tx1"/>
                </a:solidFill>
                <a:latin typeface="Arial" panose="020B0604020202020204" pitchFamily="34" charset="0"/>
                <a:ea typeface="MS PGothic" panose="020B0600070205080204" pitchFamily="34" charset="-128"/>
              </a:defRPr>
            </a:lvl3pPr>
            <a:lvl4pPr marL="1600200" indent="-228600" defTabSz="685800">
              <a:defRPr sz="2400">
                <a:solidFill>
                  <a:schemeClr val="tx1"/>
                </a:solidFill>
                <a:latin typeface="Arial" panose="020B0604020202020204" pitchFamily="34" charset="0"/>
                <a:ea typeface="MS PGothic" panose="020B0600070205080204" pitchFamily="34" charset="-128"/>
              </a:defRPr>
            </a:lvl4pPr>
            <a:lvl5pPr marL="2057400" indent="-228600" defTabSz="685800">
              <a:defRPr sz="24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endParaRPr lang="en-AU" altLang="en-US" sz="2100">
              <a:latin typeface="Calibri" panose="020F0502020204030204" pitchFamily="34" charset="0"/>
              <a:cs typeface="Arial" panose="020B0604020202020204" pitchFamily="34" charset="0"/>
            </a:endParaRPr>
          </a:p>
        </p:txBody>
      </p:sp>
      <p:sp>
        <p:nvSpPr>
          <p:cNvPr id="70662" name="Content Placeholder 18">
            <a:extLst>
              <a:ext uri="{FF2B5EF4-FFF2-40B4-BE49-F238E27FC236}">
                <a16:creationId xmlns:a16="http://schemas.microsoft.com/office/drawing/2014/main" id="{52FB99D9-BF5D-4AE0-A915-D6C9D3FCA876}"/>
              </a:ext>
            </a:extLst>
          </p:cNvPr>
          <p:cNvSpPr txBox="1">
            <a:spLocks/>
          </p:cNvSpPr>
          <p:nvPr/>
        </p:nvSpPr>
        <p:spPr bwMode="auto">
          <a:xfrm>
            <a:off x="3300414" y="2036764"/>
            <a:ext cx="3132137"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685800">
              <a:defRPr sz="2400">
                <a:solidFill>
                  <a:schemeClr val="tx1"/>
                </a:solidFill>
                <a:latin typeface="Arial" panose="020B0604020202020204" pitchFamily="34" charset="0"/>
                <a:ea typeface="MS PGothic" panose="020B0600070205080204" pitchFamily="34" charset="-128"/>
              </a:defRPr>
            </a:lvl1pPr>
            <a:lvl2pPr marL="742950" indent="-285750" defTabSz="685800">
              <a:defRPr sz="2400">
                <a:solidFill>
                  <a:schemeClr val="tx1"/>
                </a:solidFill>
                <a:latin typeface="Arial" panose="020B0604020202020204" pitchFamily="34" charset="0"/>
                <a:ea typeface="MS PGothic" panose="020B0600070205080204" pitchFamily="34" charset="-128"/>
              </a:defRPr>
            </a:lvl2pPr>
            <a:lvl3pPr marL="1143000" indent="-228600" defTabSz="685800">
              <a:defRPr sz="2400">
                <a:solidFill>
                  <a:schemeClr val="tx1"/>
                </a:solidFill>
                <a:latin typeface="Arial" panose="020B0604020202020204" pitchFamily="34" charset="0"/>
                <a:ea typeface="MS PGothic" panose="020B0600070205080204" pitchFamily="34" charset="-128"/>
              </a:defRPr>
            </a:lvl3pPr>
            <a:lvl4pPr marL="1600200" indent="-228600" defTabSz="685800">
              <a:defRPr sz="2400">
                <a:solidFill>
                  <a:schemeClr val="tx1"/>
                </a:solidFill>
                <a:latin typeface="Arial" panose="020B0604020202020204" pitchFamily="34" charset="0"/>
                <a:ea typeface="MS PGothic" panose="020B0600070205080204" pitchFamily="34" charset="-128"/>
              </a:defRPr>
            </a:lvl4pPr>
            <a:lvl5pPr marL="2057400" indent="-228600" defTabSz="685800">
              <a:defRPr sz="24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endParaRPr lang="en-AU" altLang="en-US" sz="2100">
              <a:latin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6D5974B0-FFED-9574-95D0-623DADF1AD5B}"/>
              </a:ext>
            </a:extLst>
          </p:cNvPr>
          <p:cNvSpPr txBox="1"/>
          <p:nvPr/>
        </p:nvSpPr>
        <p:spPr>
          <a:xfrm>
            <a:off x="2639028" y="948278"/>
            <a:ext cx="833377" cy="369332"/>
          </a:xfrm>
          <a:prstGeom prst="rect">
            <a:avLst/>
          </a:prstGeom>
          <a:solidFill>
            <a:schemeClr val="bg1"/>
          </a:solidFill>
        </p:spPr>
        <p:txBody>
          <a:bodyPr wrap="square" rtlCol="0">
            <a:spAutoFit/>
          </a:bodyPr>
          <a:lstStyle/>
          <a:p>
            <a:r>
              <a:rPr lang="en-AU" b="1" dirty="0"/>
              <a:t>30,605</a:t>
            </a:r>
          </a:p>
        </p:txBody>
      </p:sp>
    </p:spTree>
    <p:extLst>
      <p:ext uri="{BB962C8B-B14F-4D97-AF65-F5344CB8AC3E}">
        <p14:creationId xmlns:p14="http://schemas.microsoft.com/office/powerpoint/2010/main" val="154230320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6088" name="Rectangle 46087">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25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6" name="TextBox 1">
            <a:extLst>
              <a:ext uri="{FF2B5EF4-FFF2-40B4-BE49-F238E27FC236}">
                <a16:creationId xmlns:a16="http://schemas.microsoft.com/office/drawing/2014/main" id="{97F1471E-05E2-4145-B55C-9568C1E35661}"/>
              </a:ext>
            </a:extLst>
          </p:cNvPr>
          <p:cNvSpPr txBox="1">
            <a:spLocks noChangeArrowheads="1"/>
          </p:cNvSpPr>
          <p:nvPr/>
        </p:nvSpPr>
        <p:spPr bwMode="auto">
          <a:xfrm>
            <a:off x="8622370" y="618681"/>
            <a:ext cx="3366430" cy="4794567"/>
          </a:xfrm>
          <a:prstGeom prst="roundRect">
            <a:avLst/>
          </a:prstGeom>
          <a:scene3d>
            <a:camera prst="orthographicFront"/>
            <a:lightRig rig="threePt" dir="t"/>
          </a:scene3d>
        </p:spPr>
        <p:txBody>
          <a:bodyPr vert="horz" lIns="91440" tIns="45720" rIns="91440" bIns="45720" rtlCol="0" anchor="ctr">
            <a:norm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90000"/>
              </a:lnSpc>
              <a:spcBef>
                <a:spcPct val="0"/>
              </a:spcBef>
              <a:spcAft>
                <a:spcPts val="600"/>
              </a:spcAft>
              <a:defRPr/>
            </a:pPr>
            <a:endParaRPr lang="en-US" altLang="en-US" sz="3600" dirty="0">
              <a:solidFill>
                <a:srgbClr val="FFFFFF"/>
              </a:solidFill>
              <a:latin typeface="+mj-lt"/>
              <a:ea typeface="+mj-ea"/>
              <a:cs typeface="+mj-cs"/>
            </a:endParaRPr>
          </a:p>
          <a:p>
            <a:pPr algn="ctr">
              <a:lnSpc>
                <a:spcPct val="90000"/>
              </a:lnSpc>
              <a:spcBef>
                <a:spcPct val="0"/>
              </a:spcBef>
              <a:spcAft>
                <a:spcPts val="600"/>
              </a:spcAft>
              <a:defRPr/>
            </a:pPr>
            <a:r>
              <a:rPr lang="en-US" altLang="en-US" sz="3600" b="1" dirty="0">
                <a:solidFill>
                  <a:srgbClr val="FFFFFF"/>
                </a:solidFill>
                <a:latin typeface="+mj-lt"/>
                <a:ea typeface="+mj-ea"/>
                <a:cs typeface="+mj-cs"/>
              </a:rPr>
              <a:t>Overview of homelessness in Melbourne’s west</a:t>
            </a:r>
          </a:p>
          <a:p>
            <a:pPr>
              <a:lnSpc>
                <a:spcPct val="90000"/>
              </a:lnSpc>
              <a:spcBef>
                <a:spcPct val="0"/>
              </a:spcBef>
              <a:spcAft>
                <a:spcPts val="600"/>
              </a:spcAft>
              <a:defRPr/>
            </a:pPr>
            <a:endParaRPr lang="en-US" altLang="en-US" sz="3600" b="1" dirty="0">
              <a:solidFill>
                <a:srgbClr val="FFFFFF"/>
              </a:solidFill>
              <a:latin typeface="+mj-lt"/>
              <a:ea typeface="+mj-ea"/>
              <a:cs typeface="+mj-cs"/>
            </a:endParaRPr>
          </a:p>
        </p:txBody>
      </p:sp>
      <p:sp>
        <p:nvSpPr>
          <p:cNvPr id="46090"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083" name="Picture 1">
            <a:extLst>
              <a:ext uri="{FF2B5EF4-FFF2-40B4-BE49-F238E27FC236}">
                <a16:creationId xmlns:a16="http://schemas.microsoft.com/office/drawing/2014/main" id="{E28DA9C5-EC2F-47FB-9EBA-CFF2AE290D23}"/>
              </a:ext>
            </a:extLst>
          </p:cNvPr>
          <p:cNvPicPr>
            <a:picLocks noChangeAspect="1"/>
          </p:cNvPicPr>
          <p:nvPr/>
        </p:nvPicPr>
        <p:blipFill rotWithShape="1">
          <a:blip r:embed="rId3">
            <a:extLst>
              <a:ext uri="{28A0092B-C50C-407E-A947-70E740481C1C}">
                <a14:useLocalDpi xmlns:a14="http://schemas.microsoft.com/office/drawing/2010/main" val="0"/>
              </a:ext>
            </a:extLst>
          </a:blip>
          <a:srcRect b="14217"/>
          <a:stretch/>
        </p:blipFill>
        <p:spPr bwMode="auto">
          <a:xfrm>
            <a:off x="976251" y="942538"/>
            <a:ext cx="7163222" cy="4808332"/>
          </a:xfrm>
          <a:prstGeom prst="rect">
            <a:avLst/>
          </a:prstGeom>
          <a:noFill/>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F7034BF-D104-968E-6395-5BC8B66A7013}"/>
              </a:ext>
            </a:extLst>
          </p:cNvPr>
          <p:cNvSpPr txBox="1"/>
          <p:nvPr/>
        </p:nvSpPr>
        <p:spPr>
          <a:xfrm>
            <a:off x="2581154" y="942538"/>
            <a:ext cx="879676" cy="369332"/>
          </a:xfrm>
          <a:prstGeom prst="rect">
            <a:avLst/>
          </a:prstGeom>
          <a:solidFill>
            <a:schemeClr val="bg1"/>
          </a:solidFill>
        </p:spPr>
        <p:txBody>
          <a:bodyPr wrap="square" rtlCol="0">
            <a:spAutoFit/>
          </a:bodyPr>
          <a:lstStyle/>
          <a:p>
            <a:r>
              <a:rPr lang="en-AU" b="1" dirty="0"/>
              <a:t>30,605</a:t>
            </a:r>
          </a:p>
        </p:txBody>
      </p:sp>
    </p:spTree>
    <p:extLst>
      <p:ext uri="{BB962C8B-B14F-4D97-AF65-F5344CB8AC3E}">
        <p14:creationId xmlns:p14="http://schemas.microsoft.com/office/powerpoint/2010/main" val="34254806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DEE32D-D239-4145-80DD-7901C68C9203}"/>
              </a:ext>
            </a:extLst>
          </p:cNvPr>
          <p:cNvSpPr>
            <a:spLocks noGrp="1"/>
          </p:cNvSpPr>
          <p:nvPr>
            <p:ph idx="1"/>
          </p:nvPr>
        </p:nvSpPr>
        <p:spPr>
          <a:xfrm>
            <a:off x="0" y="818866"/>
            <a:ext cx="12192000" cy="6039133"/>
          </a:xfrm>
          <a:prstGeom prst="rect">
            <a:avLst/>
          </a:prstGeom>
          <a:solidFill>
            <a:schemeClr val="bg1"/>
          </a:solidFill>
        </p:spPr>
        <p:txBody>
          <a:bodyPr>
            <a:normAutofit/>
          </a:bodyPr>
          <a:lstStyle/>
          <a:p>
            <a:pPr marL="216000" indent="-228600" defTabSz="914400" eaLnBrk="1" hangingPunct="1">
              <a:lnSpc>
                <a:spcPct val="90000"/>
              </a:lnSpc>
              <a:spcBef>
                <a:spcPts val="1800"/>
              </a:spcBef>
              <a:spcAft>
                <a:spcPts val="0"/>
              </a:spcAft>
              <a:buFont typeface="Arial" panose="020B0604020202020204" pitchFamily="34" charset="0"/>
              <a:buChar char="•"/>
              <a:defRPr/>
            </a:pPr>
            <a:r>
              <a:rPr lang="en-US" altLang="en-US" sz="2400" b="1" dirty="0">
                <a:latin typeface="Aptos" panose="020B0004020202020204" pitchFamily="34" charset="0"/>
                <a:cs typeface="Arial" panose="020B0604020202020204" pitchFamily="34" charset="0"/>
              </a:rPr>
              <a:t>Specialist Homelessness Services </a:t>
            </a:r>
            <a:r>
              <a:rPr lang="en-US" altLang="en-US" sz="2400" dirty="0">
                <a:latin typeface="Aptos" panose="020B0004020202020204" pitchFamily="34" charset="0"/>
                <a:cs typeface="Arial" panose="020B0604020202020204" pitchFamily="34" charset="0"/>
              </a:rPr>
              <a:t>(SHSs) across Australia are jointly funded through by the Commonwealth and State Governments, through the National Agreement on Social Housing and Homelessness (NASHH), which operates for five years from 2024: </a:t>
            </a:r>
            <a:r>
              <a:rPr lang="en-US" sz="1100" dirty="0">
                <a:hlinkClick r:id="rId3"/>
              </a:rPr>
              <a:t>National Agreement on Social Housing and Homelessness | Department of Social Services, Australian Government (dss.gov.au)</a:t>
            </a:r>
            <a:endParaRPr lang="en-US" sz="1600" dirty="0">
              <a:latin typeface="Aptos" panose="020B0004020202020204" pitchFamily="34" charset="0"/>
            </a:endParaRPr>
          </a:p>
          <a:p>
            <a:pPr marL="216000" indent="-228600" defTabSz="914400" eaLnBrk="1" hangingPunct="1">
              <a:lnSpc>
                <a:spcPct val="90000"/>
              </a:lnSpc>
              <a:spcBef>
                <a:spcPts val="1800"/>
              </a:spcBef>
              <a:spcAft>
                <a:spcPts val="0"/>
              </a:spcAft>
              <a:buFont typeface="Arial" panose="020B0604020202020204" pitchFamily="34" charset="0"/>
              <a:buChar char="•"/>
              <a:defRPr/>
            </a:pPr>
            <a:r>
              <a:rPr lang="en-US" altLang="en-US" sz="2400" dirty="0">
                <a:latin typeface="Aptos" panose="020B0004020202020204" pitchFamily="34" charset="0"/>
                <a:cs typeface="Arial" panose="020B0604020202020204" pitchFamily="34" charset="0"/>
              </a:rPr>
              <a:t>The Commonwealth sets targets for the State, but the State manages allocation of the funding.</a:t>
            </a:r>
          </a:p>
          <a:p>
            <a:pPr marL="216000" indent="-228600" defTabSz="914400" eaLnBrk="1" hangingPunct="1">
              <a:lnSpc>
                <a:spcPct val="90000"/>
              </a:lnSpc>
              <a:spcBef>
                <a:spcPts val="1800"/>
              </a:spcBef>
              <a:spcAft>
                <a:spcPts val="0"/>
              </a:spcAft>
              <a:buFont typeface="Arial" panose="020B0604020202020204" pitchFamily="34" charset="0"/>
              <a:buChar char="•"/>
              <a:defRPr/>
            </a:pPr>
            <a:r>
              <a:rPr lang="en-US" altLang="en-US" sz="2400" dirty="0">
                <a:latin typeface="Aptos" panose="020B0004020202020204" pitchFamily="34" charset="0"/>
                <a:cs typeface="Arial" panose="020B0604020202020204" pitchFamily="34" charset="0"/>
              </a:rPr>
              <a:t>Funding is allocated to community organisations through a Funding and Service Agreement (FASA) by the Department of Families, Fairness and Housing.</a:t>
            </a:r>
          </a:p>
          <a:p>
            <a:pPr marL="216000" indent="-228600" defTabSz="914400" eaLnBrk="1" hangingPunct="1">
              <a:lnSpc>
                <a:spcPct val="90000"/>
              </a:lnSpc>
              <a:spcBef>
                <a:spcPts val="1800"/>
              </a:spcBef>
              <a:spcAft>
                <a:spcPts val="0"/>
              </a:spcAft>
              <a:buFont typeface="Arial" panose="020B0604020202020204" pitchFamily="34" charset="0"/>
              <a:buChar char="•"/>
              <a:defRPr/>
            </a:pPr>
            <a:r>
              <a:rPr lang="en-US" altLang="en-US" sz="2400" dirty="0">
                <a:latin typeface="Aptos" panose="020B0004020202020204" pitchFamily="34" charset="0"/>
                <a:cs typeface="Arial" panose="020B0604020202020204" pitchFamily="34" charset="0"/>
              </a:rPr>
              <a:t>The FASA outlines targets for each homelessness program and all guidelines, legislation and conditions of funding that the service must adhere to. </a:t>
            </a:r>
            <a:r>
              <a:rPr lang="en-US" sz="1600" dirty="0">
                <a:latin typeface="Aptos" panose="020B0004020202020204" pitchFamily="34" charset="0"/>
                <a:cs typeface="Arial" panose="020B0604020202020204" pitchFamily="34" charset="0"/>
                <a:hlinkClick r:id="rId4"/>
              </a:rPr>
              <a:t>https://fac.dhhs.vic.gov.au/</a:t>
            </a:r>
            <a:endParaRPr lang="en-US" sz="1600" dirty="0">
              <a:latin typeface="Aptos" panose="020B0004020202020204" pitchFamily="34" charset="0"/>
              <a:cs typeface="Arial" panose="020B0604020202020204" pitchFamily="34" charset="0"/>
            </a:endParaRPr>
          </a:p>
          <a:p>
            <a:pPr marL="216000" indent="-228600" defTabSz="914400" eaLnBrk="1" hangingPunct="1">
              <a:lnSpc>
                <a:spcPct val="90000"/>
              </a:lnSpc>
              <a:spcBef>
                <a:spcPts val="1800"/>
              </a:spcBef>
              <a:spcAft>
                <a:spcPts val="0"/>
              </a:spcAft>
              <a:buFont typeface="Arial" panose="020B0604020202020204" pitchFamily="34" charset="0"/>
              <a:buChar char="•"/>
              <a:defRPr/>
            </a:pPr>
            <a:r>
              <a:rPr lang="en-US" altLang="en-US" sz="2400" dirty="0">
                <a:latin typeface="Aptos" panose="020B0004020202020204" pitchFamily="34" charset="0"/>
                <a:cs typeface="Arial" panose="020B0604020202020204" pitchFamily="34" charset="0"/>
              </a:rPr>
              <a:t>Homelessness Guidelines and Conditions of Funding outline the requirements of homelessness services.</a:t>
            </a:r>
          </a:p>
          <a:p>
            <a:pPr marL="216000" indent="-228600" defTabSz="914400" eaLnBrk="1" hangingPunct="1">
              <a:lnSpc>
                <a:spcPct val="90000"/>
              </a:lnSpc>
              <a:spcBef>
                <a:spcPts val="1800"/>
              </a:spcBef>
              <a:spcAft>
                <a:spcPts val="0"/>
              </a:spcAft>
              <a:buFont typeface="Arial" panose="020B0604020202020204" pitchFamily="34" charset="0"/>
              <a:buChar char="•"/>
              <a:defRPr/>
            </a:pPr>
            <a:r>
              <a:rPr lang="en-US" altLang="en-US" sz="2400" dirty="0">
                <a:latin typeface="Aptos" panose="020B0004020202020204" pitchFamily="34" charset="0"/>
                <a:cs typeface="Arial" panose="020B0604020202020204" pitchFamily="34" charset="0"/>
              </a:rPr>
              <a:t>Services are funded to work to the Opening Doors Framework and participate in their local LASN.</a:t>
            </a:r>
          </a:p>
          <a:p>
            <a:endParaRPr lang="en-AU" dirty="0"/>
          </a:p>
        </p:txBody>
      </p:sp>
      <p:sp>
        <p:nvSpPr>
          <p:cNvPr id="4" name="Rectangle 2">
            <a:extLst>
              <a:ext uri="{FF2B5EF4-FFF2-40B4-BE49-F238E27FC236}">
                <a16:creationId xmlns:a16="http://schemas.microsoft.com/office/drawing/2014/main" id="{A1639049-C86F-4A04-BCDA-B0C92F604411}"/>
              </a:ext>
            </a:extLst>
          </p:cNvPr>
          <p:cNvSpPr>
            <a:spLocks noGrp="1" noChangeArrowheads="1"/>
          </p:cNvSpPr>
          <p:nvPr>
            <p:ph type="title"/>
          </p:nvPr>
        </p:nvSpPr>
        <p:spPr>
          <a:xfrm>
            <a:off x="3903259" y="163775"/>
            <a:ext cx="4107977" cy="499166"/>
          </a:xfrm>
          <a:prstGeom prst="roundRect">
            <a:avLst>
              <a:gd name="adj" fmla="val 7506"/>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a:noAutofit/>
          </a:bodyPr>
          <a:lstStyle/>
          <a:p>
            <a:pPr algn="ctr">
              <a:defRPr/>
            </a:pPr>
            <a:r>
              <a:rPr lang="en-US" sz="3200" b="1" kern="1200" dirty="0">
                <a:solidFill>
                  <a:schemeClr val="bg1"/>
                </a:solidFill>
                <a:latin typeface="+mj-lt"/>
                <a:ea typeface="+mj-ea"/>
                <a:cs typeface="+mj-cs"/>
              </a:rPr>
              <a:t>Funding for the HSS</a:t>
            </a:r>
            <a:endParaRPr lang="en-US" sz="3200" b="1" dirty="0">
              <a:solidFill>
                <a:schemeClr val="bg1"/>
              </a:solidFill>
              <a:latin typeface="+mn-lt"/>
              <a:ea typeface="ＭＳ Ｐゴシック" charset="0"/>
            </a:endParaRPr>
          </a:p>
        </p:txBody>
      </p:sp>
    </p:spTree>
    <p:extLst>
      <p:ext uri="{BB962C8B-B14F-4D97-AF65-F5344CB8AC3E}">
        <p14:creationId xmlns:p14="http://schemas.microsoft.com/office/powerpoint/2010/main" val="221989146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7D8C2-3CF5-4AEF-ADD2-6CE6C22C7561}"/>
              </a:ext>
            </a:extLst>
          </p:cNvPr>
          <p:cNvSpPr>
            <a:spLocks noGrp="1"/>
          </p:cNvSpPr>
          <p:nvPr>
            <p:ph type="title"/>
          </p:nvPr>
        </p:nvSpPr>
        <p:spPr>
          <a:xfrm>
            <a:off x="2046966" y="254748"/>
            <a:ext cx="3086100" cy="502920"/>
          </a:xfrm>
          <a:prstGeom prst="roundRect">
            <a:avLst/>
          </a:prstGeom>
          <a:solidFill>
            <a:schemeClr val="accent6"/>
          </a:solidFill>
        </p:spPr>
        <p:txBody>
          <a:bodyPr>
            <a:noAutofit/>
          </a:bodyPr>
          <a:lstStyle/>
          <a:p>
            <a:pPr algn="ctr"/>
            <a:r>
              <a:rPr lang="en-AU" b="1" dirty="0">
                <a:solidFill>
                  <a:schemeClr val="bg1"/>
                </a:solidFill>
              </a:rPr>
              <a:t>Guidelines</a:t>
            </a:r>
          </a:p>
        </p:txBody>
      </p:sp>
      <p:sp>
        <p:nvSpPr>
          <p:cNvPr id="4" name="Text Placeholder 3">
            <a:extLst>
              <a:ext uri="{FF2B5EF4-FFF2-40B4-BE49-F238E27FC236}">
                <a16:creationId xmlns:a16="http://schemas.microsoft.com/office/drawing/2014/main" id="{CDF25FC2-4044-4047-A09A-DF33FC057349}"/>
              </a:ext>
            </a:extLst>
          </p:cNvPr>
          <p:cNvSpPr>
            <a:spLocks noGrp="1"/>
          </p:cNvSpPr>
          <p:nvPr>
            <p:ph type="body" sz="half" idx="2"/>
          </p:nvPr>
        </p:nvSpPr>
        <p:spPr>
          <a:xfrm>
            <a:off x="0" y="929398"/>
            <a:ext cx="7180033" cy="5928602"/>
          </a:xfrm>
          <a:prstGeom prst="rect">
            <a:avLst/>
          </a:prstGeom>
          <a:solidFill>
            <a:schemeClr val="bg1"/>
          </a:solidFill>
        </p:spPr>
        <p:txBody>
          <a:bodyPr>
            <a:normAutofit fontScale="62500" lnSpcReduction="20000"/>
          </a:bodyPr>
          <a:lstStyle/>
          <a:p>
            <a:pPr marL="0" indent="0">
              <a:spcBef>
                <a:spcPts val="0"/>
              </a:spcBef>
              <a:buNone/>
              <a:defRPr/>
            </a:pPr>
            <a:r>
              <a:rPr lang="en-AU" sz="2900" b="1" dirty="0">
                <a:solidFill>
                  <a:srgbClr val="FF0000"/>
                </a:solidFill>
                <a:latin typeface="Aptos" panose="020B0004020202020204" pitchFamily="34" charset="0"/>
              </a:rPr>
              <a:t>Statewide</a:t>
            </a:r>
            <a:r>
              <a:rPr lang="en-AU" sz="2900" b="1" dirty="0">
                <a:latin typeface="Aptos" panose="020B0004020202020204" pitchFamily="34" charset="0"/>
              </a:rPr>
              <a:t> </a:t>
            </a:r>
          </a:p>
          <a:p>
            <a:pPr marL="0" indent="0">
              <a:spcBef>
                <a:spcPts val="600"/>
              </a:spcBef>
              <a:spcAft>
                <a:spcPts val="600"/>
              </a:spcAft>
              <a:buNone/>
              <a:defRPr/>
            </a:pPr>
            <a:r>
              <a:rPr lang="en-AU" sz="2500" dirty="0">
                <a:latin typeface="Aptos" panose="020B0004020202020204" pitchFamily="34" charset="0"/>
                <a:hlinkClick r:id="rId3"/>
              </a:rPr>
              <a:t>Statewide resources (nwhn.net.au)</a:t>
            </a:r>
            <a:endParaRPr lang="en-AU" sz="2500" b="1" dirty="0">
              <a:latin typeface="Aptos" panose="020B0004020202020204" pitchFamily="34" charset="0"/>
            </a:endParaRPr>
          </a:p>
          <a:p>
            <a:pPr marL="542925" indent="-271463">
              <a:spcBef>
                <a:spcPts val="600"/>
              </a:spcBef>
              <a:spcAft>
                <a:spcPct val="0"/>
              </a:spcAft>
              <a:buFont typeface="Arial"/>
              <a:buChar char="•"/>
              <a:defRPr/>
            </a:pPr>
            <a:r>
              <a:rPr lang="en-AU" sz="2200" dirty="0">
                <a:latin typeface="Aptos" panose="020B0004020202020204" pitchFamily="34" charset="0"/>
              </a:rPr>
              <a:t>Homelessness Guidelines and Conditions of Funding, May 2014 + 2020 updates – new Guidelines to be released in April.</a:t>
            </a:r>
          </a:p>
          <a:p>
            <a:pPr marL="542925" indent="-271463">
              <a:spcBef>
                <a:spcPts val="600"/>
              </a:spcBef>
              <a:spcAft>
                <a:spcPct val="0"/>
              </a:spcAft>
              <a:buFont typeface="Arial"/>
              <a:buChar char="•"/>
              <a:defRPr/>
            </a:pPr>
            <a:r>
              <a:rPr lang="en-AU" sz="2200" dirty="0">
                <a:latin typeface="Aptos" panose="020B0004020202020204" pitchFamily="34" charset="0"/>
              </a:rPr>
              <a:t>Opening Doors Framework</a:t>
            </a:r>
          </a:p>
          <a:p>
            <a:pPr marL="542925" indent="-271463">
              <a:spcBef>
                <a:spcPts val="600"/>
              </a:spcBef>
              <a:spcAft>
                <a:spcPct val="0"/>
              </a:spcAft>
              <a:buFont typeface="Arial"/>
              <a:buChar char="•"/>
              <a:defRPr/>
            </a:pPr>
            <a:r>
              <a:rPr lang="en-AU" sz="2200" dirty="0">
                <a:latin typeface="Aptos" panose="020B0004020202020204" pitchFamily="34" charset="0"/>
              </a:rPr>
              <a:t>Prison Exits Protocol – to be incorporated into updated Guidelines.</a:t>
            </a:r>
          </a:p>
          <a:p>
            <a:pPr marL="542925" indent="-271463">
              <a:spcBef>
                <a:spcPts val="600"/>
              </a:spcBef>
              <a:spcAft>
                <a:spcPct val="0"/>
              </a:spcAft>
              <a:buFont typeface="Arial"/>
              <a:buChar char="•"/>
              <a:defRPr/>
            </a:pPr>
            <a:r>
              <a:rPr lang="en-AU" sz="2200" dirty="0">
                <a:latin typeface="Aptos" panose="020B0004020202020204" pitchFamily="34" charset="0"/>
              </a:rPr>
              <a:t>Cross Regional Referral Protocol – to be incorporated into updated Guidelines.</a:t>
            </a:r>
          </a:p>
          <a:p>
            <a:pPr marL="542925" indent="-271463">
              <a:spcBef>
                <a:spcPts val="600"/>
              </a:spcBef>
              <a:spcAft>
                <a:spcPct val="0"/>
              </a:spcAft>
              <a:buFont typeface="Arial"/>
              <a:buChar char="•"/>
              <a:defRPr/>
            </a:pPr>
            <a:r>
              <a:rPr lang="en-AU" sz="2200" dirty="0">
                <a:latin typeface="Aptos" panose="020B0004020202020204" pitchFamily="34" charset="0"/>
              </a:rPr>
              <a:t>Youth Justice/Homelessness Protocol – to be incorporated into updated Guidelines.</a:t>
            </a:r>
          </a:p>
          <a:p>
            <a:pPr marL="542925" indent="-271463">
              <a:spcBef>
                <a:spcPts val="600"/>
              </a:spcBef>
              <a:spcAft>
                <a:spcPct val="0"/>
              </a:spcAft>
              <a:buFont typeface="Arial"/>
              <a:buChar char="•"/>
              <a:defRPr/>
            </a:pPr>
            <a:r>
              <a:rPr lang="en-AU" sz="2200" dirty="0">
                <a:latin typeface="Aptos" panose="020B0004020202020204" pitchFamily="34" charset="0"/>
              </a:rPr>
              <a:t>Private Rental Access Program (PRAP) Guidelines</a:t>
            </a:r>
          </a:p>
          <a:p>
            <a:pPr marL="542925" indent="-271463">
              <a:spcBef>
                <a:spcPts val="600"/>
              </a:spcBef>
              <a:spcAft>
                <a:spcPct val="0"/>
              </a:spcAft>
              <a:buFont typeface="Arial"/>
              <a:buChar char="•"/>
              <a:defRPr/>
            </a:pPr>
            <a:r>
              <a:rPr lang="en-AU" sz="2200" dirty="0">
                <a:latin typeface="Aptos" panose="020B0004020202020204" pitchFamily="34" charset="0"/>
              </a:rPr>
              <a:t>MARAM Guidelines</a:t>
            </a:r>
          </a:p>
          <a:p>
            <a:pPr marL="542925" indent="-271463">
              <a:spcBef>
                <a:spcPts val="600"/>
              </a:spcBef>
              <a:spcAft>
                <a:spcPct val="0"/>
              </a:spcAft>
              <a:buFont typeface="Arial"/>
              <a:buChar char="•"/>
              <a:defRPr/>
            </a:pPr>
            <a:r>
              <a:rPr lang="en-AU" sz="2200" dirty="0">
                <a:latin typeface="Aptos" panose="020B0004020202020204" pitchFamily="34" charset="0"/>
                <a:ea typeface="ＭＳ Ｐゴシック" pitchFamily="34" charset="-128"/>
                <a:cs typeface="Arial" pitchFamily="34" charset="0"/>
              </a:rPr>
              <a:t>H2H Guidelines</a:t>
            </a:r>
          </a:p>
          <a:p>
            <a:pPr marL="542925" indent="-271463">
              <a:spcBef>
                <a:spcPts val="600"/>
              </a:spcBef>
              <a:spcAft>
                <a:spcPct val="0"/>
              </a:spcAft>
              <a:buFont typeface="Arial"/>
              <a:buChar char="•"/>
              <a:defRPr/>
            </a:pPr>
            <a:r>
              <a:rPr lang="en-AU" sz="2200" dirty="0">
                <a:latin typeface="Aptos" panose="020B0004020202020204" pitchFamily="34" charset="0"/>
                <a:ea typeface="ＭＳ Ｐゴシック" pitchFamily="34" charset="-128"/>
                <a:cs typeface="Arial" pitchFamily="34" charset="0"/>
              </a:rPr>
              <a:t>Aboriginal Cultural Safety Framework</a:t>
            </a:r>
          </a:p>
          <a:p>
            <a:pPr marL="542925" indent="-271463">
              <a:spcBef>
                <a:spcPts val="600"/>
              </a:spcBef>
              <a:spcAft>
                <a:spcPct val="0"/>
              </a:spcAft>
              <a:buFont typeface="Arial"/>
              <a:buChar char="•"/>
              <a:defRPr/>
            </a:pPr>
            <a:r>
              <a:rPr lang="en-AU" sz="2200" dirty="0">
                <a:latin typeface="Aptos" panose="020B0004020202020204" pitchFamily="34" charset="0"/>
                <a:ea typeface="ＭＳ Ｐゴシック" pitchFamily="34" charset="-128"/>
                <a:cs typeface="Arial" pitchFamily="34" charset="0"/>
              </a:rPr>
              <a:t>Homelessness/NDIS guidelines</a:t>
            </a:r>
          </a:p>
          <a:p>
            <a:pPr marL="0" indent="0">
              <a:spcBef>
                <a:spcPts val="450"/>
              </a:spcBef>
              <a:spcAft>
                <a:spcPct val="0"/>
              </a:spcAft>
              <a:buNone/>
              <a:defRPr/>
            </a:pPr>
            <a:endParaRPr lang="en-AU" sz="1400" b="1" dirty="0">
              <a:solidFill>
                <a:srgbClr val="FF0000"/>
              </a:solidFill>
              <a:latin typeface="Aptos" panose="020B0004020202020204" pitchFamily="34" charset="0"/>
              <a:ea typeface="ＭＳ Ｐゴシック" pitchFamily="34" charset="-128"/>
              <a:cs typeface="Arial" pitchFamily="34" charset="0"/>
            </a:endParaRPr>
          </a:p>
          <a:p>
            <a:pPr>
              <a:spcBef>
                <a:spcPts val="0"/>
              </a:spcBef>
              <a:spcAft>
                <a:spcPts val="600"/>
              </a:spcAft>
              <a:defRPr/>
            </a:pPr>
            <a:r>
              <a:rPr lang="en-AU" sz="2900" b="1" dirty="0">
                <a:solidFill>
                  <a:srgbClr val="FF0000"/>
                </a:solidFill>
                <a:latin typeface="Aptos" panose="020B0004020202020204" pitchFamily="34" charset="0"/>
              </a:rPr>
              <a:t>In the West </a:t>
            </a:r>
          </a:p>
          <a:p>
            <a:pPr>
              <a:spcBef>
                <a:spcPts val="600"/>
              </a:spcBef>
              <a:spcAft>
                <a:spcPts val="600"/>
              </a:spcAft>
              <a:defRPr/>
            </a:pPr>
            <a:r>
              <a:rPr lang="en-US" sz="2500" dirty="0">
                <a:latin typeface="Aptos" panose="020B0004020202020204" pitchFamily="34" charset="0"/>
                <a:hlinkClick r:id="rId4">
                  <a:extLst>
                    <a:ext uri="{A12FA001-AC4F-418D-AE19-62706E023703}">
                      <ahyp:hlinkClr xmlns:ahyp="http://schemas.microsoft.com/office/drawing/2018/hyperlinkcolor" val="tx"/>
                    </a:ext>
                  </a:extLst>
                </a:hlinkClick>
              </a:rPr>
              <a:t>Northern and Western Homelessness Guidelines (nwhn.net.au)</a:t>
            </a:r>
            <a:endParaRPr lang="en-US" sz="2500" dirty="0">
              <a:latin typeface="Aptos" panose="020B0004020202020204" pitchFamily="34" charset="0"/>
            </a:endParaRPr>
          </a:p>
          <a:p>
            <a:pPr marL="542925" indent="-271463">
              <a:spcBef>
                <a:spcPts val="600"/>
              </a:spcBef>
              <a:spcAft>
                <a:spcPct val="0"/>
              </a:spcAft>
              <a:buFont typeface="Arial"/>
              <a:buChar char="•"/>
              <a:defRPr/>
            </a:pPr>
            <a:r>
              <a:rPr lang="en-AU" sz="2200" dirty="0">
                <a:latin typeface="Aptos" panose="020B0004020202020204" pitchFamily="34" charset="0"/>
              </a:rPr>
              <a:t>Regional Practice Manual – currently being updated</a:t>
            </a:r>
          </a:p>
          <a:p>
            <a:pPr marL="542925" indent="-271463">
              <a:spcBef>
                <a:spcPts val="600"/>
              </a:spcBef>
              <a:spcAft>
                <a:spcPct val="0"/>
              </a:spcAft>
              <a:buFont typeface="Arial"/>
              <a:buChar char="•"/>
              <a:defRPr/>
            </a:pPr>
            <a:r>
              <a:rPr lang="en-AU" sz="2200" dirty="0">
                <a:latin typeface="Aptos" panose="020B0004020202020204" pitchFamily="34" charset="0"/>
              </a:rPr>
              <a:t>LASN Terms of Reference</a:t>
            </a:r>
          </a:p>
          <a:p>
            <a:pPr marL="542925" indent="-271463">
              <a:spcBef>
                <a:spcPts val="600"/>
              </a:spcBef>
              <a:spcAft>
                <a:spcPct val="0"/>
              </a:spcAft>
              <a:buFont typeface="Arial"/>
              <a:buChar char="•"/>
              <a:defRPr/>
            </a:pPr>
            <a:r>
              <a:rPr lang="en-AU" sz="2200" dirty="0">
                <a:latin typeface="Aptos" panose="020B0004020202020204" pitchFamily="34" charset="0"/>
              </a:rPr>
              <a:t>Housing and Support Partnership Agreement – currently being updated</a:t>
            </a:r>
          </a:p>
          <a:p>
            <a:pPr marL="542925" indent="-271463">
              <a:spcBef>
                <a:spcPts val="600"/>
              </a:spcBef>
              <a:spcAft>
                <a:spcPct val="0"/>
              </a:spcAft>
              <a:buFont typeface="Arial"/>
              <a:buChar char="•"/>
              <a:defRPr/>
            </a:pPr>
            <a:r>
              <a:rPr lang="en-AU" sz="2200" dirty="0">
                <a:latin typeface="Aptos" panose="020B0004020202020204" pitchFamily="34" charset="0"/>
              </a:rPr>
              <a:t>Family Violence Entry Point/ Homelessness Access Point Protocol – currently being updated</a:t>
            </a:r>
          </a:p>
          <a:p>
            <a:pPr marL="542925" indent="-271463">
              <a:spcBef>
                <a:spcPts val="600"/>
              </a:spcBef>
              <a:spcAft>
                <a:spcPct val="0"/>
              </a:spcAft>
              <a:buFont typeface="Arial"/>
              <a:buChar char="•"/>
              <a:defRPr/>
            </a:pPr>
            <a:r>
              <a:rPr lang="en-AU" sz="2200" dirty="0">
                <a:latin typeface="Aptos" panose="020B0004020202020204" pitchFamily="34" charset="0"/>
              </a:rPr>
              <a:t>IR 2 Practice Guide</a:t>
            </a:r>
          </a:p>
          <a:p>
            <a:pPr marL="542925" indent="-271463">
              <a:spcBef>
                <a:spcPts val="600"/>
              </a:spcBef>
              <a:spcAft>
                <a:spcPct val="0"/>
              </a:spcAft>
              <a:buFont typeface="Arial"/>
              <a:buChar char="•"/>
              <a:defRPr/>
            </a:pPr>
            <a:r>
              <a:rPr lang="en-AU" sz="2200" dirty="0">
                <a:latin typeface="Aptos" panose="020B0004020202020204" pitchFamily="34" charset="0"/>
              </a:rPr>
              <a:t>Post Referral Feedback form</a:t>
            </a:r>
          </a:p>
          <a:p>
            <a:pPr marL="542925" indent="-271463">
              <a:spcBef>
                <a:spcPts val="600"/>
              </a:spcBef>
              <a:spcAft>
                <a:spcPct val="0"/>
              </a:spcAft>
              <a:buFont typeface="Arial"/>
              <a:buChar char="•"/>
              <a:defRPr/>
            </a:pPr>
            <a:r>
              <a:rPr lang="en-AU" sz="2200" dirty="0">
                <a:latin typeface="Aptos" panose="020B0004020202020204" pitchFamily="34" charset="0"/>
              </a:rPr>
              <a:t>Intra regional HEF Guideline/Access Coordination Practice</a:t>
            </a:r>
          </a:p>
          <a:p>
            <a:endParaRPr lang="en-AU" dirty="0"/>
          </a:p>
        </p:txBody>
      </p:sp>
      <p:pic>
        <p:nvPicPr>
          <p:cNvPr id="5" name="Picture 2">
            <a:extLst>
              <a:ext uri="{FF2B5EF4-FFF2-40B4-BE49-F238E27FC236}">
                <a16:creationId xmlns:a16="http://schemas.microsoft.com/office/drawing/2014/main" id="{274F3C2E-A6C2-4B99-BC04-FB5996352175}"/>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7180034" y="0"/>
            <a:ext cx="501196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72344117"/>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04" name="Rectangle 203">
            <a:extLst>
              <a:ext uri="{FF2B5EF4-FFF2-40B4-BE49-F238E27FC236}">
                <a16:creationId xmlns:a16="http://schemas.microsoft.com/office/drawing/2014/main" id="{477CB8D1-5DCA-4F33-A14D-409891130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46" name="Title 1">
            <a:extLst>
              <a:ext uri="{FF2B5EF4-FFF2-40B4-BE49-F238E27FC236}">
                <a16:creationId xmlns:a16="http://schemas.microsoft.com/office/drawing/2014/main" id="{662C79BB-529A-4B76-962F-12594F7A79F5}"/>
              </a:ext>
            </a:extLst>
          </p:cNvPr>
          <p:cNvSpPr>
            <a:spLocks noGrp="1"/>
          </p:cNvSpPr>
          <p:nvPr>
            <p:ph type="title"/>
          </p:nvPr>
        </p:nvSpPr>
        <p:spPr>
          <a:xfrm>
            <a:off x="1430373" y="520717"/>
            <a:ext cx="3054391" cy="472477"/>
          </a:xfrm>
          <a:prstGeom prst="roundRect">
            <a:avLst>
              <a:gd name="adj" fmla="val 16667"/>
            </a:avLst>
          </a:prstGeom>
          <a:solidFill>
            <a:schemeClr val="accent6"/>
          </a:solidFill>
        </p:spPr>
        <p:txBody>
          <a:bodyPr vert="horz" lIns="91440" tIns="45720" rIns="91440" bIns="45720" rtlCol="0" anchor="ctr">
            <a:normAutofit fontScale="90000"/>
          </a:bodyPr>
          <a:lstStyle/>
          <a:p>
            <a:pPr>
              <a:defRPr/>
            </a:pPr>
            <a:r>
              <a:rPr lang="en-US" altLang="en-US" sz="3200" b="1" dirty="0">
                <a:solidFill>
                  <a:schemeClr val="bg1"/>
                </a:solidFill>
              </a:rPr>
              <a:t>Role of the LASN</a:t>
            </a:r>
          </a:p>
        </p:txBody>
      </p:sp>
      <p:sp>
        <p:nvSpPr>
          <p:cNvPr id="43011" name="Content Placeholder 2">
            <a:extLst>
              <a:ext uri="{FF2B5EF4-FFF2-40B4-BE49-F238E27FC236}">
                <a16:creationId xmlns:a16="http://schemas.microsoft.com/office/drawing/2014/main" id="{9E231B5C-BD83-4DE2-9223-00ACCF1342E2}"/>
              </a:ext>
            </a:extLst>
          </p:cNvPr>
          <p:cNvSpPr>
            <a:spLocks noGrp="1"/>
          </p:cNvSpPr>
          <p:nvPr>
            <p:ph sz="half" idx="1"/>
          </p:nvPr>
        </p:nvSpPr>
        <p:spPr>
          <a:xfrm>
            <a:off x="166978" y="972276"/>
            <a:ext cx="5762045" cy="5782854"/>
          </a:xfrm>
          <a:prstGeom prst="roundRect">
            <a:avLst/>
          </a:prstGeom>
        </p:spPr>
        <p:txBody>
          <a:bodyPr vert="horz" lIns="91440" tIns="45720" rIns="91440" bIns="45720" rtlCol="0">
            <a:noAutofit/>
          </a:bodyPr>
          <a:lstStyle/>
          <a:p>
            <a:pPr marL="0" indent="0">
              <a:spcBef>
                <a:spcPts val="1200"/>
              </a:spcBef>
              <a:buNone/>
              <a:defRPr/>
            </a:pPr>
            <a:r>
              <a:rPr lang="en-US" altLang="en-US" sz="2000" dirty="0">
                <a:latin typeface="Aptos" panose="020B0004020202020204" pitchFamily="34" charset="0"/>
              </a:rPr>
              <a:t>Homelessness services were formed into local area service networks (LASNs) with shared responsibility for: </a:t>
            </a:r>
          </a:p>
          <a:p>
            <a:pPr marL="263525" indent="-263525">
              <a:spcBef>
                <a:spcPts val="1200"/>
              </a:spcBef>
              <a:defRPr/>
            </a:pPr>
            <a:r>
              <a:rPr lang="en-US" altLang="en-US" sz="2000" dirty="0">
                <a:latin typeface="Aptos" panose="020B0004020202020204" pitchFamily="34" charset="0"/>
              </a:rPr>
              <a:t>Holding consumers and assisting them to navigate the service system</a:t>
            </a:r>
          </a:p>
          <a:p>
            <a:pPr marL="263525" indent="-263525">
              <a:spcBef>
                <a:spcPts val="1200"/>
              </a:spcBef>
              <a:defRPr/>
            </a:pPr>
            <a:r>
              <a:rPr lang="en-US" altLang="en-US" sz="2000" dirty="0">
                <a:latin typeface="Aptos" panose="020B0004020202020204" pitchFamily="34" charset="0"/>
              </a:rPr>
              <a:t>Coordinated provision of services</a:t>
            </a:r>
          </a:p>
          <a:p>
            <a:pPr marL="263525" indent="-263525">
              <a:spcBef>
                <a:spcPts val="1200"/>
              </a:spcBef>
              <a:defRPr/>
            </a:pPr>
            <a:r>
              <a:rPr lang="en-US" altLang="en-US" sz="2000" dirty="0">
                <a:latin typeface="Aptos" panose="020B0004020202020204" pitchFamily="34" charset="0"/>
              </a:rPr>
              <a:t>Operating a shared prioritisation approach matching client need to available resources</a:t>
            </a:r>
          </a:p>
          <a:p>
            <a:pPr marL="263525" indent="-263525">
              <a:spcBef>
                <a:spcPts val="1200"/>
              </a:spcBef>
              <a:defRPr/>
            </a:pPr>
            <a:r>
              <a:rPr lang="en-US" altLang="en-US" sz="2000" dirty="0">
                <a:latin typeface="Aptos" panose="020B0004020202020204" pitchFamily="34" charset="0"/>
              </a:rPr>
              <a:t>Managing the limited resources of the Sector effectively</a:t>
            </a:r>
          </a:p>
          <a:p>
            <a:pPr marL="263525" indent="-263525">
              <a:spcBef>
                <a:spcPts val="1200"/>
              </a:spcBef>
              <a:defRPr/>
            </a:pPr>
            <a:r>
              <a:rPr lang="en-US" altLang="en-US" sz="2000" dirty="0">
                <a:latin typeface="Aptos" panose="020B0004020202020204" pitchFamily="34" charset="0"/>
              </a:rPr>
              <a:t>Sharing information and provide advice to DFFH &amp; advocacy</a:t>
            </a:r>
          </a:p>
          <a:p>
            <a:pPr marL="263525" indent="-263525">
              <a:spcBef>
                <a:spcPts val="1200"/>
              </a:spcBef>
              <a:defRPr/>
            </a:pPr>
            <a:r>
              <a:rPr lang="en-US" altLang="en-US" sz="2000" dirty="0">
                <a:latin typeface="Aptos" panose="020B0004020202020204" pitchFamily="34" charset="0"/>
              </a:rPr>
              <a:t>Authorised delegate attends LASN meetings</a:t>
            </a:r>
          </a:p>
          <a:p>
            <a:pPr marL="263525" indent="-263525">
              <a:spcBef>
                <a:spcPts val="1200"/>
              </a:spcBef>
              <a:defRPr/>
            </a:pPr>
            <a:r>
              <a:rPr lang="en-US" altLang="en-US" sz="2000" dirty="0">
                <a:latin typeface="Aptos" panose="020B0004020202020204" pitchFamily="34" charset="0"/>
              </a:rPr>
              <a:t>LASN agencies abide by LASN decisions</a:t>
            </a:r>
          </a:p>
        </p:txBody>
      </p:sp>
      <p:sp>
        <p:nvSpPr>
          <p:cNvPr id="206" name="Rectangle 205">
            <a:extLst>
              <a:ext uri="{FF2B5EF4-FFF2-40B4-BE49-F238E27FC236}">
                <a16:creationId xmlns:a16="http://schemas.microsoft.com/office/drawing/2014/main" id="{2FA7A195-03A4-44AB-A3D8-2507E2C94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41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ounded Rectangle 9">
            <a:extLst>
              <a:ext uri="{FF2B5EF4-FFF2-40B4-BE49-F238E27FC236}">
                <a16:creationId xmlns:a16="http://schemas.microsoft.com/office/drawing/2014/main" id="{8F235346-20CC-4981-B836-23ECF1F4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3465" y="559407"/>
            <a:ext cx="514148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804" name="Picture 2">
            <a:extLst>
              <a:ext uri="{FF2B5EF4-FFF2-40B4-BE49-F238E27FC236}">
                <a16:creationId xmlns:a16="http://schemas.microsoft.com/office/drawing/2014/main" id="{D5173201-314E-49D0-8ED9-453084B1A5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9808"/>
          <a:stretch/>
        </p:blipFill>
        <p:spPr bwMode="auto">
          <a:xfrm>
            <a:off x="6739337" y="722376"/>
            <a:ext cx="4809744" cy="5413248"/>
          </a:xfrm>
          <a:prstGeom prst="rect">
            <a:avLst/>
          </a:prstGeom>
          <a:noFill/>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0953574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477CB8D1-5DCA-4F33-A14D-409891130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4" name="Title 1">
            <a:extLst>
              <a:ext uri="{FF2B5EF4-FFF2-40B4-BE49-F238E27FC236}">
                <a16:creationId xmlns:a16="http://schemas.microsoft.com/office/drawing/2014/main" id="{0B8926EE-7479-4A9A-A65D-0845CF25EC20}"/>
              </a:ext>
            </a:extLst>
          </p:cNvPr>
          <p:cNvSpPr>
            <a:spLocks noGrp="1"/>
          </p:cNvSpPr>
          <p:nvPr>
            <p:ph type="title"/>
          </p:nvPr>
        </p:nvSpPr>
        <p:spPr>
          <a:xfrm>
            <a:off x="262891" y="442576"/>
            <a:ext cx="5086350" cy="776624"/>
          </a:xfrm>
          <a:prstGeom prst="roundRect">
            <a:avLst>
              <a:gd name="adj" fmla="val 16667"/>
            </a:avLst>
          </a:prstGeom>
          <a:solidFill>
            <a:schemeClr val="accent6"/>
          </a:solidFill>
        </p:spPr>
        <p:txBody>
          <a:bodyPr vert="horz" lIns="91440" tIns="45720" rIns="91440" bIns="45720" rtlCol="0" anchor="ctr">
            <a:normAutofit fontScale="90000"/>
          </a:bodyPr>
          <a:lstStyle/>
          <a:p>
            <a:pPr>
              <a:defRPr/>
            </a:pPr>
            <a:r>
              <a:rPr lang="en-US" altLang="en-US" sz="3200" b="1" dirty="0">
                <a:solidFill>
                  <a:schemeClr val="bg1"/>
                </a:solidFill>
              </a:rPr>
              <a:t>Opening Doors Framework: Shared approaches</a:t>
            </a:r>
          </a:p>
        </p:txBody>
      </p:sp>
      <p:sp>
        <p:nvSpPr>
          <p:cNvPr id="43011" name="Content Placeholder 2">
            <a:extLst>
              <a:ext uri="{FF2B5EF4-FFF2-40B4-BE49-F238E27FC236}">
                <a16:creationId xmlns:a16="http://schemas.microsoft.com/office/drawing/2014/main" id="{B62D5FB4-910D-4DE9-B67F-7B6B3F7CA76E}"/>
              </a:ext>
            </a:extLst>
          </p:cNvPr>
          <p:cNvSpPr>
            <a:spLocks noGrp="1"/>
          </p:cNvSpPr>
          <p:nvPr>
            <p:ph sz="half" idx="1"/>
          </p:nvPr>
        </p:nvSpPr>
        <p:spPr>
          <a:xfrm>
            <a:off x="0" y="1219200"/>
            <a:ext cx="6095582" cy="5638800"/>
          </a:xfrm>
          <a:prstGeom prst="roundRect">
            <a:avLst/>
          </a:prstGeom>
        </p:spPr>
        <p:txBody>
          <a:bodyPr vert="horz" lIns="91440" tIns="45720" rIns="91440" bIns="45720" rtlCol="0">
            <a:noAutofit/>
          </a:bodyPr>
          <a:lstStyle/>
          <a:p>
            <a:pPr marL="0" indent="0">
              <a:buNone/>
              <a:defRPr/>
            </a:pPr>
            <a:r>
              <a:rPr lang="en-US" altLang="en-US" sz="2400" dirty="0">
                <a:latin typeface="Aptos" panose="020B0004020202020204" pitchFamily="34" charset="0"/>
              </a:rPr>
              <a:t>Common approaches and shared tools:</a:t>
            </a:r>
          </a:p>
          <a:p>
            <a:pPr marL="271463">
              <a:defRPr/>
            </a:pPr>
            <a:r>
              <a:rPr lang="en-US" altLang="en-US" sz="2000" dirty="0">
                <a:latin typeface="Aptos" panose="020B0004020202020204" pitchFamily="34" charset="0"/>
              </a:rPr>
              <a:t>A shared assessment framework</a:t>
            </a:r>
          </a:p>
          <a:p>
            <a:pPr marL="271463">
              <a:defRPr/>
            </a:pPr>
            <a:r>
              <a:rPr lang="en-US" altLang="en-US" sz="2000" dirty="0">
                <a:latin typeface="Aptos" panose="020B0004020202020204" pitchFamily="34" charset="0"/>
              </a:rPr>
              <a:t>A shared approach to prioritisation</a:t>
            </a:r>
          </a:p>
          <a:p>
            <a:pPr marL="271463">
              <a:defRPr/>
            </a:pPr>
            <a:r>
              <a:rPr lang="en-US" altLang="en-US" sz="2000" dirty="0">
                <a:latin typeface="Aptos" panose="020B0004020202020204" pitchFamily="34" charset="0"/>
              </a:rPr>
              <a:t>Development of a vacancy management system</a:t>
            </a:r>
          </a:p>
          <a:p>
            <a:pPr marL="271463">
              <a:defRPr/>
            </a:pPr>
            <a:r>
              <a:rPr lang="en-US" altLang="en-US" sz="2000" dirty="0">
                <a:latin typeface="Aptos" panose="020B0004020202020204" pitchFamily="34" charset="0"/>
              </a:rPr>
              <a:t>Statewide and local practice guidelines</a:t>
            </a:r>
          </a:p>
          <a:p>
            <a:pPr marL="271463">
              <a:defRPr/>
            </a:pPr>
            <a:r>
              <a:rPr lang="en-US" altLang="en-US" sz="2000" dirty="0">
                <a:latin typeface="Aptos" panose="020B0004020202020204" pitchFamily="34" charset="0"/>
              </a:rPr>
              <a:t>Ereferral</a:t>
            </a:r>
          </a:p>
          <a:p>
            <a:pPr marL="0" indent="0">
              <a:buNone/>
              <a:defRPr/>
            </a:pPr>
            <a:endParaRPr lang="en-US" altLang="en-US" sz="1000" dirty="0">
              <a:latin typeface="Aptos" panose="020B0004020202020204" pitchFamily="34" charset="0"/>
            </a:endParaRPr>
          </a:p>
          <a:p>
            <a:pPr marL="0" indent="0">
              <a:buNone/>
              <a:defRPr/>
            </a:pPr>
            <a:r>
              <a:rPr lang="en-US" altLang="en-US" sz="2400" dirty="0">
                <a:latin typeface="Aptos" panose="020B0004020202020204" pitchFamily="34" charset="0"/>
              </a:rPr>
              <a:t>The LASNs monitor arrangements through:</a:t>
            </a:r>
          </a:p>
          <a:p>
            <a:pPr>
              <a:defRPr/>
            </a:pPr>
            <a:r>
              <a:rPr lang="en-US" altLang="en-US" sz="2000" dirty="0">
                <a:latin typeface="Aptos" panose="020B0004020202020204" pitchFamily="34" charset="0"/>
              </a:rPr>
              <a:t>Regular LASN meetings</a:t>
            </a:r>
          </a:p>
          <a:p>
            <a:pPr>
              <a:defRPr/>
            </a:pPr>
            <a:r>
              <a:rPr lang="en-US" altLang="en-US" sz="2000" dirty="0">
                <a:latin typeface="Aptos" panose="020B0004020202020204" pitchFamily="34" charset="0"/>
              </a:rPr>
              <a:t>Improvement processes</a:t>
            </a:r>
          </a:p>
          <a:p>
            <a:pPr>
              <a:defRPr/>
            </a:pPr>
            <a:r>
              <a:rPr lang="en-US" altLang="en-US" sz="2000" dirty="0">
                <a:latin typeface="Aptos" panose="020B0004020202020204" pitchFamily="34" charset="0"/>
              </a:rPr>
              <a:t>Consumer feedback</a:t>
            </a:r>
          </a:p>
          <a:p>
            <a:pPr marL="271463">
              <a:defRPr/>
            </a:pPr>
            <a:r>
              <a:rPr lang="en-US" altLang="en-US" sz="2000" dirty="0">
                <a:latin typeface="Aptos" panose="020B0004020202020204" pitchFamily="34" charset="0"/>
              </a:rPr>
              <a:t>Working Groups</a:t>
            </a:r>
          </a:p>
        </p:txBody>
      </p:sp>
      <p:sp>
        <p:nvSpPr>
          <p:cNvPr id="81" name="Rectangle 80">
            <a:extLst>
              <a:ext uri="{FF2B5EF4-FFF2-40B4-BE49-F238E27FC236}">
                <a16:creationId xmlns:a16="http://schemas.microsoft.com/office/drawing/2014/main" id="{2FA7A195-03A4-44AB-A3D8-2507E2C94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41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9">
            <a:extLst>
              <a:ext uri="{FF2B5EF4-FFF2-40B4-BE49-F238E27FC236}">
                <a16:creationId xmlns:a16="http://schemas.microsoft.com/office/drawing/2014/main" id="{8F235346-20CC-4981-B836-23ECF1F4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3465" y="559407"/>
            <a:ext cx="514148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852" name="Picture 2">
            <a:extLst>
              <a:ext uri="{FF2B5EF4-FFF2-40B4-BE49-F238E27FC236}">
                <a16:creationId xmlns:a16="http://schemas.microsoft.com/office/drawing/2014/main" id="{2F678FC7-BACD-43A5-868B-B6BC8362D0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4184"/>
          <a:stretch/>
        </p:blipFill>
        <p:spPr bwMode="auto">
          <a:xfrm>
            <a:off x="6739337" y="722376"/>
            <a:ext cx="4809744" cy="5413248"/>
          </a:xfrm>
          <a:prstGeom prst="rect">
            <a:avLst/>
          </a:prstGeom>
          <a:noFill/>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26438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5594E8-E301-4F9A-A050-9C7F9BB9A6ED}"/>
              </a:ext>
            </a:extLst>
          </p:cNvPr>
          <p:cNvSpPr>
            <a:spLocks noGrp="1"/>
          </p:cNvSpPr>
          <p:nvPr>
            <p:ph type="title"/>
          </p:nvPr>
        </p:nvSpPr>
        <p:spPr>
          <a:xfrm>
            <a:off x="182880" y="234399"/>
            <a:ext cx="4271503" cy="897763"/>
          </a:xfrm>
          <a:prstGeom prst="roundRect">
            <a:avLst/>
          </a:prstGeom>
          <a:solidFill>
            <a:schemeClr val="accent6"/>
          </a:solidFill>
          <a:ln w="19050">
            <a:solidFill>
              <a:schemeClr val="accent6"/>
            </a:solidFill>
          </a:ln>
        </p:spPr>
        <p:txBody>
          <a:bodyPr vert="horz" lIns="91440" tIns="45720" rIns="91440" bIns="45720" rtlCol="0" anchor="ctr">
            <a:normAutofit fontScale="90000"/>
          </a:bodyPr>
          <a:lstStyle/>
          <a:p>
            <a:r>
              <a:rPr lang="en-US" sz="3200" b="1" kern="1200" dirty="0">
                <a:solidFill>
                  <a:schemeClr val="bg1"/>
                </a:solidFill>
                <a:latin typeface="+mj-lt"/>
                <a:ea typeface="+mj-ea"/>
                <a:cs typeface="+mj-cs"/>
              </a:rPr>
              <a:t>Opening Doors Practice Framework</a:t>
            </a:r>
          </a:p>
        </p:txBody>
      </p:sp>
      <p:sp>
        <p:nvSpPr>
          <p:cNvPr id="6" name="Content Placeholder 5">
            <a:extLst>
              <a:ext uri="{FF2B5EF4-FFF2-40B4-BE49-F238E27FC236}">
                <a16:creationId xmlns:a16="http://schemas.microsoft.com/office/drawing/2014/main" id="{A68D3A86-3876-4C22-B16C-03CDCA40808E}"/>
              </a:ext>
            </a:extLst>
          </p:cNvPr>
          <p:cNvSpPr>
            <a:spLocks noGrp="1"/>
          </p:cNvSpPr>
          <p:nvPr>
            <p:ph sz="half" idx="2"/>
          </p:nvPr>
        </p:nvSpPr>
        <p:spPr>
          <a:xfrm>
            <a:off x="0" y="1237785"/>
            <a:ext cx="4639056" cy="5620215"/>
          </a:xfrm>
        </p:spPr>
        <p:txBody>
          <a:bodyPr vert="horz" lIns="91440" tIns="45720" rIns="91440" bIns="45720" rtlCol="0">
            <a:normAutofit lnSpcReduction="10000"/>
          </a:bodyPr>
          <a:lstStyle/>
          <a:p>
            <a:pPr marL="0" indent="0">
              <a:spcBef>
                <a:spcPts val="1800"/>
              </a:spcBef>
              <a:spcAft>
                <a:spcPts val="0"/>
              </a:spcAft>
              <a:buNone/>
              <a:defRPr/>
            </a:pPr>
            <a:r>
              <a:rPr lang="en-US" altLang="en-US" sz="2400" b="1" dirty="0">
                <a:latin typeface="Aptos" panose="020B0004020202020204" pitchFamily="34" charset="0"/>
              </a:rPr>
              <a:t>Services are funded to work from an approach which is: </a:t>
            </a:r>
            <a:endParaRPr lang="en-US" altLang="en-US" sz="2400" dirty="0">
              <a:latin typeface="Aptos" panose="020B0004020202020204" pitchFamily="34" charset="0"/>
            </a:endParaRPr>
          </a:p>
          <a:p>
            <a:pPr marL="358775">
              <a:spcBef>
                <a:spcPts val="1200"/>
              </a:spcBef>
              <a:spcAft>
                <a:spcPts val="0"/>
              </a:spcAft>
              <a:defRPr/>
            </a:pPr>
            <a:r>
              <a:rPr lang="en-US" altLang="en-US" sz="2400" dirty="0">
                <a:latin typeface="Aptos" panose="020B0004020202020204" pitchFamily="34" charset="0"/>
              </a:rPr>
              <a:t>Strengths based</a:t>
            </a:r>
          </a:p>
          <a:p>
            <a:pPr marL="358775">
              <a:spcBef>
                <a:spcPts val="1200"/>
              </a:spcBef>
              <a:spcAft>
                <a:spcPts val="0"/>
              </a:spcAft>
              <a:defRPr/>
            </a:pPr>
            <a:r>
              <a:rPr lang="en-US" altLang="en-US" sz="2400" dirty="0">
                <a:latin typeface="Aptos" panose="020B0004020202020204" pitchFamily="34" charset="0"/>
              </a:rPr>
              <a:t>Consumer focussed</a:t>
            </a:r>
          </a:p>
          <a:p>
            <a:pPr marL="358775">
              <a:spcBef>
                <a:spcPts val="1200"/>
              </a:spcBef>
              <a:spcAft>
                <a:spcPts val="0"/>
              </a:spcAft>
              <a:defRPr/>
            </a:pPr>
            <a:r>
              <a:rPr lang="en-US" altLang="en-US" sz="2400" dirty="0">
                <a:latin typeface="Aptos" panose="020B0004020202020204" pitchFamily="34" charset="0"/>
              </a:rPr>
              <a:t>Trauma informed</a:t>
            </a:r>
          </a:p>
          <a:p>
            <a:pPr marL="358775">
              <a:spcBef>
                <a:spcPts val="1200"/>
              </a:spcBef>
              <a:spcAft>
                <a:spcPts val="0"/>
              </a:spcAft>
              <a:defRPr/>
            </a:pPr>
            <a:r>
              <a:rPr lang="en-US" altLang="en-US" sz="2400" dirty="0">
                <a:latin typeface="Aptos" panose="020B0004020202020204" pitchFamily="34" charset="0"/>
              </a:rPr>
              <a:t>Children are consumers</a:t>
            </a:r>
          </a:p>
          <a:p>
            <a:pPr marL="358775">
              <a:spcBef>
                <a:spcPts val="1200"/>
              </a:spcBef>
              <a:defRPr/>
            </a:pPr>
            <a:r>
              <a:rPr lang="en-US" altLang="en-US" sz="2400" dirty="0">
                <a:latin typeface="Aptos" panose="020B0004020202020204" pitchFamily="34" charset="0"/>
              </a:rPr>
              <a:t>Case managed (in the support services)</a:t>
            </a:r>
          </a:p>
          <a:p>
            <a:pPr marL="130175" indent="0">
              <a:spcBef>
                <a:spcPts val="1200"/>
              </a:spcBef>
              <a:spcAft>
                <a:spcPts val="0"/>
              </a:spcAft>
              <a:buNone/>
              <a:defRPr/>
            </a:pPr>
            <a:r>
              <a:rPr lang="en-US" altLang="en-US" sz="2400" b="1" dirty="0">
                <a:latin typeface="Aptos" panose="020B0004020202020204" pitchFamily="34" charset="0"/>
              </a:rPr>
              <a:t>And to work with these Family Safety Victoria Frameworks:</a:t>
            </a:r>
          </a:p>
          <a:p>
            <a:pPr marL="358775">
              <a:spcBef>
                <a:spcPts val="1200"/>
              </a:spcBef>
              <a:spcAft>
                <a:spcPts val="0"/>
              </a:spcAft>
              <a:defRPr/>
            </a:pPr>
            <a:r>
              <a:rPr lang="en-US" altLang="en-US" sz="2400" dirty="0">
                <a:latin typeface="Aptos" panose="020B0004020202020204" pitchFamily="34" charset="0"/>
                <a:hlinkClick r:id="rId3"/>
              </a:rPr>
              <a:t>Responsive to family violence </a:t>
            </a:r>
            <a:r>
              <a:rPr lang="en-US" altLang="en-US" sz="1800" dirty="0">
                <a:latin typeface="Aptos" panose="020B0004020202020204" pitchFamily="34" charset="0"/>
              </a:rPr>
              <a:t>(MARAM)</a:t>
            </a:r>
          </a:p>
          <a:p>
            <a:pPr marL="358775">
              <a:spcBef>
                <a:spcPts val="1200"/>
              </a:spcBef>
              <a:spcAft>
                <a:spcPts val="0"/>
              </a:spcAft>
              <a:defRPr/>
            </a:pPr>
            <a:r>
              <a:rPr lang="en-US" altLang="en-US" sz="2400" dirty="0">
                <a:latin typeface="Aptos" panose="020B0004020202020204" pitchFamily="34" charset="0"/>
              </a:rPr>
              <a:t>CISS/FVISS</a:t>
            </a:r>
          </a:p>
          <a:p>
            <a:pPr marL="358775">
              <a:spcBef>
                <a:spcPts val="1200"/>
              </a:spcBef>
              <a:spcAft>
                <a:spcPts val="0"/>
              </a:spcAft>
              <a:defRPr/>
            </a:pPr>
            <a:r>
              <a:rPr lang="en-US" altLang="en-US" sz="2400" dirty="0">
                <a:latin typeface="Aptos" panose="020B0004020202020204" pitchFamily="34" charset="0"/>
              </a:rPr>
              <a:t>Child Safe Standards</a:t>
            </a:r>
          </a:p>
          <a:p>
            <a:endParaRPr lang="en-US" sz="2000" dirty="0"/>
          </a:p>
        </p:txBody>
      </p:sp>
      <p:sp>
        <p:nvSpPr>
          <p:cNvPr id="32" name="Rectangle 3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Content Placeholder 10">
            <a:extLst>
              <a:ext uri="{FF2B5EF4-FFF2-40B4-BE49-F238E27FC236}">
                <a16:creationId xmlns:a16="http://schemas.microsoft.com/office/drawing/2014/main" id="{031FF50D-CC8B-4C53-B644-A699217D7672}"/>
              </a:ext>
            </a:extLst>
          </p:cNvPr>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l="17043" r="12265" b="-2"/>
          <a:stretch/>
        </p:blipFill>
        <p:spPr>
          <a:xfrm>
            <a:off x="5792573" y="807593"/>
            <a:ext cx="5245908" cy="5239568"/>
          </a:xfrm>
          <a:prstGeom prst="rect">
            <a:avLst/>
          </a:prstGeom>
          <a:effectLst/>
        </p:spPr>
      </p:pic>
    </p:spTree>
    <p:extLst>
      <p:ext uri="{BB962C8B-B14F-4D97-AF65-F5344CB8AC3E}">
        <p14:creationId xmlns:p14="http://schemas.microsoft.com/office/powerpoint/2010/main" val="1048536283"/>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988548-C1EC-4379-81F4-B58407EFC729}"/>
              </a:ext>
            </a:extLst>
          </p:cNvPr>
          <p:cNvSpPr>
            <a:spLocks noGrp="1"/>
          </p:cNvSpPr>
          <p:nvPr>
            <p:ph idx="1"/>
          </p:nvPr>
        </p:nvSpPr>
        <p:spPr>
          <a:xfrm>
            <a:off x="395785" y="1201003"/>
            <a:ext cx="11505063" cy="5291872"/>
          </a:xfrm>
          <a:prstGeom prst="roundRect">
            <a:avLst/>
          </a:prstGeom>
          <a:solidFill>
            <a:schemeClr val="bg1"/>
          </a:solidFill>
        </p:spPr>
        <p:txBody>
          <a:bodyPr>
            <a:normAutofit fontScale="92500" lnSpcReduction="20000"/>
          </a:bodyPr>
          <a:lstStyle/>
          <a:p>
            <a:pPr>
              <a:spcBef>
                <a:spcPts val="1800"/>
              </a:spcBef>
            </a:pPr>
            <a:r>
              <a:rPr lang="en-US" b="1" dirty="0">
                <a:latin typeface="Aptos" panose="020B0004020202020204" pitchFamily="34" charset="0"/>
              </a:rPr>
              <a:t>Tenacity and consistency</a:t>
            </a:r>
            <a:r>
              <a:rPr lang="en-US" dirty="0">
                <a:latin typeface="Aptos" panose="020B0004020202020204" pitchFamily="34" charset="0"/>
              </a:rPr>
              <a:t>: do what you promise to do</a:t>
            </a:r>
          </a:p>
          <a:p>
            <a:pPr>
              <a:spcBef>
                <a:spcPts val="1800"/>
              </a:spcBef>
            </a:pPr>
            <a:r>
              <a:rPr lang="en-US" b="1" dirty="0">
                <a:latin typeface="Aptos" panose="020B0004020202020204" pitchFamily="34" charset="0"/>
              </a:rPr>
              <a:t>Attentiveness</a:t>
            </a:r>
            <a:r>
              <a:rPr lang="en-US" dirty="0">
                <a:latin typeface="Aptos" panose="020B0004020202020204" pitchFamily="34" charset="0"/>
              </a:rPr>
              <a:t>: consumers are the experts in their own lives</a:t>
            </a:r>
          </a:p>
          <a:p>
            <a:pPr>
              <a:spcBef>
                <a:spcPts val="1800"/>
              </a:spcBef>
            </a:pPr>
            <a:r>
              <a:rPr lang="en-US" b="1" dirty="0">
                <a:latin typeface="Aptos" panose="020B0004020202020204" pitchFamily="34" charset="0"/>
              </a:rPr>
              <a:t>Consumer focused</a:t>
            </a:r>
            <a:r>
              <a:rPr lang="en-US" dirty="0">
                <a:latin typeface="Aptos" panose="020B0004020202020204" pitchFamily="34" charset="0"/>
              </a:rPr>
              <a:t>: what are the consumer’s priorities? </a:t>
            </a:r>
          </a:p>
          <a:p>
            <a:pPr>
              <a:spcBef>
                <a:spcPts val="1800"/>
              </a:spcBef>
            </a:pPr>
            <a:r>
              <a:rPr lang="en-US" b="1" dirty="0">
                <a:latin typeface="Aptos" panose="020B0004020202020204" pitchFamily="34" charset="0"/>
              </a:rPr>
              <a:t>Trauma informed</a:t>
            </a:r>
            <a:r>
              <a:rPr lang="en-US" dirty="0">
                <a:latin typeface="Aptos" panose="020B0004020202020204" pitchFamily="34" charset="0"/>
              </a:rPr>
              <a:t>: know the impacts of trauma; operate in a trauma informed way</a:t>
            </a:r>
          </a:p>
          <a:p>
            <a:pPr>
              <a:spcBef>
                <a:spcPts val="1800"/>
              </a:spcBef>
            </a:pPr>
            <a:r>
              <a:rPr lang="en-US" b="1" dirty="0">
                <a:latin typeface="Aptos" panose="020B0004020202020204" pitchFamily="34" charset="0"/>
              </a:rPr>
              <a:t>Strengths based: </a:t>
            </a:r>
            <a:r>
              <a:rPr lang="en-US" dirty="0">
                <a:latin typeface="Aptos" panose="020B0004020202020204" pitchFamily="34" charset="0"/>
              </a:rPr>
              <a:t>consumers show enormous strength by surviving homelessness – let them know that and draw on their strengths/resources </a:t>
            </a:r>
          </a:p>
          <a:p>
            <a:pPr>
              <a:spcBef>
                <a:spcPts val="1800"/>
              </a:spcBef>
            </a:pPr>
            <a:r>
              <a:rPr lang="en-US" b="1" dirty="0">
                <a:latin typeface="Aptos" panose="020B0004020202020204" pitchFamily="34" charset="0"/>
              </a:rPr>
              <a:t>Flexible</a:t>
            </a:r>
            <a:r>
              <a:rPr lang="en-US" dirty="0">
                <a:latin typeface="Aptos" panose="020B0004020202020204" pitchFamily="34" charset="0"/>
              </a:rPr>
              <a:t> – ask consumers how they would like to communicate (face to face, text, email, What's app, zoom)</a:t>
            </a:r>
          </a:p>
          <a:p>
            <a:pPr>
              <a:spcBef>
                <a:spcPts val="1800"/>
              </a:spcBef>
            </a:pPr>
            <a:r>
              <a:rPr lang="en-US" b="1" dirty="0">
                <a:latin typeface="Aptos" panose="020B0004020202020204" pitchFamily="34" charset="0"/>
              </a:rPr>
              <a:t>Honest </a:t>
            </a:r>
            <a:r>
              <a:rPr lang="en-US" dirty="0">
                <a:latin typeface="Aptos" panose="020B0004020202020204" pitchFamily="34" charset="0"/>
              </a:rPr>
              <a:t>– only offer what you can.  Provide clear and transparent information.</a:t>
            </a:r>
            <a:endParaRPr lang="en-AU" dirty="0">
              <a:latin typeface="Aptos" panose="020B0004020202020204" pitchFamily="34" charset="0"/>
            </a:endParaRPr>
          </a:p>
        </p:txBody>
      </p:sp>
      <p:sp>
        <p:nvSpPr>
          <p:cNvPr id="2" name="Title 1">
            <a:extLst>
              <a:ext uri="{FF2B5EF4-FFF2-40B4-BE49-F238E27FC236}">
                <a16:creationId xmlns:a16="http://schemas.microsoft.com/office/drawing/2014/main" id="{FBD09338-1A47-4218-97F5-87E714BFB4D8}"/>
              </a:ext>
            </a:extLst>
          </p:cNvPr>
          <p:cNvSpPr>
            <a:spLocks noGrp="1"/>
          </p:cNvSpPr>
          <p:nvPr>
            <p:ph type="title"/>
          </p:nvPr>
        </p:nvSpPr>
        <p:spPr>
          <a:xfrm>
            <a:off x="2602173" y="281437"/>
            <a:ext cx="6987654" cy="734563"/>
          </a:xfrm>
          <a:prstGeom prst="roundRect">
            <a:avLst/>
          </a:prstGeom>
          <a:solidFill>
            <a:schemeClr val="accent6"/>
          </a:solidFill>
          <a:ln>
            <a:solidFill>
              <a:schemeClr val="accent6"/>
            </a:solidFill>
          </a:ln>
        </p:spPr>
        <p:txBody>
          <a:bodyPr>
            <a:normAutofit/>
          </a:bodyPr>
          <a:lstStyle/>
          <a:p>
            <a:r>
              <a:rPr lang="en-US" sz="3200" b="1" dirty="0">
                <a:solidFill>
                  <a:schemeClr val="bg1"/>
                </a:solidFill>
              </a:rPr>
              <a:t>Elements of good homelessness practice</a:t>
            </a:r>
            <a:endParaRPr lang="en-AU" sz="3200" b="1" dirty="0">
              <a:solidFill>
                <a:schemeClr val="bg1"/>
              </a:solidFill>
            </a:endParaRPr>
          </a:p>
        </p:txBody>
      </p:sp>
    </p:spTree>
    <p:extLst>
      <p:ext uri="{BB962C8B-B14F-4D97-AF65-F5344CB8AC3E}">
        <p14:creationId xmlns:p14="http://schemas.microsoft.com/office/powerpoint/2010/main" val="1359009948"/>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A5753-2506-46B6-8CDE-7BBFABB23DA7}"/>
              </a:ext>
            </a:extLst>
          </p:cNvPr>
          <p:cNvSpPr>
            <a:spLocks noGrp="1"/>
          </p:cNvSpPr>
          <p:nvPr>
            <p:ph type="title"/>
          </p:nvPr>
        </p:nvSpPr>
        <p:spPr/>
        <p:txBody>
          <a:bodyPr/>
          <a:lstStyle/>
          <a:p>
            <a:r>
              <a:rPr lang="en-AU" dirty="0"/>
              <a:t>Case Management Framework</a:t>
            </a:r>
          </a:p>
        </p:txBody>
      </p:sp>
      <p:pic>
        <p:nvPicPr>
          <p:cNvPr id="3" name="Picture 2">
            <a:extLst>
              <a:ext uri="{FF2B5EF4-FFF2-40B4-BE49-F238E27FC236}">
                <a16:creationId xmlns:a16="http://schemas.microsoft.com/office/drawing/2014/main" id="{C9A7A945-D41C-44E2-96D8-28F9F9E41C7B}"/>
              </a:ext>
            </a:extLst>
          </p:cNvPr>
          <p:cNvPicPr>
            <a:picLocks noChangeAspect="1"/>
          </p:cNvPicPr>
          <p:nvPr/>
        </p:nvPicPr>
        <p:blipFill>
          <a:blip r:embed="rId3"/>
          <a:stretch>
            <a:fillRect/>
          </a:stretch>
        </p:blipFill>
        <p:spPr>
          <a:xfrm>
            <a:off x="-109728" y="-13063"/>
            <a:ext cx="12301728" cy="6871063"/>
          </a:xfrm>
          <a:prstGeom prst="rect">
            <a:avLst/>
          </a:prstGeom>
        </p:spPr>
      </p:pic>
    </p:spTree>
    <p:extLst>
      <p:ext uri="{BB962C8B-B14F-4D97-AF65-F5344CB8AC3E}">
        <p14:creationId xmlns:p14="http://schemas.microsoft.com/office/powerpoint/2010/main" val="1548740989"/>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8FB1-1FF0-4FF7-87FB-60DAB38FC6F0}"/>
              </a:ext>
            </a:extLst>
          </p:cNvPr>
          <p:cNvSpPr>
            <a:spLocks noGrp="1"/>
          </p:cNvSpPr>
          <p:nvPr>
            <p:ph type="title"/>
          </p:nvPr>
        </p:nvSpPr>
        <p:spPr>
          <a:xfrm>
            <a:off x="2132463" y="119560"/>
            <a:ext cx="8079474" cy="823913"/>
          </a:xfrm>
          <a:prstGeom prst="roundRect">
            <a:avLst/>
          </a:prstGeom>
          <a:solidFill>
            <a:schemeClr val="accent6"/>
          </a:solidFill>
          <a:ln>
            <a:solidFill>
              <a:schemeClr val="accent6"/>
            </a:solidFill>
          </a:ln>
        </p:spPr>
        <p:txBody>
          <a:bodyPr>
            <a:normAutofit/>
          </a:bodyPr>
          <a:lstStyle/>
          <a:p>
            <a:pPr algn="ctr"/>
            <a:r>
              <a:rPr lang="en-US" sz="3200" b="1" dirty="0">
                <a:solidFill>
                  <a:schemeClr val="bg1"/>
                </a:solidFill>
              </a:rPr>
              <a:t>Peak bodies, training and consumer advocacy</a:t>
            </a:r>
            <a:endParaRPr lang="en-AU" sz="3200" dirty="0">
              <a:solidFill>
                <a:schemeClr val="bg1"/>
              </a:solidFill>
            </a:endParaRPr>
          </a:p>
        </p:txBody>
      </p:sp>
      <p:sp>
        <p:nvSpPr>
          <p:cNvPr id="3" name="Text Placeholder 2">
            <a:extLst>
              <a:ext uri="{FF2B5EF4-FFF2-40B4-BE49-F238E27FC236}">
                <a16:creationId xmlns:a16="http://schemas.microsoft.com/office/drawing/2014/main" id="{3A482DF4-CFF7-40DF-8ABC-28757AE49161}"/>
              </a:ext>
            </a:extLst>
          </p:cNvPr>
          <p:cNvSpPr>
            <a:spLocks noGrp="1"/>
          </p:cNvSpPr>
          <p:nvPr>
            <p:ph type="body" idx="1"/>
          </p:nvPr>
        </p:nvSpPr>
        <p:spPr>
          <a:xfrm>
            <a:off x="488440" y="1209397"/>
            <a:ext cx="5157787" cy="4635447"/>
          </a:xfrm>
          <a:prstGeom prst="roundRect">
            <a:avLst/>
          </a:prstGeom>
          <a:solidFill>
            <a:schemeClr val="bg1"/>
          </a:solidFill>
        </p:spPr>
        <p:txBody>
          <a:bodyPr>
            <a:normAutofit fontScale="47500" lnSpcReduction="20000"/>
          </a:bodyPr>
          <a:lstStyle/>
          <a:p>
            <a:pPr marL="0" indent="0">
              <a:spcAft>
                <a:spcPts val="600"/>
              </a:spcAft>
              <a:buNone/>
            </a:pPr>
            <a:endParaRPr lang="en-AU" sz="2400" dirty="0"/>
          </a:p>
          <a:p>
            <a:pPr marL="0" indent="0">
              <a:spcAft>
                <a:spcPts val="600"/>
              </a:spcAft>
              <a:buNone/>
            </a:pPr>
            <a:endParaRPr lang="en-AU" sz="2400" dirty="0"/>
          </a:p>
          <a:p>
            <a:pPr marL="0" indent="0">
              <a:spcAft>
                <a:spcPts val="600"/>
              </a:spcAft>
              <a:buNone/>
            </a:pPr>
            <a:r>
              <a:rPr lang="en-AU" sz="4200" dirty="0"/>
              <a:t>There are three peak bodies </a:t>
            </a:r>
            <a:r>
              <a:rPr lang="en-AU" sz="4200" b="0" dirty="0"/>
              <a:t>particularly relevant to homelessness and family violence services:</a:t>
            </a:r>
          </a:p>
          <a:p>
            <a:pPr marL="309562" indent="-571500">
              <a:spcAft>
                <a:spcPts val="600"/>
              </a:spcAft>
              <a:buFont typeface="Arial" panose="020B0604020202020204" pitchFamily="34" charset="0"/>
              <a:buChar char="•"/>
            </a:pPr>
            <a:r>
              <a:rPr lang="en-AU" sz="4200" b="0" dirty="0"/>
              <a:t>Council to Homeless Persons (CHP)</a:t>
            </a:r>
          </a:p>
          <a:p>
            <a:pPr marL="571500" indent="-571500">
              <a:spcAft>
                <a:spcPts val="600"/>
              </a:spcAft>
              <a:buFont typeface="Arial" panose="020B0604020202020204" pitchFamily="34" charset="0"/>
              <a:buChar char="•"/>
            </a:pPr>
            <a:r>
              <a:rPr lang="en-AU" sz="4200" b="0" dirty="0"/>
              <a:t>Community Housing Industry Association  (CHIA Vic)</a:t>
            </a:r>
          </a:p>
          <a:p>
            <a:pPr marL="309562" indent="-571500">
              <a:spcAft>
                <a:spcPts val="600"/>
              </a:spcAft>
              <a:buFont typeface="Arial" panose="020B0604020202020204" pitchFamily="34" charset="0"/>
              <a:buChar char="•"/>
            </a:pPr>
            <a:r>
              <a:rPr lang="en-AU" sz="4200" b="0" dirty="0"/>
              <a:t>Safe and Equal (formerly DV Vic)</a:t>
            </a:r>
          </a:p>
          <a:p>
            <a:pPr>
              <a:lnSpc>
                <a:spcPct val="170000"/>
              </a:lnSpc>
              <a:spcBef>
                <a:spcPts val="1200"/>
              </a:spcBef>
              <a:spcAft>
                <a:spcPts val="600"/>
              </a:spcAft>
            </a:pPr>
            <a:r>
              <a:rPr lang="en-AU" sz="4200" dirty="0"/>
              <a:t>Sign up to CHP ebulletin:	</a:t>
            </a:r>
            <a:br>
              <a:rPr lang="en-AU" sz="4200" dirty="0"/>
            </a:br>
            <a:r>
              <a:rPr lang="en-AU" sz="4200" dirty="0">
                <a:solidFill>
                  <a:srgbClr val="0070C0"/>
                </a:solidFill>
                <a:hlinkClick r:id="rId3">
                  <a:extLst>
                    <a:ext uri="{A12FA001-AC4F-418D-AE19-62706E023703}">
                      <ahyp:hlinkClr xmlns:ahyp="http://schemas.microsoft.com/office/drawing/2018/hyperlinkcolor" val="tx"/>
                    </a:ext>
                  </a:extLst>
                </a:hlinkClick>
              </a:rPr>
              <a:t>https://chp.org.au/enewsletters/</a:t>
            </a:r>
            <a:endParaRPr lang="en-AU" sz="4200" dirty="0">
              <a:solidFill>
                <a:srgbClr val="0070C0"/>
              </a:solidFill>
            </a:endParaRPr>
          </a:p>
          <a:p>
            <a:endParaRPr lang="en-AU" dirty="0"/>
          </a:p>
        </p:txBody>
      </p:sp>
      <p:sp>
        <p:nvSpPr>
          <p:cNvPr id="4" name="Content Placeholder 3">
            <a:extLst>
              <a:ext uri="{FF2B5EF4-FFF2-40B4-BE49-F238E27FC236}">
                <a16:creationId xmlns:a16="http://schemas.microsoft.com/office/drawing/2014/main" id="{83388348-798D-43B9-B1E5-CF09FD6222F1}"/>
              </a:ext>
            </a:extLst>
          </p:cNvPr>
          <p:cNvSpPr>
            <a:spLocks noGrp="1"/>
          </p:cNvSpPr>
          <p:nvPr>
            <p:ph sz="half" idx="2"/>
          </p:nvPr>
        </p:nvSpPr>
        <p:spPr>
          <a:xfrm>
            <a:off x="4182929" y="6092125"/>
            <a:ext cx="4109301" cy="595838"/>
          </a:xfrm>
          <a:prstGeom prst="roundRect">
            <a:avLst/>
          </a:prstGeom>
          <a:solidFill>
            <a:schemeClr val="bg1"/>
          </a:solidFill>
        </p:spPr>
        <p:txBody>
          <a:bodyPr>
            <a:normAutofit fontScale="92500" lnSpcReduction="10000"/>
          </a:bodyPr>
          <a:lstStyle/>
          <a:p>
            <a:pPr marL="0" indent="0">
              <a:buNone/>
            </a:pPr>
            <a:r>
              <a:rPr lang="en-AU" sz="1800" dirty="0">
                <a:effectLst/>
                <a:latin typeface="Calibri" panose="020F0502020204030204" pitchFamily="34" charset="0"/>
                <a:ea typeface="Calibri" panose="020F0502020204030204" pitchFamily="34" charset="0"/>
              </a:rPr>
              <a:t>	Sign up to CHP Learning Hub: 		</a:t>
            </a:r>
            <a:r>
              <a:rPr lang="en-AU" sz="1800" u="sng" dirty="0">
                <a:effectLst/>
                <a:latin typeface="Calibri" panose="020F0502020204030204" pitchFamily="34" charset="0"/>
                <a:ea typeface="Calibri" panose="020F0502020204030204" pitchFamily="34" charset="0"/>
                <a:hlinkClick r:id="rId4"/>
              </a:rPr>
              <a:t>https://chp.kineoportal.com.au</a:t>
            </a:r>
            <a:endParaRPr lang="en-AU" sz="1800" dirty="0"/>
          </a:p>
        </p:txBody>
      </p:sp>
      <p:sp>
        <p:nvSpPr>
          <p:cNvPr id="6" name="Content Placeholder 5">
            <a:extLst>
              <a:ext uri="{FF2B5EF4-FFF2-40B4-BE49-F238E27FC236}">
                <a16:creationId xmlns:a16="http://schemas.microsoft.com/office/drawing/2014/main" id="{2472142E-D1B9-4638-9B70-282C92108CBB}"/>
              </a:ext>
            </a:extLst>
          </p:cNvPr>
          <p:cNvSpPr>
            <a:spLocks noGrp="1"/>
          </p:cNvSpPr>
          <p:nvPr>
            <p:ph sz="quarter" idx="4"/>
          </p:nvPr>
        </p:nvSpPr>
        <p:spPr>
          <a:xfrm>
            <a:off x="6367287" y="1209397"/>
            <a:ext cx="5336273" cy="4635447"/>
          </a:xfrm>
          <a:prstGeom prst="roundRect">
            <a:avLst/>
          </a:prstGeom>
          <a:solidFill>
            <a:schemeClr val="bg1"/>
          </a:solidFill>
        </p:spPr>
        <p:txBody>
          <a:bodyPr>
            <a:normAutofit fontScale="92500" lnSpcReduction="10000"/>
          </a:bodyPr>
          <a:lstStyle/>
          <a:p>
            <a:pPr marL="0" indent="0">
              <a:spcAft>
                <a:spcPts val="600"/>
              </a:spcAft>
              <a:buNone/>
            </a:pPr>
            <a:endParaRPr lang="en-US" sz="2800" dirty="0"/>
          </a:p>
          <a:p>
            <a:pPr>
              <a:spcAft>
                <a:spcPts val="600"/>
              </a:spcAft>
            </a:pPr>
            <a:r>
              <a:rPr lang="en-US" sz="2000" dirty="0"/>
              <a:t>HAS is the key advocacy service for consumers who are homeless or at risk of experiencing homelessness.</a:t>
            </a:r>
          </a:p>
          <a:p>
            <a:pPr>
              <a:spcAft>
                <a:spcPts val="600"/>
              </a:spcAft>
            </a:pPr>
            <a:r>
              <a:rPr lang="en-US" sz="2000" dirty="0"/>
              <a:t>HAS can assist consumers to address issues with services.</a:t>
            </a:r>
          </a:p>
          <a:p>
            <a:pPr>
              <a:spcAft>
                <a:spcPts val="600"/>
              </a:spcAft>
            </a:pPr>
            <a:r>
              <a:rPr lang="en-US" sz="2000" dirty="0"/>
              <a:t>The goal of HAS is to achieve mutually beneficial resolutions for consumers and service providers. </a:t>
            </a:r>
          </a:p>
          <a:p>
            <a:pPr>
              <a:spcAft>
                <a:spcPts val="600"/>
              </a:spcAft>
            </a:pPr>
            <a:r>
              <a:rPr lang="en-US" sz="2000" dirty="0"/>
              <a:t>NB: The HAS Program is currently under review, so it not currently operating.</a:t>
            </a:r>
            <a:endParaRPr lang="en-AU" sz="2000" dirty="0"/>
          </a:p>
          <a:p>
            <a:endParaRPr lang="en-AU" dirty="0"/>
          </a:p>
        </p:txBody>
      </p:sp>
      <p:sp>
        <p:nvSpPr>
          <p:cNvPr id="7" name="TextBox 6">
            <a:extLst>
              <a:ext uri="{FF2B5EF4-FFF2-40B4-BE49-F238E27FC236}">
                <a16:creationId xmlns:a16="http://schemas.microsoft.com/office/drawing/2014/main" id="{6061EA47-EEF6-4ED4-A8B4-103B68A0049C}"/>
              </a:ext>
            </a:extLst>
          </p:cNvPr>
          <p:cNvSpPr txBox="1"/>
          <p:nvPr/>
        </p:nvSpPr>
        <p:spPr>
          <a:xfrm>
            <a:off x="1885471" y="1190754"/>
            <a:ext cx="1869743" cy="510778"/>
          </a:xfrm>
          <a:prstGeom prst="roundRect">
            <a:avLst/>
          </a:prstGeom>
          <a:solidFill>
            <a:schemeClr val="accent6"/>
          </a:solidFill>
          <a:ln>
            <a:solidFill>
              <a:schemeClr val="accent6"/>
            </a:solidFill>
          </a:ln>
        </p:spPr>
        <p:txBody>
          <a:bodyPr wrap="square" rtlCol="0">
            <a:spAutoFit/>
          </a:bodyPr>
          <a:lstStyle/>
          <a:p>
            <a:pPr algn="ctr"/>
            <a:r>
              <a:rPr lang="en-US" sz="2400" dirty="0"/>
              <a:t>Peak bodies</a:t>
            </a:r>
            <a:endParaRPr lang="en-AU" sz="2400" dirty="0"/>
          </a:p>
        </p:txBody>
      </p:sp>
      <p:sp>
        <p:nvSpPr>
          <p:cNvPr id="8" name="TextBox 7">
            <a:extLst>
              <a:ext uri="{FF2B5EF4-FFF2-40B4-BE49-F238E27FC236}">
                <a16:creationId xmlns:a16="http://schemas.microsoft.com/office/drawing/2014/main" id="{FF5BAD86-32DB-4283-BD77-AACAFD1648D5}"/>
              </a:ext>
            </a:extLst>
          </p:cNvPr>
          <p:cNvSpPr txBox="1"/>
          <p:nvPr/>
        </p:nvSpPr>
        <p:spPr>
          <a:xfrm>
            <a:off x="3067333" y="6134655"/>
            <a:ext cx="1945777" cy="510778"/>
          </a:xfrm>
          <a:prstGeom prst="roundRect">
            <a:avLst/>
          </a:prstGeom>
          <a:solidFill>
            <a:schemeClr val="accent6"/>
          </a:solidFill>
          <a:ln>
            <a:solidFill>
              <a:schemeClr val="accent6"/>
            </a:solidFill>
          </a:ln>
        </p:spPr>
        <p:txBody>
          <a:bodyPr wrap="square" rtlCol="0">
            <a:spAutoFit/>
          </a:bodyPr>
          <a:lstStyle/>
          <a:p>
            <a:pPr algn="ctr">
              <a:spcAft>
                <a:spcPts val="600"/>
              </a:spcAft>
            </a:pPr>
            <a:r>
              <a:rPr lang="en-US" sz="2400" dirty="0"/>
              <a:t>Training</a:t>
            </a:r>
            <a:endParaRPr lang="en-AU" sz="2400" dirty="0"/>
          </a:p>
        </p:txBody>
      </p:sp>
      <p:sp>
        <p:nvSpPr>
          <p:cNvPr id="9" name="TextBox 8">
            <a:extLst>
              <a:ext uri="{FF2B5EF4-FFF2-40B4-BE49-F238E27FC236}">
                <a16:creationId xmlns:a16="http://schemas.microsoft.com/office/drawing/2014/main" id="{CFF3C998-3825-438E-90CF-6D2FC098ED8B}"/>
              </a:ext>
            </a:extLst>
          </p:cNvPr>
          <p:cNvSpPr txBox="1"/>
          <p:nvPr/>
        </p:nvSpPr>
        <p:spPr>
          <a:xfrm>
            <a:off x="6878793" y="1379790"/>
            <a:ext cx="4313260" cy="510778"/>
          </a:xfrm>
          <a:prstGeom prst="roundRect">
            <a:avLst/>
          </a:prstGeom>
          <a:solidFill>
            <a:schemeClr val="accent6"/>
          </a:solidFill>
          <a:ln>
            <a:solidFill>
              <a:schemeClr val="accent6"/>
            </a:solidFill>
          </a:ln>
        </p:spPr>
        <p:txBody>
          <a:bodyPr wrap="square" rtlCol="0">
            <a:spAutoFit/>
          </a:bodyPr>
          <a:lstStyle/>
          <a:p>
            <a:pPr algn="ctr"/>
            <a:r>
              <a:rPr lang="en-US" sz="2400" dirty="0"/>
              <a:t>Homelessness Advocacy Service</a:t>
            </a:r>
            <a:endParaRPr lang="en-AU" sz="2400" dirty="0"/>
          </a:p>
        </p:txBody>
      </p:sp>
    </p:spTree>
    <p:extLst>
      <p:ext uri="{BB962C8B-B14F-4D97-AF65-F5344CB8AC3E}">
        <p14:creationId xmlns:p14="http://schemas.microsoft.com/office/powerpoint/2010/main" val="2928344685"/>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847" name="Rectangle 3584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25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6" name="TextBox 1">
            <a:extLst>
              <a:ext uri="{FF2B5EF4-FFF2-40B4-BE49-F238E27FC236}">
                <a16:creationId xmlns:a16="http://schemas.microsoft.com/office/drawing/2014/main" id="{4DD46FC5-5B45-438B-B773-D394E532EC60}"/>
              </a:ext>
            </a:extLst>
          </p:cNvPr>
          <p:cNvSpPr txBox="1">
            <a:spLocks noChangeArrowheads="1"/>
          </p:cNvSpPr>
          <p:nvPr/>
        </p:nvSpPr>
        <p:spPr bwMode="auto">
          <a:xfrm>
            <a:off x="8736670" y="618681"/>
            <a:ext cx="3455330" cy="4794567"/>
          </a:xfrm>
          <a:prstGeom prst="roundRect">
            <a:avLst/>
          </a:prstGeom>
          <a:scene3d>
            <a:camera prst="orthographicFront"/>
            <a:lightRig rig="threePt" dir="t"/>
          </a:scene3d>
        </p:spPr>
        <p:txBody>
          <a:bodyPr vert="horz" lIns="91440" tIns="45720" rIns="91440" bIns="45720" rtlCol="0" anchor="ctr">
            <a:norm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90000"/>
              </a:lnSpc>
              <a:spcBef>
                <a:spcPct val="0"/>
              </a:spcBef>
              <a:spcAft>
                <a:spcPts val="600"/>
              </a:spcAft>
              <a:defRPr/>
            </a:pPr>
            <a:endParaRPr lang="en-US" altLang="en-US" sz="3600" dirty="0">
              <a:solidFill>
                <a:srgbClr val="FFFFFF"/>
              </a:solidFill>
              <a:latin typeface="+mj-lt"/>
              <a:ea typeface="+mj-ea"/>
              <a:cs typeface="+mj-cs"/>
            </a:endParaRPr>
          </a:p>
          <a:p>
            <a:pPr algn="ctr">
              <a:lnSpc>
                <a:spcPct val="90000"/>
              </a:lnSpc>
              <a:spcBef>
                <a:spcPct val="0"/>
              </a:spcBef>
              <a:spcAft>
                <a:spcPts val="600"/>
              </a:spcAft>
              <a:defRPr/>
            </a:pPr>
            <a:r>
              <a:rPr lang="en-US" altLang="en-US" sz="3600" b="1" dirty="0">
                <a:solidFill>
                  <a:srgbClr val="FFFFFF"/>
                </a:solidFill>
                <a:latin typeface="+mj-lt"/>
                <a:ea typeface="+mj-ea"/>
                <a:cs typeface="+mj-cs"/>
              </a:rPr>
              <a:t>Long term housing</a:t>
            </a:r>
          </a:p>
          <a:p>
            <a:pPr>
              <a:lnSpc>
                <a:spcPct val="90000"/>
              </a:lnSpc>
              <a:spcBef>
                <a:spcPct val="0"/>
              </a:spcBef>
              <a:spcAft>
                <a:spcPts val="600"/>
              </a:spcAft>
              <a:defRPr/>
            </a:pPr>
            <a:endParaRPr lang="en-US" altLang="en-US" sz="3600" b="1" dirty="0">
              <a:solidFill>
                <a:srgbClr val="FFFFFF"/>
              </a:solidFill>
              <a:latin typeface="+mj-lt"/>
              <a:ea typeface="+mj-ea"/>
              <a:cs typeface="+mj-cs"/>
            </a:endParaRPr>
          </a:p>
        </p:txBody>
      </p:sp>
      <p:sp>
        <p:nvSpPr>
          <p:cNvPr id="35848"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5" name="Picture 1">
            <a:extLst>
              <a:ext uri="{FF2B5EF4-FFF2-40B4-BE49-F238E27FC236}">
                <a16:creationId xmlns:a16="http://schemas.microsoft.com/office/drawing/2014/main" id="{AD6E1CFE-360F-4BB2-9537-E47F08BDDA9B}"/>
              </a:ext>
            </a:extLst>
          </p:cNvPr>
          <p:cNvPicPr>
            <a:picLocks noChangeAspect="1"/>
          </p:cNvPicPr>
          <p:nvPr/>
        </p:nvPicPr>
        <p:blipFill rotWithShape="1">
          <a:blip r:embed="rId3">
            <a:extLst>
              <a:ext uri="{28A0092B-C50C-407E-A947-70E740481C1C}">
                <a14:useLocalDpi xmlns:a14="http://schemas.microsoft.com/office/drawing/2010/main" val="0"/>
              </a:ext>
            </a:extLst>
          </a:blip>
          <a:srcRect b="14217"/>
          <a:stretch/>
        </p:blipFill>
        <p:spPr bwMode="auto">
          <a:xfrm>
            <a:off x="976251" y="942538"/>
            <a:ext cx="7163222" cy="4808332"/>
          </a:xfrm>
          <a:prstGeom prst="rect">
            <a:avLst/>
          </a:prstGeom>
          <a:noFill/>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Content Placeholder 18">
            <a:extLst>
              <a:ext uri="{FF2B5EF4-FFF2-40B4-BE49-F238E27FC236}">
                <a16:creationId xmlns:a16="http://schemas.microsoft.com/office/drawing/2014/main" id="{033680F7-6FD4-43FB-BBA6-116A45639AF8}"/>
              </a:ext>
            </a:extLst>
          </p:cNvPr>
          <p:cNvSpPr txBox="1">
            <a:spLocks/>
          </p:cNvSpPr>
          <p:nvPr/>
        </p:nvSpPr>
        <p:spPr bwMode="auto">
          <a:xfrm>
            <a:off x="3186114" y="1922464"/>
            <a:ext cx="3132137"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685800">
              <a:defRPr sz="2400">
                <a:solidFill>
                  <a:schemeClr val="tx1"/>
                </a:solidFill>
                <a:latin typeface="Arial" panose="020B0604020202020204" pitchFamily="34" charset="0"/>
                <a:ea typeface="MS PGothic" panose="020B0600070205080204" pitchFamily="34" charset="-128"/>
              </a:defRPr>
            </a:lvl1pPr>
            <a:lvl2pPr marL="742950" indent="-285750" defTabSz="685800">
              <a:defRPr sz="2400">
                <a:solidFill>
                  <a:schemeClr val="tx1"/>
                </a:solidFill>
                <a:latin typeface="Arial" panose="020B0604020202020204" pitchFamily="34" charset="0"/>
                <a:ea typeface="MS PGothic" panose="020B0600070205080204" pitchFamily="34" charset="-128"/>
              </a:defRPr>
            </a:lvl2pPr>
            <a:lvl3pPr marL="1143000" indent="-228600" defTabSz="685800">
              <a:defRPr sz="2400">
                <a:solidFill>
                  <a:schemeClr val="tx1"/>
                </a:solidFill>
                <a:latin typeface="Arial" panose="020B0604020202020204" pitchFamily="34" charset="0"/>
                <a:ea typeface="MS PGothic" panose="020B0600070205080204" pitchFamily="34" charset="-128"/>
              </a:defRPr>
            </a:lvl3pPr>
            <a:lvl4pPr marL="1600200" indent="-228600" defTabSz="685800">
              <a:defRPr sz="2400">
                <a:solidFill>
                  <a:schemeClr val="tx1"/>
                </a:solidFill>
                <a:latin typeface="Arial" panose="020B0604020202020204" pitchFamily="34" charset="0"/>
                <a:ea typeface="MS PGothic" panose="020B0600070205080204" pitchFamily="34" charset="-128"/>
              </a:defRPr>
            </a:lvl4pPr>
            <a:lvl5pPr marL="2057400" indent="-228600" defTabSz="685800">
              <a:defRPr sz="24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endParaRPr lang="en-AU" altLang="en-US" sz="2100">
              <a:latin typeface="Calibri" panose="020F0502020204030204" pitchFamily="34" charset="0"/>
              <a:cs typeface="Arial" panose="020B0604020202020204" pitchFamily="34" charset="0"/>
            </a:endParaRPr>
          </a:p>
        </p:txBody>
      </p:sp>
      <p:sp>
        <p:nvSpPr>
          <p:cNvPr id="35844" name="Content Placeholder 18">
            <a:extLst>
              <a:ext uri="{FF2B5EF4-FFF2-40B4-BE49-F238E27FC236}">
                <a16:creationId xmlns:a16="http://schemas.microsoft.com/office/drawing/2014/main" id="{FBC301F3-D529-48E2-994B-07FBBDC1856F}"/>
              </a:ext>
            </a:extLst>
          </p:cNvPr>
          <p:cNvSpPr txBox="1">
            <a:spLocks/>
          </p:cNvSpPr>
          <p:nvPr/>
        </p:nvSpPr>
        <p:spPr bwMode="auto">
          <a:xfrm>
            <a:off x="3300414" y="2036764"/>
            <a:ext cx="3132137"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685800">
              <a:defRPr sz="2400">
                <a:solidFill>
                  <a:schemeClr val="tx1"/>
                </a:solidFill>
                <a:latin typeface="Arial" panose="020B0604020202020204" pitchFamily="34" charset="0"/>
                <a:ea typeface="MS PGothic" panose="020B0600070205080204" pitchFamily="34" charset="-128"/>
              </a:defRPr>
            </a:lvl1pPr>
            <a:lvl2pPr marL="742950" indent="-285750" defTabSz="685800">
              <a:defRPr sz="2400">
                <a:solidFill>
                  <a:schemeClr val="tx1"/>
                </a:solidFill>
                <a:latin typeface="Arial" panose="020B0604020202020204" pitchFamily="34" charset="0"/>
                <a:ea typeface="MS PGothic" panose="020B0600070205080204" pitchFamily="34" charset="-128"/>
              </a:defRPr>
            </a:lvl2pPr>
            <a:lvl3pPr marL="1143000" indent="-228600" defTabSz="685800">
              <a:defRPr sz="2400">
                <a:solidFill>
                  <a:schemeClr val="tx1"/>
                </a:solidFill>
                <a:latin typeface="Arial" panose="020B0604020202020204" pitchFamily="34" charset="0"/>
                <a:ea typeface="MS PGothic" panose="020B0600070205080204" pitchFamily="34" charset="-128"/>
              </a:defRPr>
            </a:lvl3pPr>
            <a:lvl4pPr marL="1600200" indent="-228600" defTabSz="685800">
              <a:defRPr sz="2400">
                <a:solidFill>
                  <a:schemeClr val="tx1"/>
                </a:solidFill>
                <a:latin typeface="Arial" panose="020B0604020202020204" pitchFamily="34" charset="0"/>
                <a:ea typeface="MS PGothic" panose="020B0600070205080204" pitchFamily="34" charset="-128"/>
              </a:defRPr>
            </a:lvl4pPr>
            <a:lvl5pPr marL="2057400" indent="-228600" defTabSz="685800">
              <a:defRPr sz="24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endParaRPr lang="en-AU" altLang="en-US" sz="2100">
              <a:latin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6EF16560-490D-82A5-081F-1F201CC9F640}"/>
              </a:ext>
            </a:extLst>
          </p:cNvPr>
          <p:cNvSpPr txBox="1"/>
          <p:nvPr/>
        </p:nvSpPr>
        <p:spPr>
          <a:xfrm>
            <a:off x="2627453" y="942538"/>
            <a:ext cx="912953" cy="369332"/>
          </a:xfrm>
          <a:prstGeom prst="rect">
            <a:avLst/>
          </a:prstGeom>
          <a:solidFill>
            <a:schemeClr val="bg1"/>
          </a:solidFill>
        </p:spPr>
        <p:txBody>
          <a:bodyPr wrap="square" rtlCol="0">
            <a:spAutoFit/>
          </a:bodyPr>
          <a:lstStyle/>
          <a:p>
            <a:r>
              <a:rPr lang="en-AU" b="1" dirty="0"/>
              <a:t>30,605</a:t>
            </a:r>
          </a:p>
        </p:txBody>
      </p:sp>
    </p:spTree>
    <p:extLst>
      <p:ext uri="{BB962C8B-B14F-4D97-AF65-F5344CB8AC3E}">
        <p14:creationId xmlns:p14="http://schemas.microsoft.com/office/powerpoint/2010/main" val="386644823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82552" y="1369059"/>
            <a:ext cx="4683321" cy="732939"/>
          </a:xfrm>
          <a:prstGeom prst="roundRect">
            <a:avLst/>
          </a:prstGeom>
          <a:solidFill>
            <a:schemeClr val="accent6"/>
          </a:solidFill>
          <a:scene3d>
            <a:camera prst="orthographicFront">
              <a:rot lat="0" lon="0" rev="0"/>
            </a:camera>
            <a:lightRig rig="contrasting" dir="t">
              <a:rot lat="0" lon="0" rev="7800000"/>
            </a:lightRig>
          </a:scene3d>
        </p:spPr>
        <p:style>
          <a:lnRef idx="2">
            <a:schemeClr val="dk1"/>
          </a:lnRef>
          <a:fillRef idx="1">
            <a:schemeClr val="lt1"/>
          </a:fillRef>
          <a:effectRef idx="0">
            <a:schemeClr val="dk1"/>
          </a:effectRef>
          <a:fontRef idx="minor">
            <a:schemeClr val="dk1"/>
          </a:fontRef>
        </p:style>
        <p:txBody>
          <a:bodyPr anchor="t">
            <a:normAutofit fontScale="90000"/>
          </a:bodyPr>
          <a:lstStyle/>
          <a:p>
            <a:r>
              <a:rPr lang="en-AU" b="1" dirty="0">
                <a:solidFill>
                  <a:schemeClr val="bg1"/>
                </a:solidFill>
              </a:rPr>
              <a:t>Long term housing</a:t>
            </a:r>
          </a:p>
        </p:txBody>
      </p:sp>
      <p:pic>
        <p:nvPicPr>
          <p:cNvPr id="4" name="Picture 3" descr="Diagram&#10;&#10;Description automatically generated">
            <a:extLst>
              <a:ext uri="{FF2B5EF4-FFF2-40B4-BE49-F238E27FC236}">
                <a16:creationId xmlns:a16="http://schemas.microsoft.com/office/drawing/2014/main" id="{E9C3E97D-7090-CC31-EA86-9ABAC30A4D10}"/>
              </a:ext>
            </a:extLst>
          </p:cNvPr>
          <p:cNvPicPr>
            <a:picLocks noChangeAspect="1"/>
          </p:cNvPicPr>
          <p:nvPr/>
        </p:nvPicPr>
        <p:blipFill rotWithShape="1">
          <a:blip r:embed="rId3">
            <a:extLst>
              <a:ext uri="{28A0092B-C50C-407E-A947-70E740481C1C}">
                <a14:useLocalDpi xmlns:a14="http://schemas.microsoft.com/office/drawing/2010/main" val="0"/>
              </a:ext>
            </a:extLst>
          </a:blip>
          <a:srcRect b="2188"/>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p:cNvSpPr>
            <a:spLocks noGrp="1"/>
          </p:cNvSpPr>
          <p:nvPr>
            <p:ph idx="1"/>
          </p:nvPr>
        </p:nvSpPr>
        <p:spPr>
          <a:xfrm>
            <a:off x="6797004" y="204396"/>
            <a:ext cx="4975896" cy="6272604"/>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t">
            <a:normAutofit fontScale="85000" lnSpcReduction="20000"/>
          </a:bodyPr>
          <a:lstStyle/>
          <a:p>
            <a:pPr marL="0" indent="0">
              <a:spcBef>
                <a:spcPts val="1800"/>
              </a:spcBef>
              <a:buNone/>
            </a:pPr>
            <a:r>
              <a:rPr lang="en-AU" sz="3600" b="1" dirty="0">
                <a:latin typeface="Aptos" panose="020B0004020202020204" pitchFamily="34" charset="0"/>
              </a:rPr>
              <a:t>What is social housing? </a:t>
            </a:r>
          </a:p>
          <a:p>
            <a:pPr marL="0" indent="0">
              <a:spcBef>
                <a:spcPts val="1800"/>
              </a:spcBef>
              <a:buNone/>
            </a:pPr>
            <a:r>
              <a:rPr lang="en-US" sz="2600" b="1" i="0" dirty="0">
                <a:effectLst/>
                <a:latin typeface="Aptos" panose="020B0004020202020204" pitchFamily="34" charset="0"/>
              </a:rPr>
              <a:t>Social housing </a:t>
            </a:r>
            <a:r>
              <a:rPr lang="en-US" sz="2600" i="0" dirty="0">
                <a:effectLst/>
                <a:latin typeface="Aptos" panose="020B0004020202020204" pitchFamily="34" charset="0"/>
              </a:rPr>
              <a:t>is an umbrella term to describe  </a:t>
            </a:r>
            <a:r>
              <a:rPr lang="en-US" sz="2600" b="0" i="0" dirty="0">
                <a:effectLst/>
                <a:latin typeface="Aptos" panose="020B0004020202020204" pitchFamily="34" charset="0"/>
              </a:rPr>
              <a:t>short and long-term rental </a:t>
            </a:r>
            <a:r>
              <a:rPr lang="en-US" sz="2600" i="0" dirty="0">
                <a:effectLst/>
                <a:latin typeface="Aptos" panose="020B0004020202020204" pitchFamily="34" charset="0"/>
              </a:rPr>
              <a:t>housing</a:t>
            </a:r>
            <a:r>
              <a:rPr lang="en-US" sz="2600" b="0" i="0" dirty="0">
                <a:effectLst/>
                <a:latin typeface="Aptos" panose="020B0004020202020204" pitchFamily="34" charset="0"/>
              </a:rPr>
              <a:t> that is owned and run by the government or not-for-profit agencies. ... It is for people on low incomes who need </a:t>
            </a:r>
            <a:r>
              <a:rPr lang="en-US" sz="2600" i="0" dirty="0">
                <a:effectLst/>
                <a:latin typeface="Aptos" panose="020B0004020202020204" pitchFamily="34" charset="0"/>
              </a:rPr>
              <a:t>housing</a:t>
            </a:r>
            <a:r>
              <a:rPr lang="en-US" sz="2600" b="0" i="0" dirty="0">
                <a:effectLst/>
                <a:latin typeface="Aptos" panose="020B0004020202020204" pitchFamily="34" charset="0"/>
              </a:rPr>
              <a:t>, especially those who have recently experienced homelessness, family violence or have other special needs.</a:t>
            </a:r>
          </a:p>
          <a:p>
            <a:pPr marL="0" indent="0">
              <a:spcBef>
                <a:spcPts val="1800"/>
              </a:spcBef>
              <a:buNone/>
            </a:pPr>
            <a:r>
              <a:rPr lang="en-AU" sz="2600" dirty="0">
                <a:latin typeface="Aptos" panose="020B0004020202020204" pitchFamily="34" charset="0"/>
              </a:rPr>
              <a:t>Generally housing is referred to as </a:t>
            </a:r>
            <a:r>
              <a:rPr lang="en-AU" sz="2600" b="1" dirty="0">
                <a:latin typeface="Aptos" panose="020B0004020202020204" pitchFamily="34" charset="0"/>
              </a:rPr>
              <a:t>public housing </a:t>
            </a:r>
            <a:r>
              <a:rPr lang="en-AU" sz="2600" dirty="0">
                <a:latin typeface="Aptos" panose="020B0004020202020204" pitchFamily="34" charset="0"/>
              </a:rPr>
              <a:t>if it is managed by Homes Victoria, Department of Families, Fairness and Housing.</a:t>
            </a:r>
          </a:p>
          <a:p>
            <a:pPr marL="0" indent="0">
              <a:spcBef>
                <a:spcPts val="1800"/>
              </a:spcBef>
              <a:buNone/>
            </a:pPr>
            <a:r>
              <a:rPr lang="en-AU" sz="2600" dirty="0">
                <a:latin typeface="Aptos" panose="020B0004020202020204" pitchFamily="34" charset="0"/>
              </a:rPr>
              <a:t>Housing managed by not for profit non government Housing Associations is generally referred to as </a:t>
            </a:r>
            <a:r>
              <a:rPr lang="en-AU" sz="2600" b="1" dirty="0">
                <a:latin typeface="Aptos" panose="020B0004020202020204" pitchFamily="34" charset="0"/>
              </a:rPr>
              <a:t>community housing</a:t>
            </a:r>
            <a:r>
              <a:rPr lang="en-AU" sz="2600" dirty="0">
                <a:latin typeface="Aptos" panose="020B0004020202020204" pitchFamily="34" charset="0"/>
              </a:rPr>
              <a:t>.</a:t>
            </a:r>
          </a:p>
          <a:p>
            <a:pPr marL="0" indent="0">
              <a:spcBef>
                <a:spcPts val="1200"/>
              </a:spcBef>
              <a:buNone/>
            </a:pPr>
            <a:endParaRPr lang="en-US" sz="1900" dirty="0">
              <a:latin typeface="arial" panose="020B0604020202020204" pitchFamily="34" charset="0"/>
            </a:endParaRPr>
          </a:p>
        </p:txBody>
      </p:sp>
    </p:spTree>
    <p:extLst>
      <p:ext uri="{BB962C8B-B14F-4D97-AF65-F5344CB8AC3E}">
        <p14:creationId xmlns:p14="http://schemas.microsoft.com/office/powerpoint/2010/main" val="302411181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5538C3-C84B-327F-6E93-2182BF8ABD7D}"/>
              </a:ext>
            </a:extLst>
          </p:cNvPr>
          <p:cNvSpPr>
            <a:spLocks noGrp="1"/>
          </p:cNvSpPr>
          <p:nvPr>
            <p:ph type="title"/>
          </p:nvPr>
        </p:nvSpPr>
        <p:spPr>
          <a:xfrm>
            <a:off x="247891" y="1871663"/>
            <a:ext cx="4276725" cy="2800350"/>
          </a:xfrm>
          <a:prstGeom prst="roundRect">
            <a:avLst/>
          </a:prstGeom>
          <a:solidFill>
            <a:schemeClr val="accent6"/>
          </a:solidFill>
        </p:spPr>
        <p:txBody>
          <a:bodyPr>
            <a:normAutofit/>
          </a:bodyPr>
          <a:lstStyle/>
          <a:p>
            <a:pPr marL="358775"/>
            <a:r>
              <a:rPr lang="en-AU" sz="2400" b="1" dirty="0">
                <a:solidFill>
                  <a:schemeClr val="bg1"/>
                </a:solidFill>
              </a:rPr>
              <a:t>Households by tenure type in Victoria: </a:t>
            </a:r>
            <a:br>
              <a:rPr lang="en-AU" sz="2400" b="1" dirty="0">
                <a:solidFill>
                  <a:schemeClr val="bg1"/>
                </a:solidFill>
              </a:rPr>
            </a:br>
            <a:br>
              <a:rPr lang="en-AU" sz="2400" b="1" dirty="0">
                <a:solidFill>
                  <a:schemeClr val="bg1"/>
                </a:solidFill>
              </a:rPr>
            </a:br>
            <a:r>
              <a:rPr lang="en-AU" sz="2400" b="1" dirty="0">
                <a:solidFill>
                  <a:schemeClr val="bg1"/>
                </a:solidFill>
              </a:rPr>
              <a:t>1994/95 – 2019/20</a:t>
            </a:r>
          </a:p>
        </p:txBody>
      </p:sp>
      <p:pic>
        <p:nvPicPr>
          <p:cNvPr id="6" name="Picture 5">
            <a:extLst>
              <a:ext uri="{FF2B5EF4-FFF2-40B4-BE49-F238E27FC236}">
                <a16:creationId xmlns:a16="http://schemas.microsoft.com/office/drawing/2014/main" id="{1E9C0AD3-58E5-4207-FA78-4528AA76CDAE}"/>
              </a:ext>
            </a:extLst>
          </p:cNvPr>
          <p:cNvPicPr>
            <a:picLocks noChangeAspect="1"/>
          </p:cNvPicPr>
          <p:nvPr/>
        </p:nvPicPr>
        <p:blipFill>
          <a:blip r:embed="rId3"/>
          <a:stretch>
            <a:fillRect/>
          </a:stretch>
        </p:blipFill>
        <p:spPr>
          <a:xfrm>
            <a:off x="4768770" y="156117"/>
            <a:ext cx="7434805" cy="6701883"/>
          </a:xfrm>
          <a:prstGeom prst="rect">
            <a:avLst/>
          </a:prstGeom>
        </p:spPr>
      </p:pic>
    </p:spTree>
    <p:extLst>
      <p:ext uri="{BB962C8B-B14F-4D97-AF65-F5344CB8AC3E}">
        <p14:creationId xmlns:p14="http://schemas.microsoft.com/office/powerpoint/2010/main" val="426600259"/>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057400"/>
            <a:ext cx="3494362" cy="2343912"/>
          </a:xfrm>
          <a:prstGeom prst="roundRect">
            <a:avLst/>
          </a:prstGeom>
          <a:solidFill>
            <a:schemeClr val="accent6"/>
          </a:solidFill>
          <a:ln>
            <a:noFill/>
          </a:ln>
          <a:effectLst/>
          <a:scene3d>
            <a:camera prst="orthographicFront">
              <a:rot lat="0" lon="0" rev="0"/>
            </a:camera>
            <a:lightRig rig="contrasting" dir="t">
              <a:rot lat="0" lon="0" rev="7800000"/>
            </a:lightRig>
          </a:scene3d>
          <a:sp3d>
            <a:bevelT w="139700" h="139700"/>
          </a:sp3d>
        </p:spPr>
        <p:style>
          <a:lnRef idx="2">
            <a:schemeClr val="dk1"/>
          </a:lnRef>
          <a:fillRef idx="1">
            <a:schemeClr val="lt1"/>
          </a:fillRef>
          <a:effectRef idx="0">
            <a:schemeClr val="dk1"/>
          </a:effectRef>
          <a:fontRef idx="minor">
            <a:schemeClr val="dk1"/>
          </a:fontRef>
        </p:style>
        <p:txBody>
          <a:bodyPr>
            <a:normAutofit/>
          </a:bodyPr>
          <a:lstStyle/>
          <a:p>
            <a:pPr algn="ctr"/>
            <a:r>
              <a:rPr lang="en-AU" sz="3200" b="1" dirty="0">
                <a:solidFill>
                  <a:schemeClr val="tx1"/>
                </a:solidFill>
              </a:rPr>
              <a:t>Victorian Housing Register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766312" y="0"/>
            <a:ext cx="7425687" cy="6858000"/>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noAutofit/>
          </a:bodyPr>
          <a:lstStyle/>
          <a:p>
            <a:pPr>
              <a:spcBef>
                <a:spcPts val="1200"/>
              </a:spcBef>
            </a:pPr>
            <a:r>
              <a:rPr lang="en-AU" sz="1800" dirty="0">
                <a:latin typeface="Aptos" panose="020B0004020202020204" pitchFamily="34" charset="0"/>
                <a:hlinkClick r:id="rId3"/>
              </a:rPr>
              <a:t>The Victorian Housing Register </a:t>
            </a:r>
            <a:r>
              <a:rPr lang="en-AU" sz="1800" dirty="0">
                <a:latin typeface="Aptos" panose="020B0004020202020204" pitchFamily="34" charset="0"/>
              </a:rPr>
              <a:t>is a single register, managed by Homes Victoria, for applications for both public housing and community housing. (</a:t>
            </a:r>
            <a:r>
              <a:rPr lang="en-AU" sz="1800" dirty="0">
                <a:latin typeface="Aptos" panose="020B0004020202020204" pitchFamily="34" charset="0"/>
                <a:hlinkClick r:id="rId3"/>
              </a:rPr>
              <a:t>https://www.housing.vic.gov.au/victorian-housing-register</a:t>
            </a:r>
            <a:r>
              <a:rPr lang="en-AU" sz="1800" dirty="0">
                <a:latin typeface="Aptos" panose="020B0004020202020204" pitchFamily="34" charset="0"/>
              </a:rPr>
              <a:t>)</a:t>
            </a:r>
          </a:p>
          <a:p>
            <a:pPr>
              <a:spcBef>
                <a:spcPts val="1200"/>
              </a:spcBef>
            </a:pPr>
            <a:r>
              <a:rPr lang="en-AU" sz="1800" dirty="0">
                <a:latin typeface="Aptos" panose="020B0004020202020204" pitchFamily="34" charset="0"/>
              </a:rPr>
              <a:t>Homelessness agencies have access to an EPRIN number, which enables support workers to submit housing applications on behalf of consumers through a portal.</a:t>
            </a:r>
          </a:p>
          <a:p>
            <a:pPr>
              <a:spcBef>
                <a:spcPts val="1200"/>
              </a:spcBef>
            </a:pPr>
            <a:r>
              <a:rPr lang="en-AU" sz="1800" dirty="0">
                <a:latin typeface="Aptos" panose="020B0004020202020204" pitchFamily="34" charset="0"/>
              </a:rPr>
              <a:t>Community housing providers are able to opt-in to the Register and select the amount of stock they wish to allocate through the Register. </a:t>
            </a:r>
          </a:p>
          <a:p>
            <a:pPr>
              <a:spcBef>
                <a:spcPts val="1200"/>
              </a:spcBef>
            </a:pPr>
            <a:r>
              <a:rPr lang="en-AU" sz="1800" dirty="0">
                <a:latin typeface="Aptos" panose="020B0004020202020204" pitchFamily="34" charset="0"/>
              </a:rPr>
              <a:t>The VHR has two main categories, Register of Interest and Priority Access. Register of Interest is for all eligible applicants to register their interest in social housing.</a:t>
            </a:r>
          </a:p>
          <a:p>
            <a:pPr>
              <a:spcBef>
                <a:spcPts val="1200"/>
              </a:spcBef>
            </a:pPr>
            <a:r>
              <a:rPr lang="en-AU" sz="1800" dirty="0">
                <a:latin typeface="Aptos" panose="020B0004020202020204" pitchFamily="34" charset="0"/>
              </a:rPr>
              <a:t>Priority Access is for people:</a:t>
            </a:r>
          </a:p>
          <a:p>
            <a:pPr lvl="1">
              <a:spcBef>
                <a:spcPts val="600"/>
              </a:spcBef>
              <a:buFont typeface="Courier New" panose="02070309020205020404" pitchFamily="49" charset="0"/>
              <a:buChar char="o"/>
            </a:pPr>
            <a:r>
              <a:rPr lang="en-AU" sz="1800" dirty="0">
                <a:latin typeface="Aptos" panose="020B0004020202020204" pitchFamily="34" charset="0"/>
              </a:rPr>
              <a:t>Who are homeless* and receiving support</a:t>
            </a:r>
          </a:p>
          <a:p>
            <a:pPr lvl="1">
              <a:spcBef>
                <a:spcPts val="600"/>
              </a:spcBef>
              <a:buFont typeface="Courier New" panose="02070309020205020404" pitchFamily="49" charset="0"/>
              <a:buChar char="o"/>
            </a:pPr>
            <a:r>
              <a:rPr lang="en-AU" sz="1800" dirty="0">
                <a:latin typeface="Aptos" panose="020B0004020202020204" pitchFamily="34" charset="0"/>
              </a:rPr>
              <a:t>Are escaping or have escaped family violence</a:t>
            </a:r>
          </a:p>
          <a:p>
            <a:pPr lvl="1">
              <a:spcBef>
                <a:spcPts val="600"/>
              </a:spcBef>
              <a:buFont typeface="Courier New" panose="02070309020205020404" pitchFamily="49" charset="0"/>
              <a:buChar char="o"/>
            </a:pPr>
            <a:r>
              <a:rPr lang="en-AU" sz="1800" dirty="0">
                <a:latin typeface="Aptos" panose="020B0004020202020204" pitchFamily="34" charset="0"/>
              </a:rPr>
              <a:t>With a disability or significant support needs</a:t>
            </a:r>
          </a:p>
          <a:p>
            <a:pPr lvl="1">
              <a:spcBef>
                <a:spcPts val="600"/>
              </a:spcBef>
              <a:buFont typeface="Courier New" panose="02070309020205020404" pitchFamily="49" charset="0"/>
              <a:buChar char="o"/>
            </a:pPr>
            <a:r>
              <a:rPr lang="en-AU" sz="1800" dirty="0">
                <a:latin typeface="Aptos" panose="020B0004020202020204" pitchFamily="34" charset="0"/>
              </a:rPr>
              <a:t>With special housing needs</a:t>
            </a:r>
          </a:p>
          <a:p>
            <a:pPr lvl="1">
              <a:spcBef>
                <a:spcPts val="600"/>
              </a:spcBef>
              <a:buFont typeface="Courier New" panose="02070309020205020404" pitchFamily="49" charset="0"/>
              <a:buChar char="o"/>
            </a:pPr>
            <a:r>
              <a:rPr lang="en-AU" sz="1800" dirty="0">
                <a:latin typeface="Aptos" panose="020B0004020202020204" pitchFamily="34" charset="0"/>
              </a:rPr>
              <a:t>Over 55</a:t>
            </a:r>
          </a:p>
          <a:p>
            <a:pPr marL="0" indent="0">
              <a:buNone/>
            </a:pPr>
            <a:r>
              <a:rPr lang="en-AU" sz="1800" dirty="0">
                <a:latin typeface="Aptos" panose="020B0004020202020204" pitchFamily="34" charset="0"/>
              </a:rPr>
              <a:t>*Homelessness is broader than people sleeping rough and covers crisis and transitional housing, unsuitable or substandard housing, </a:t>
            </a:r>
            <a:r>
              <a:rPr lang="en-AU" sz="1800" dirty="0" err="1">
                <a:latin typeface="Aptos" panose="020B0004020202020204" pitchFamily="34" charset="0"/>
              </a:rPr>
              <a:t>couchsurfing</a:t>
            </a:r>
            <a:r>
              <a:rPr lang="en-AU" sz="1800" dirty="0">
                <a:latin typeface="Aptos" panose="020B0004020202020204" pitchFamily="34" charset="0"/>
              </a:rPr>
              <a:t>, squatting and some other circumstances.</a:t>
            </a:r>
          </a:p>
        </p:txBody>
      </p:sp>
    </p:spTree>
    <p:extLst>
      <p:ext uri="{BB962C8B-B14F-4D97-AF65-F5344CB8AC3E}">
        <p14:creationId xmlns:p14="http://schemas.microsoft.com/office/powerpoint/2010/main" val="3899272651"/>
      </p:ext>
    </p:extLst>
  </p:cSld>
  <p:clrMapOvr>
    <a:overrideClrMapping bg1="dk1" tx1="lt1" bg2="dk2" tx2="lt2" accent1="accent1" accent2="accent2" accent3="accent3" accent4="accent4" accent5="accent5" accent6="accent6" hlink="hlink" folHlink="folHlink"/>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B72D48F5-F073-AE95-F68F-A6A0ADAB66C6}"/>
              </a:ext>
            </a:extLst>
          </p:cNvPr>
          <p:cNvSpPr>
            <a:spLocks noChangeArrowheads="1"/>
          </p:cNvSpPr>
          <p:nvPr/>
        </p:nvSpPr>
        <p:spPr bwMode="auto">
          <a:xfrm>
            <a:off x="5153757" y="1251853"/>
            <a:ext cx="12364055" cy="492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AU"/>
          </a:p>
        </p:txBody>
      </p:sp>
      <p:graphicFrame>
        <p:nvGraphicFramePr>
          <p:cNvPr id="3" name="Table 2">
            <a:extLst>
              <a:ext uri="{FF2B5EF4-FFF2-40B4-BE49-F238E27FC236}">
                <a16:creationId xmlns:a16="http://schemas.microsoft.com/office/drawing/2014/main" id="{B582D8B6-42A7-4658-285E-47738186F542}"/>
              </a:ext>
            </a:extLst>
          </p:cNvPr>
          <p:cNvGraphicFramePr>
            <a:graphicFrameLocks noGrp="1"/>
          </p:cNvGraphicFramePr>
          <p:nvPr>
            <p:extLst>
              <p:ext uri="{D42A27DB-BD31-4B8C-83A1-F6EECF244321}">
                <p14:modId xmlns:p14="http://schemas.microsoft.com/office/powerpoint/2010/main" val="2710760025"/>
              </p:ext>
            </p:extLst>
          </p:nvPr>
        </p:nvGraphicFramePr>
        <p:xfrm>
          <a:off x="530577" y="643466"/>
          <a:ext cx="11017955" cy="5288980"/>
        </p:xfrm>
        <a:graphic>
          <a:graphicData uri="http://schemas.openxmlformats.org/drawingml/2006/table">
            <a:tbl>
              <a:tblPr firstRow="1" firstCol="1" bandRow="1"/>
              <a:tblGrid>
                <a:gridCol w="1241479">
                  <a:extLst>
                    <a:ext uri="{9D8B030D-6E8A-4147-A177-3AD203B41FA5}">
                      <a16:colId xmlns:a16="http://schemas.microsoft.com/office/drawing/2014/main" val="3660335170"/>
                    </a:ext>
                  </a:extLst>
                </a:gridCol>
                <a:gridCol w="2926729">
                  <a:extLst>
                    <a:ext uri="{9D8B030D-6E8A-4147-A177-3AD203B41FA5}">
                      <a16:colId xmlns:a16="http://schemas.microsoft.com/office/drawing/2014/main" val="89664317"/>
                    </a:ext>
                  </a:extLst>
                </a:gridCol>
                <a:gridCol w="2136666">
                  <a:extLst>
                    <a:ext uri="{9D8B030D-6E8A-4147-A177-3AD203B41FA5}">
                      <a16:colId xmlns:a16="http://schemas.microsoft.com/office/drawing/2014/main" val="2364799127"/>
                    </a:ext>
                  </a:extLst>
                </a:gridCol>
                <a:gridCol w="1937303">
                  <a:extLst>
                    <a:ext uri="{9D8B030D-6E8A-4147-A177-3AD203B41FA5}">
                      <a16:colId xmlns:a16="http://schemas.microsoft.com/office/drawing/2014/main" val="57480996"/>
                    </a:ext>
                  </a:extLst>
                </a:gridCol>
                <a:gridCol w="1605255">
                  <a:extLst>
                    <a:ext uri="{9D8B030D-6E8A-4147-A177-3AD203B41FA5}">
                      <a16:colId xmlns:a16="http://schemas.microsoft.com/office/drawing/2014/main" val="1896920950"/>
                    </a:ext>
                  </a:extLst>
                </a:gridCol>
                <a:gridCol w="1170523">
                  <a:extLst>
                    <a:ext uri="{9D8B030D-6E8A-4147-A177-3AD203B41FA5}">
                      <a16:colId xmlns:a16="http://schemas.microsoft.com/office/drawing/2014/main" val="1730588859"/>
                    </a:ext>
                  </a:extLst>
                </a:gridCol>
              </a:tblGrid>
              <a:tr h="485423">
                <a:tc>
                  <a:txBody>
                    <a:bodyPr/>
                    <a:lstStyle/>
                    <a:p>
                      <a:pPr algn="r" fontAlgn="t">
                        <a:lnSpc>
                          <a:spcPct val="107000"/>
                        </a:lnSpc>
                        <a:spcBef>
                          <a:spcPts val="0"/>
                        </a:spcBef>
                        <a:spcAft>
                          <a:spcPts val="800"/>
                        </a:spcAft>
                      </a:pPr>
                      <a:r>
                        <a:rPr lang="en-AU" sz="900" b="0" i="1" u="none" strike="noStrike" kern="100">
                          <a:effectLst/>
                          <a:latin typeface="Calibri" panose="020F0502020204030204" pitchFamily="34" charset="0"/>
                          <a:ea typeface="Calibri" panose="020F0502020204030204" pitchFamily="34" charset="0"/>
                          <a:cs typeface="Times New Roman" panose="02020603050405020304" pitchFamily="18" charset="0"/>
                        </a:rPr>
                        <a:t> </a:t>
                      </a:r>
                      <a:endParaRPr lang="en-AU" sz="1700" b="0" i="0" u="none" strike="noStrike">
                        <a:effectLst/>
                        <a:latin typeface="Arial" panose="020B0604020202020204" pitchFamily="34" charset="0"/>
                      </a:endParaRPr>
                    </a:p>
                  </a:txBody>
                  <a:tcPr marL="50419" marR="50419" marT="7002" marB="0">
                    <a:lnL>
                      <a:noFill/>
                    </a:lnL>
                    <a:lnR>
                      <a:noFill/>
                    </a:lnR>
                    <a:lnT>
                      <a:noFill/>
                    </a:lnT>
                    <a:lnB w="12700" cap="flat" cmpd="sng" algn="ctr">
                      <a:solidFill>
                        <a:srgbClr val="A8D08D"/>
                      </a:solidFill>
                      <a:prstDash val="solid"/>
                      <a:round/>
                      <a:headEnd type="none" w="med" len="med"/>
                      <a:tailEnd type="none" w="med" len="med"/>
                    </a:lnB>
                  </a:tcPr>
                </a:tc>
                <a:tc>
                  <a:txBody>
                    <a:bodyPr/>
                    <a:lstStyle/>
                    <a:p>
                      <a:pPr algn="l" fontAlgn="t">
                        <a:lnSpc>
                          <a:spcPct val="107000"/>
                        </a:lnSpc>
                        <a:spcBef>
                          <a:spcPts val="0"/>
                        </a:spcBef>
                        <a:spcAft>
                          <a:spcPts val="800"/>
                        </a:spcAft>
                      </a:pPr>
                      <a:r>
                        <a:rPr lang="en-AU" sz="1200" b="1" i="0" u="none" strike="noStrike"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Application Category</a:t>
                      </a:r>
                      <a:endParaRPr lang="en-AU" sz="1200" b="0" i="0" u="none" strike="noStrike">
                        <a:effectLst/>
                        <a:latin typeface="Arial" panose="020B0604020202020204" pitchFamily="34" charset="0"/>
                      </a:endParaRPr>
                    </a:p>
                  </a:txBody>
                  <a:tcPr marL="50419" marR="50419" marT="7002" marB="0">
                    <a:lnL>
                      <a:noFill/>
                    </a:lnL>
                    <a:lnR>
                      <a:noFill/>
                    </a:lnR>
                    <a:lnT>
                      <a:noFill/>
                    </a:lnT>
                    <a:lnB w="12700" cap="flat" cmpd="sng" algn="ctr">
                      <a:solidFill>
                        <a:srgbClr val="A8D08D"/>
                      </a:solidFill>
                      <a:prstDash val="solid"/>
                      <a:round/>
                      <a:headEnd type="none" w="med" len="med"/>
                      <a:tailEnd type="none" w="med" len="med"/>
                    </a:lnB>
                  </a:tcPr>
                </a:tc>
                <a:tc>
                  <a:txBody>
                    <a:bodyPr/>
                    <a:lstStyle/>
                    <a:p>
                      <a:pPr marL="0" marR="0" lvl="0" indent="0" algn="l" defTabSz="914400" rtl="0" eaLnBrk="1" fontAlgn="t" latinLnBrk="0" hangingPunct="1">
                        <a:lnSpc>
                          <a:spcPct val="107000"/>
                        </a:lnSpc>
                        <a:spcBef>
                          <a:spcPts val="0"/>
                        </a:spcBef>
                        <a:spcAft>
                          <a:spcPts val="800"/>
                        </a:spcAft>
                        <a:buClrTx/>
                        <a:buSzTx/>
                        <a:buFontTx/>
                        <a:buNone/>
                        <a:tabLst/>
                        <a:defRPr/>
                      </a:pPr>
                      <a:r>
                        <a:rPr lang="en-AU" sz="1200" b="1"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Description</a:t>
                      </a:r>
                      <a:endParaRPr lang="en-AU" sz="1200" b="0" i="0" u="none" strike="noStrike" dirty="0">
                        <a:effectLst/>
                        <a:latin typeface="Arial" panose="020B0604020202020204" pitchFamily="34" charset="0"/>
                      </a:endParaRPr>
                    </a:p>
                    <a:p>
                      <a:pPr algn="l" fontAlgn="t">
                        <a:lnSpc>
                          <a:spcPct val="107000"/>
                        </a:lnSpc>
                        <a:spcBef>
                          <a:spcPts val="0"/>
                        </a:spcBef>
                        <a:spcAft>
                          <a:spcPts val="800"/>
                        </a:spcAft>
                      </a:pPr>
                      <a:endParaRPr lang="en-AU" sz="1200" b="0" i="0" u="none" strike="noStrike" dirty="0">
                        <a:effectLst/>
                        <a:latin typeface="Arial" panose="020B0604020202020204" pitchFamily="34" charset="0"/>
                      </a:endParaRPr>
                    </a:p>
                  </a:txBody>
                  <a:tcPr marL="50419" marR="50419" marT="7002" marB="0">
                    <a:lnL>
                      <a:noFill/>
                    </a:lnL>
                    <a:lnR>
                      <a:noFill/>
                    </a:lnR>
                    <a:lnT>
                      <a:noFill/>
                    </a:lnT>
                    <a:lnB w="12700" cap="flat" cmpd="sng" algn="ctr">
                      <a:solidFill>
                        <a:srgbClr val="A8D08D"/>
                      </a:solidFill>
                      <a:prstDash val="solid"/>
                      <a:round/>
                      <a:headEnd type="none" w="med" len="med"/>
                      <a:tailEnd type="none" w="med" len="med"/>
                    </a:lnB>
                  </a:tcPr>
                </a:tc>
                <a:tc gridSpan="2">
                  <a:txBody>
                    <a:bodyPr/>
                    <a:lstStyle/>
                    <a:p>
                      <a:pPr marL="2155825" indent="0" algn="l" fontAlgn="t">
                        <a:lnSpc>
                          <a:spcPct val="107000"/>
                        </a:lnSpc>
                        <a:spcBef>
                          <a:spcPts val="0"/>
                        </a:spcBef>
                        <a:spcAft>
                          <a:spcPts val="800"/>
                        </a:spcAft>
                      </a:pPr>
                      <a:r>
                        <a:rPr lang="en-AU" sz="1200" b="1"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New or Transfer applications</a:t>
                      </a:r>
                      <a:endParaRPr lang="en-AU" sz="1200" b="0" i="0" u="none" strike="noStrike" dirty="0">
                        <a:effectLst/>
                        <a:latin typeface="Arial" panose="020B0604020202020204" pitchFamily="34" charset="0"/>
                      </a:endParaRPr>
                    </a:p>
                  </a:txBody>
                  <a:tcPr marL="67226" marR="67226" marT="33613" marB="33613">
                    <a:lnL>
                      <a:noFill/>
                    </a:lnL>
                    <a:lnR>
                      <a:noFill/>
                    </a:lnR>
                    <a:lnT>
                      <a:noFill/>
                    </a:lnT>
                    <a:lnB w="12700" cap="flat" cmpd="sng" algn="ctr">
                      <a:solidFill>
                        <a:srgbClr val="A8D08D"/>
                      </a:solidFill>
                      <a:prstDash val="solid"/>
                      <a:round/>
                      <a:headEnd type="none" w="med" len="med"/>
                      <a:tailEnd type="none" w="med" len="med"/>
                    </a:lnB>
                  </a:tcPr>
                </a:tc>
                <a:tc hMerge="1">
                  <a:txBody>
                    <a:bodyPr/>
                    <a:lstStyle/>
                    <a:p>
                      <a:endParaRPr lang="en-AU"/>
                    </a:p>
                  </a:txBody>
                  <a:tcPr/>
                </a:tc>
                <a:tc>
                  <a:txBody>
                    <a:bodyPr/>
                    <a:lstStyle/>
                    <a:p>
                      <a:pPr algn="l" fontAlgn="ctr">
                        <a:lnSpc>
                          <a:spcPct val="107000"/>
                        </a:lnSpc>
                        <a:spcBef>
                          <a:spcPts val="0"/>
                        </a:spcBef>
                        <a:spcAft>
                          <a:spcPts val="800"/>
                        </a:spcAft>
                      </a:pPr>
                      <a:r>
                        <a:rPr lang="en-AU" sz="1000" b="0" i="0" u="none" strike="noStrike" kern="100">
                          <a:effectLst/>
                          <a:latin typeface="Calibri" panose="020F0502020204030204" pitchFamily="34" charset="0"/>
                          <a:ea typeface="Calibri" panose="020F0502020204030204" pitchFamily="34" charset="0"/>
                          <a:cs typeface="Times New Roman" panose="02020603050405020304" pitchFamily="18" charset="0"/>
                        </a:rPr>
                        <a:t> </a:t>
                      </a:r>
                      <a:endParaRPr lang="en-AU" sz="1700" b="0" i="0" u="none" strike="noStrike">
                        <a:effectLst/>
                        <a:latin typeface="Arial" panose="020B0604020202020204" pitchFamily="34" charset="0"/>
                      </a:endParaRPr>
                    </a:p>
                  </a:txBody>
                  <a:tcPr marL="7002" marR="7002" marT="7002" marB="0" anchor="ctr">
                    <a:lnL>
                      <a:noFill/>
                    </a:lnL>
                    <a:lnR>
                      <a:noFill/>
                    </a:lnR>
                    <a:lnT>
                      <a:noFill/>
                    </a:lnT>
                    <a:lnB w="12700" cap="flat" cmpd="sng" algn="ctr">
                      <a:solidFill>
                        <a:srgbClr val="A8D08D"/>
                      </a:solidFill>
                      <a:prstDash val="solid"/>
                      <a:round/>
                      <a:headEnd type="none" w="med" len="med"/>
                      <a:tailEnd type="none" w="med" len="med"/>
                    </a:lnB>
                  </a:tcPr>
                </a:tc>
                <a:extLst>
                  <a:ext uri="{0D108BD9-81ED-4DB2-BD59-A6C34878D82A}">
                    <a16:rowId xmlns:a16="http://schemas.microsoft.com/office/drawing/2014/main" val="3819779729"/>
                  </a:ext>
                </a:extLst>
              </a:tr>
              <a:tr h="459540">
                <a:tc rowSpan="6">
                  <a:txBody>
                    <a:bodyPr/>
                    <a:lstStyle/>
                    <a:p>
                      <a:pPr marL="0" indent="180975" algn="l" fontAlgn="t">
                        <a:lnSpc>
                          <a:spcPct val="107000"/>
                        </a:lnSpc>
                        <a:spcBef>
                          <a:spcPts val="0"/>
                        </a:spcBef>
                        <a:spcAft>
                          <a:spcPts val="800"/>
                        </a:spcAft>
                      </a:pPr>
                      <a:r>
                        <a:rPr lang="en-AU" sz="1400" b="1"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Priority</a:t>
                      </a:r>
                      <a:endParaRPr lang="en-AU" sz="1400" b="0" i="0" u="none" strike="noStrike" dirty="0">
                        <a:effectLst/>
                        <a:latin typeface="Arial" panose="020B0604020202020204" pitchFamily="34" charset="0"/>
                      </a:endParaRPr>
                    </a:p>
                  </a:txBody>
                  <a:tcPr marL="67226" marR="67226" marT="33613" marB="33613" anchor="ctr">
                    <a:lnL>
                      <a:noFill/>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a:noFill/>
                    </a:lnB>
                  </a:tcPr>
                </a:tc>
                <a:tc>
                  <a:txBody>
                    <a:bodyPr/>
                    <a:lstStyle/>
                    <a:p>
                      <a:pPr marL="0" indent="0" algn="l" fontAlgn="t">
                        <a:lnSpc>
                          <a:spcPct val="107000"/>
                        </a:lnSpc>
                        <a:spcBef>
                          <a:spcPts val="0"/>
                        </a:spcBef>
                        <a:spcAft>
                          <a:spcPts val="800"/>
                        </a:spcAft>
                        <a:buClrTx/>
                        <a:buSzPts val="1000"/>
                        <a:buFont typeface="+mj-lt"/>
                        <a:buNone/>
                      </a:pPr>
                      <a:r>
                        <a:rPr lang="en-AU" sz="16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 Emergency management</a:t>
                      </a:r>
                      <a:endParaRPr lang="en-AU" sz="1600" b="0" i="0" u="none" strike="noStrike" dirty="0">
                        <a:effectLst/>
                        <a:latin typeface="Arial" panose="020B0604020202020204" pitchFamily="34" charset="0"/>
                      </a:endParaRPr>
                    </a:p>
                  </a:txBody>
                  <a:tcPr marL="50419" marR="50419" marT="7002"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gridSpan="2">
                  <a:txBody>
                    <a:bodyPr/>
                    <a:lstStyle/>
                    <a:p>
                      <a:pPr algn="l" fontAlgn="t">
                        <a:lnSpc>
                          <a:spcPct val="107000"/>
                        </a:lnSpc>
                        <a:spcBef>
                          <a:spcPts val="0"/>
                        </a:spcBef>
                        <a:spcAft>
                          <a:spcPts val="800"/>
                        </a:spcAft>
                      </a:pPr>
                      <a:r>
                        <a:rPr lang="en-AU" sz="1050" b="0" i="0" u="none" strike="noStrike" kern="100" dirty="0">
                          <a:solidFill>
                            <a:srgbClr val="000000"/>
                          </a:solidFill>
                          <a:effectLst/>
                          <a:latin typeface="+mn-lt"/>
                          <a:ea typeface="Calibri" panose="020F0502020204030204" pitchFamily="34" charset="0"/>
                          <a:cs typeface="Times New Roman" panose="02020603050405020304" pitchFamily="18" charset="0"/>
                        </a:rPr>
                        <a:t>For people whose housing is no longer safe or habitable, due to an emergency, e.g., a bushfire, flood or storm</a:t>
                      </a:r>
                      <a:endParaRPr lang="en-AU" sz="1050" b="0" i="0" u="none" strike="noStrike" dirty="0">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hMerge="1">
                  <a:txBody>
                    <a:bodyPr/>
                    <a:lstStyle/>
                    <a:p>
                      <a:endParaRPr lang="en-AU"/>
                    </a:p>
                  </a:txBody>
                  <a:tcPr/>
                </a:tc>
                <a:tc gridSpan="2">
                  <a:txBody>
                    <a:bodyPr/>
                    <a:lstStyle/>
                    <a:p>
                      <a:pPr algn="l" fontAlgn="t">
                        <a:lnSpc>
                          <a:spcPct val="107000"/>
                        </a:lnSpc>
                        <a:spcBef>
                          <a:spcPts val="0"/>
                        </a:spcBef>
                        <a:spcAft>
                          <a:spcPts val="800"/>
                        </a:spcAft>
                      </a:pPr>
                      <a:r>
                        <a:rPr lang="en-AU" sz="1050" b="0" i="0" u="none" strike="noStrike" kern="100" dirty="0">
                          <a:solidFill>
                            <a:srgbClr val="000000"/>
                          </a:solidFill>
                          <a:effectLst/>
                          <a:latin typeface="+mn-lt"/>
                          <a:ea typeface="Calibri" panose="020F0502020204030204" pitchFamily="34" charset="0"/>
                          <a:cs typeface="Times New Roman" panose="02020603050405020304" pitchFamily="18" charset="0"/>
                        </a:rPr>
                        <a:t>Transfer or new applications</a:t>
                      </a:r>
                      <a:endParaRPr lang="en-AU" sz="1050" b="0" i="0" u="none" strike="noStrike" dirty="0">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hMerge="1">
                  <a:txBody>
                    <a:bodyPr/>
                    <a:lstStyle/>
                    <a:p>
                      <a:endParaRPr lang="en-AU"/>
                    </a:p>
                  </a:txBody>
                  <a:tcPr/>
                </a:tc>
                <a:extLst>
                  <a:ext uri="{0D108BD9-81ED-4DB2-BD59-A6C34878D82A}">
                    <a16:rowId xmlns:a16="http://schemas.microsoft.com/office/drawing/2014/main" val="2459905699"/>
                  </a:ext>
                </a:extLst>
              </a:tr>
              <a:tr h="825268">
                <a:tc vMerge="1">
                  <a:txBody>
                    <a:bodyPr/>
                    <a:lstStyle/>
                    <a:p>
                      <a:endParaRPr lang="en-AU"/>
                    </a:p>
                  </a:txBody>
                  <a:tcPr/>
                </a:tc>
                <a:tc>
                  <a:txBody>
                    <a:bodyPr/>
                    <a:lstStyle/>
                    <a:p>
                      <a:pPr marL="0" indent="0" algn="l" fontAlgn="t">
                        <a:lnSpc>
                          <a:spcPct val="107000"/>
                        </a:lnSpc>
                        <a:spcBef>
                          <a:spcPts val="0"/>
                        </a:spcBef>
                        <a:spcAft>
                          <a:spcPts val="800"/>
                        </a:spcAft>
                        <a:buClrTx/>
                        <a:buSzPts val="1000"/>
                        <a:buFont typeface="+mj-lt"/>
                        <a:buNone/>
                      </a:pPr>
                      <a:r>
                        <a:rPr lang="en-AU"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2. Priority transfers</a:t>
                      </a:r>
                      <a:endParaRPr lang="en-AU" sz="1600" b="0" i="0" u="none" strike="noStrike" dirty="0">
                        <a:effectLst/>
                        <a:latin typeface="Arial" panose="020B0604020202020204" pitchFamily="34" charset="0"/>
                      </a:endParaRPr>
                    </a:p>
                  </a:txBody>
                  <a:tcPr marL="50419" marR="50419" marT="7002"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gridSpan="2">
                  <a:txBody>
                    <a:bodyPr/>
                    <a:lstStyle/>
                    <a:p>
                      <a:pPr algn="l" fontAlgn="t">
                        <a:lnSpc>
                          <a:spcPct val="107000"/>
                        </a:lnSpc>
                        <a:spcBef>
                          <a:spcPts val="0"/>
                        </a:spcBef>
                        <a:spcAft>
                          <a:spcPts val="800"/>
                        </a:spcAft>
                      </a:pPr>
                      <a:r>
                        <a:rPr lang="en-AU" sz="1050" b="0" i="0" u="none" strike="noStrike" kern="100">
                          <a:effectLst/>
                          <a:latin typeface="+mn-lt"/>
                          <a:ea typeface="Calibri" panose="020F0502020204030204" pitchFamily="34" charset="0"/>
                          <a:cs typeface="Times New Roman" panose="02020603050405020304" pitchFamily="18" charset="0"/>
                        </a:rPr>
                        <a:t>For existing public or community housing tenants who require relocation due to the current property being unsafe or unsuitable, or is to be redeveloped, sold or could be better utilised.</a:t>
                      </a:r>
                      <a:endParaRPr lang="en-AU" sz="1050" b="0" i="0" u="none" strike="noStrike">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hMerge="1">
                  <a:txBody>
                    <a:bodyPr/>
                    <a:lstStyle/>
                    <a:p>
                      <a:endParaRPr lang="en-AU"/>
                    </a:p>
                  </a:txBody>
                  <a:tcPr/>
                </a:tc>
                <a:tc gridSpan="2">
                  <a:txBody>
                    <a:bodyPr/>
                    <a:lstStyle/>
                    <a:p>
                      <a:pPr algn="l" fontAlgn="t">
                        <a:lnSpc>
                          <a:spcPct val="107000"/>
                        </a:lnSpc>
                        <a:spcBef>
                          <a:spcPts val="0"/>
                        </a:spcBef>
                        <a:spcAft>
                          <a:spcPts val="800"/>
                        </a:spcAft>
                      </a:pPr>
                      <a:r>
                        <a:rPr lang="en-AU" sz="1050" b="0" i="0" u="none" strike="noStrike" kern="100" dirty="0">
                          <a:effectLst/>
                          <a:latin typeface="+mn-lt"/>
                          <a:ea typeface="Calibri" panose="020F0502020204030204" pitchFamily="34" charset="0"/>
                          <a:cs typeface="Times New Roman" panose="02020603050405020304" pitchFamily="18" charset="0"/>
                        </a:rPr>
                        <a:t>Transfer applications only.</a:t>
                      </a:r>
                      <a:endParaRPr lang="en-AU" sz="1050" b="0" i="0" u="none" strike="noStrike" dirty="0">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hMerge="1">
                  <a:txBody>
                    <a:bodyPr/>
                    <a:lstStyle/>
                    <a:p>
                      <a:endParaRPr lang="en-AU"/>
                    </a:p>
                  </a:txBody>
                  <a:tcPr/>
                </a:tc>
                <a:extLst>
                  <a:ext uri="{0D108BD9-81ED-4DB2-BD59-A6C34878D82A}">
                    <a16:rowId xmlns:a16="http://schemas.microsoft.com/office/drawing/2014/main" val="3193512472"/>
                  </a:ext>
                </a:extLst>
              </a:tr>
              <a:tr h="461666">
                <a:tc vMerge="1">
                  <a:txBody>
                    <a:bodyPr/>
                    <a:lstStyle/>
                    <a:p>
                      <a:endParaRPr lang="en-AU"/>
                    </a:p>
                  </a:txBody>
                  <a:tcPr/>
                </a:tc>
                <a:tc>
                  <a:txBody>
                    <a:bodyPr/>
                    <a:lstStyle/>
                    <a:p>
                      <a:pPr marL="0" indent="0" algn="l" fontAlgn="t">
                        <a:lnSpc>
                          <a:spcPct val="107000"/>
                        </a:lnSpc>
                        <a:spcBef>
                          <a:spcPts val="0"/>
                        </a:spcBef>
                        <a:spcAft>
                          <a:spcPts val="800"/>
                        </a:spcAft>
                        <a:buClrTx/>
                        <a:buSzPts val="1000"/>
                        <a:buFont typeface="+mj-lt"/>
                        <a:buNone/>
                      </a:pPr>
                      <a:r>
                        <a:rPr lang="en-AU" sz="16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Homeless with support</a:t>
                      </a:r>
                      <a:endParaRPr lang="en-AU" sz="1600" b="0" i="0" u="none" strike="noStrike" dirty="0">
                        <a:effectLst/>
                        <a:latin typeface="Arial" panose="020B0604020202020204" pitchFamily="34" charset="0"/>
                      </a:endParaRPr>
                    </a:p>
                  </a:txBody>
                  <a:tcPr marL="50419" marR="50419" marT="7002"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gridSpan="2">
                  <a:txBody>
                    <a:bodyPr/>
                    <a:lstStyle/>
                    <a:p>
                      <a:pPr algn="l" fontAlgn="t">
                        <a:lnSpc>
                          <a:spcPct val="107000"/>
                        </a:lnSpc>
                        <a:spcBef>
                          <a:spcPts val="0"/>
                        </a:spcBef>
                        <a:spcAft>
                          <a:spcPts val="800"/>
                        </a:spcAft>
                      </a:pPr>
                      <a:r>
                        <a:rPr lang="en-AU" sz="1050" b="0" i="0" u="none" strike="noStrike" kern="100">
                          <a:solidFill>
                            <a:srgbClr val="000000"/>
                          </a:solidFill>
                          <a:effectLst/>
                          <a:latin typeface="+mn-lt"/>
                          <a:ea typeface="Calibri" panose="020F0502020204030204" pitchFamily="34" charset="0"/>
                          <a:cs typeface="Times New Roman" panose="02020603050405020304" pitchFamily="18" charset="0"/>
                        </a:rPr>
                        <a:t>People who are homeless and receiving support. Applications are lodged by support workers.</a:t>
                      </a:r>
                      <a:endParaRPr lang="en-AU" sz="1050" b="0" i="0" u="none" strike="noStrike">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hMerge="1">
                  <a:txBody>
                    <a:bodyPr/>
                    <a:lstStyle/>
                    <a:p>
                      <a:endParaRPr lang="en-AU"/>
                    </a:p>
                  </a:txBody>
                  <a:tcPr/>
                </a:tc>
                <a:tc gridSpan="2">
                  <a:txBody>
                    <a:bodyPr/>
                    <a:lstStyle/>
                    <a:p>
                      <a:pPr algn="l" fontAlgn="t">
                        <a:lnSpc>
                          <a:spcPct val="107000"/>
                        </a:lnSpc>
                        <a:spcBef>
                          <a:spcPts val="0"/>
                        </a:spcBef>
                        <a:spcAft>
                          <a:spcPts val="800"/>
                        </a:spcAft>
                      </a:pPr>
                      <a:r>
                        <a:rPr lang="en-AU" sz="1050" b="0" i="0" u="none" strike="noStrike" kern="100" dirty="0">
                          <a:solidFill>
                            <a:srgbClr val="000000"/>
                          </a:solidFill>
                          <a:effectLst/>
                          <a:latin typeface="+mn-lt"/>
                          <a:ea typeface="Calibri" panose="020F0502020204030204" pitchFamily="34" charset="0"/>
                          <a:cs typeface="Times New Roman" panose="02020603050405020304" pitchFamily="18" charset="0"/>
                        </a:rPr>
                        <a:t>New applications only.</a:t>
                      </a:r>
                      <a:endParaRPr lang="en-AU" sz="1050" b="0" i="0" u="none" strike="noStrike" dirty="0">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hMerge="1">
                  <a:txBody>
                    <a:bodyPr/>
                    <a:lstStyle/>
                    <a:p>
                      <a:endParaRPr lang="en-AU"/>
                    </a:p>
                  </a:txBody>
                  <a:tcPr/>
                </a:tc>
                <a:extLst>
                  <a:ext uri="{0D108BD9-81ED-4DB2-BD59-A6C34878D82A}">
                    <a16:rowId xmlns:a16="http://schemas.microsoft.com/office/drawing/2014/main" val="2572164036"/>
                  </a:ext>
                </a:extLst>
              </a:tr>
              <a:tr h="605067">
                <a:tc vMerge="1">
                  <a:txBody>
                    <a:bodyPr/>
                    <a:lstStyle/>
                    <a:p>
                      <a:endParaRPr lang="en-AU"/>
                    </a:p>
                  </a:txBody>
                  <a:tcPr/>
                </a:tc>
                <a:tc>
                  <a:txBody>
                    <a:bodyPr/>
                    <a:lstStyle/>
                    <a:p>
                      <a:pPr marL="0" indent="0" algn="l" fontAlgn="t">
                        <a:lnSpc>
                          <a:spcPct val="107000"/>
                        </a:lnSpc>
                        <a:spcBef>
                          <a:spcPts val="0"/>
                        </a:spcBef>
                        <a:spcAft>
                          <a:spcPts val="800"/>
                        </a:spcAft>
                        <a:buClrTx/>
                        <a:buSzPts val="1000"/>
                        <a:buFont typeface="+mj-lt"/>
                        <a:buNone/>
                      </a:pPr>
                      <a:r>
                        <a:rPr lang="en-AU"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4. Supported housing</a:t>
                      </a:r>
                      <a:endParaRPr lang="en-AU" sz="1600" b="0" i="0" u="none" strike="noStrike" dirty="0">
                        <a:effectLst/>
                        <a:latin typeface="Arial" panose="020B0604020202020204" pitchFamily="34" charset="0"/>
                      </a:endParaRPr>
                    </a:p>
                  </a:txBody>
                  <a:tcPr marL="50419" marR="50419" marT="7002"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gridSpan="2">
                  <a:txBody>
                    <a:bodyPr/>
                    <a:lstStyle/>
                    <a:p>
                      <a:pPr algn="l" fontAlgn="t">
                        <a:lnSpc>
                          <a:spcPct val="107000"/>
                        </a:lnSpc>
                        <a:spcBef>
                          <a:spcPts val="0"/>
                        </a:spcBef>
                        <a:spcAft>
                          <a:spcPts val="800"/>
                        </a:spcAft>
                      </a:pPr>
                      <a:r>
                        <a:rPr lang="en-AU" sz="1050" b="0" i="0" u="none" strike="noStrike" kern="100">
                          <a:effectLst/>
                          <a:latin typeface="+mn-lt"/>
                          <a:ea typeface="Calibri" panose="020F0502020204030204" pitchFamily="34" charset="0"/>
                          <a:cs typeface="Times New Roman" panose="02020603050405020304" pitchFamily="18" charset="0"/>
                        </a:rPr>
                        <a:t>For households who need a home with major disability modifications, or that receive independent living assistance or care.</a:t>
                      </a:r>
                      <a:endParaRPr lang="en-AU" sz="1050" b="0" i="0" u="none" strike="noStrike">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hMerge="1">
                  <a:txBody>
                    <a:bodyPr/>
                    <a:lstStyle/>
                    <a:p>
                      <a:endParaRPr lang="en-AU"/>
                    </a:p>
                  </a:txBody>
                  <a:tcPr/>
                </a:tc>
                <a:tc gridSpan="2">
                  <a:txBody>
                    <a:bodyPr/>
                    <a:lstStyle/>
                    <a:p>
                      <a:pPr algn="l" fontAlgn="t">
                        <a:lnSpc>
                          <a:spcPct val="107000"/>
                        </a:lnSpc>
                        <a:spcBef>
                          <a:spcPts val="0"/>
                        </a:spcBef>
                        <a:spcAft>
                          <a:spcPts val="800"/>
                        </a:spcAft>
                      </a:pPr>
                      <a:r>
                        <a:rPr lang="en-AU" sz="1050" b="0" i="0" u="none" strike="noStrike" kern="100" dirty="0">
                          <a:effectLst/>
                          <a:latin typeface="+mn-lt"/>
                          <a:ea typeface="Calibri" panose="020F0502020204030204" pitchFamily="34" charset="0"/>
                          <a:cs typeface="Times New Roman" panose="02020603050405020304" pitchFamily="18" charset="0"/>
                        </a:rPr>
                        <a:t>New applications and transfer applications for reasons of ‘severe overcrowding’ and ‘urgent medical needs’.</a:t>
                      </a:r>
                      <a:endParaRPr lang="en-AU" sz="1050" b="0" i="0" u="none" strike="noStrike" dirty="0">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hMerge="1">
                  <a:txBody>
                    <a:bodyPr/>
                    <a:lstStyle/>
                    <a:p>
                      <a:endParaRPr lang="en-AU"/>
                    </a:p>
                  </a:txBody>
                  <a:tcPr/>
                </a:tc>
                <a:extLst>
                  <a:ext uri="{0D108BD9-81ED-4DB2-BD59-A6C34878D82A}">
                    <a16:rowId xmlns:a16="http://schemas.microsoft.com/office/drawing/2014/main" val="1698651388"/>
                  </a:ext>
                </a:extLst>
              </a:tr>
              <a:tr h="1288503">
                <a:tc vMerge="1">
                  <a:txBody>
                    <a:bodyPr/>
                    <a:lstStyle/>
                    <a:p>
                      <a:endParaRPr lang="en-AU"/>
                    </a:p>
                  </a:txBody>
                  <a:tcPr/>
                </a:tc>
                <a:tc>
                  <a:txBody>
                    <a:bodyPr/>
                    <a:lstStyle/>
                    <a:p>
                      <a:pPr marL="0" indent="0" algn="l" fontAlgn="t">
                        <a:lnSpc>
                          <a:spcPct val="107000"/>
                        </a:lnSpc>
                        <a:spcBef>
                          <a:spcPts val="0"/>
                        </a:spcBef>
                        <a:spcAft>
                          <a:spcPts val="800"/>
                        </a:spcAft>
                        <a:buClrTx/>
                        <a:buSzPts val="1000"/>
                        <a:buFont typeface="+mj-lt"/>
                        <a:buNone/>
                      </a:pPr>
                      <a:r>
                        <a:rPr lang="en-AU" sz="16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 Special Housing Needs</a:t>
                      </a:r>
                      <a:endParaRPr lang="en-AU" sz="1600" b="0" i="0" u="none" strike="noStrike" dirty="0">
                        <a:effectLst/>
                        <a:latin typeface="Arial" panose="020B0604020202020204" pitchFamily="34" charset="0"/>
                      </a:endParaRPr>
                    </a:p>
                  </a:txBody>
                  <a:tcPr marL="50419" marR="50419" marT="7002"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gridSpan="2">
                  <a:txBody>
                    <a:bodyPr/>
                    <a:lstStyle/>
                    <a:p>
                      <a:pPr algn="l" fontAlgn="t">
                        <a:lnSpc>
                          <a:spcPct val="107000"/>
                        </a:lnSpc>
                        <a:spcBef>
                          <a:spcPts val="0"/>
                        </a:spcBef>
                        <a:spcAft>
                          <a:spcPts val="800"/>
                        </a:spcAft>
                      </a:pPr>
                      <a:r>
                        <a:rPr lang="en-AU" sz="1050" b="0" i="0" u="none" strike="noStrike" kern="100" dirty="0">
                          <a:solidFill>
                            <a:srgbClr val="000000"/>
                          </a:solidFill>
                          <a:effectLst/>
                          <a:latin typeface="+mn-lt"/>
                          <a:ea typeface="Calibri" panose="020F0502020204030204" pitchFamily="34" charset="0"/>
                          <a:cs typeface="Times New Roman" panose="02020603050405020304" pitchFamily="18" charset="0"/>
                        </a:rPr>
                        <a:t>The special housing needs category helps individuals or families whose housing becomes unsuitable or who have no other housing options.</a:t>
                      </a:r>
                      <a:endParaRPr lang="en-AU" sz="1050" b="0" i="0" u="none" strike="noStrike" dirty="0">
                        <a:effectLst/>
                        <a:latin typeface="+mn-lt"/>
                      </a:endParaRPr>
                    </a:p>
                    <a:p>
                      <a:pPr algn="l" fontAlgn="t">
                        <a:lnSpc>
                          <a:spcPct val="107000"/>
                        </a:lnSpc>
                        <a:spcBef>
                          <a:spcPts val="0"/>
                        </a:spcBef>
                        <a:spcAft>
                          <a:spcPts val="800"/>
                        </a:spcAft>
                      </a:pPr>
                      <a:r>
                        <a:rPr lang="en-AU" sz="1050" b="0" i="0" u="none" strike="noStrike" kern="100" dirty="0">
                          <a:effectLst/>
                          <a:latin typeface="+mn-lt"/>
                          <a:ea typeface="Calibri" panose="020F0502020204030204" pitchFamily="34" charset="0"/>
                          <a:cs typeface="Times New Roman" panose="02020603050405020304" pitchFamily="18" charset="0"/>
                        </a:rPr>
                        <a:t> </a:t>
                      </a:r>
                      <a:endParaRPr lang="en-AU" sz="1050" b="0" i="0" u="none" strike="noStrike" dirty="0">
                        <a:effectLst/>
                        <a:latin typeface="+mn-lt"/>
                      </a:endParaRPr>
                    </a:p>
                    <a:p>
                      <a:pPr algn="l" fontAlgn="t">
                        <a:lnSpc>
                          <a:spcPct val="107000"/>
                        </a:lnSpc>
                        <a:spcBef>
                          <a:spcPts val="0"/>
                        </a:spcBef>
                        <a:spcAft>
                          <a:spcPts val="800"/>
                        </a:spcAft>
                      </a:pPr>
                      <a:r>
                        <a:rPr lang="en-AU" sz="1050" b="0" i="0" u="none" strike="noStrike" kern="100" dirty="0">
                          <a:solidFill>
                            <a:srgbClr val="000000"/>
                          </a:solidFill>
                          <a:effectLst/>
                          <a:latin typeface="+mn-lt"/>
                          <a:ea typeface="Calibri" panose="020F0502020204030204" pitchFamily="34" charset="0"/>
                          <a:cs typeface="Times New Roman" panose="02020603050405020304" pitchFamily="18" charset="0"/>
                        </a:rPr>
                        <a:t>Reasons applicants might apply under this category include insecure housing, inappropriate housing, unsafe housing and urgent medical need.</a:t>
                      </a:r>
                      <a:endParaRPr lang="en-AU" sz="1050" b="0" i="0" u="none" strike="noStrike" dirty="0">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hMerge="1">
                  <a:txBody>
                    <a:bodyPr/>
                    <a:lstStyle/>
                    <a:p>
                      <a:endParaRPr lang="en-AU"/>
                    </a:p>
                  </a:txBody>
                  <a:tcPr/>
                </a:tc>
                <a:tc gridSpan="2">
                  <a:txBody>
                    <a:bodyPr/>
                    <a:lstStyle/>
                    <a:p>
                      <a:pPr algn="l" fontAlgn="t">
                        <a:lnSpc>
                          <a:spcPct val="107000"/>
                        </a:lnSpc>
                        <a:spcBef>
                          <a:spcPts val="0"/>
                        </a:spcBef>
                        <a:spcAft>
                          <a:spcPts val="800"/>
                        </a:spcAft>
                      </a:pPr>
                      <a:r>
                        <a:rPr lang="en-AU" sz="1050" b="0" i="0" u="none" strike="noStrike" kern="100" dirty="0">
                          <a:solidFill>
                            <a:srgbClr val="000000"/>
                          </a:solidFill>
                          <a:effectLst/>
                          <a:latin typeface="+mn-lt"/>
                          <a:ea typeface="Calibri" panose="020F0502020204030204" pitchFamily="34" charset="0"/>
                          <a:cs typeface="Times New Roman" panose="02020603050405020304" pitchFamily="18" charset="0"/>
                        </a:rPr>
                        <a:t>New applications only.</a:t>
                      </a:r>
                      <a:endParaRPr lang="en-AU" sz="1050" b="0" i="0" u="none" strike="noStrike" dirty="0">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hMerge="1">
                  <a:txBody>
                    <a:bodyPr/>
                    <a:lstStyle/>
                    <a:p>
                      <a:endParaRPr lang="en-AU"/>
                    </a:p>
                  </a:txBody>
                  <a:tcPr/>
                </a:tc>
                <a:extLst>
                  <a:ext uri="{0D108BD9-81ED-4DB2-BD59-A6C34878D82A}">
                    <a16:rowId xmlns:a16="http://schemas.microsoft.com/office/drawing/2014/main" val="1893895262"/>
                  </a:ext>
                </a:extLst>
              </a:tr>
              <a:tr h="605067">
                <a:tc vMerge="1">
                  <a:txBody>
                    <a:bodyPr/>
                    <a:lstStyle/>
                    <a:p>
                      <a:endParaRPr lang="en-AU"/>
                    </a:p>
                  </a:txBody>
                  <a:tcPr/>
                </a:tc>
                <a:tc>
                  <a:txBody>
                    <a:bodyPr/>
                    <a:lstStyle/>
                    <a:p>
                      <a:pPr marL="0" indent="0" algn="l" fontAlgn="t">
                        <a:lnSpc>
                          <a:spcPct val="107000"/>
                        </a:lnSpc>
                        <a:spcBef>
                          <a:spcPts val="0"/>
                        </a:spcBef>
                        <a:spcAft>
                          <a:spcPts val="800"/>
                        </a:spcAft>
                        <a:buClrTx/>
                        <a:buSzPts val="1000"/>
                        <a:buFont typeface="+mj-lt"/>
                        <a:buNone/>
                      </a:pPr>
                      <a:r>
                        <a:rPr lang="en-AU" sz="1600" b="0" i="0" u="none" strike="noStrike" kern="100" dirty="0">
                          <a:effectLst/>
                          <a:latin typeface="Calibri" panose="020F0502020204030204" pitchFamily="34" charset="0"/>
                          <a:ea typeface="Calibri" panose="020F0502020204030204" pitchFamily="34" charset="0"/>
                          <a:cs typeface="Times New Roman" panose="02020603050405020304" pitchFamily="18" charset="0"/>
                        </a:rPr>
                        <a:t>6. Special Housing Needs, Aged 55 and over</a:t>
                      </a:r>
                      <a:endParaRPr lang="en-AU" sz="1600" b="0" i="0" u="none" strike="noStrike" dirty="0">
                        <a:effectLst/>
                        <a:latin typeface="Arial" panose="020B0604020202020204" pitchFamily="34" charset="0"/>
                      </a:endParaRPr>
                    </a:p>
                  </a:txBody>
                  <a:tcPr marL="50419" marR="50419" marT="7002"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gridSpan="2">
                  <a:txBody>
                    <a:bodyPr/>
                    <a:lstStyle/>
                    <a:p>
                      <a:pPr algn="l" fontAlgn="t">
                        <a:lnSpc>
                          <a:spcPct val="107000"/>
                        </a:lnSpc>
                        <a:spcBef>
                          <a:spcPts val="0"/>
                        </a:spcBef>
                        <a:spcAft>
                          <a:spcPts val="800"/>
                        </a:spcAft>
                      </a:pPr>
                      <a:r>
                        <a:rPr lang="en-AU" sz="1050" b="0" i="0" u="none" strike="noStrike" kern="100" dirty="0">
                          <a:effectLst/>
                          <a:latin typeface="+mn-lt"/>
                          <a:ea typeface="Calibri" panose="020F0502020204030204" pitchFamily="34" charset="0"/>
                          <a:cs typeface="Times New Roman" panose="02020603050405020304" pitchFamily="18" charset="0"/>
                        </a:rPr>
                        <a:t>For singles or couple aged 55 years or over who are not eligible for other priority access categories.</a:t>
                      </a:r>
                      <a:endParaRPr lang="en-AU" sz="1050" b="0" i="0" u="none" strike="noStrike" dirty="0">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hMerge="1">
                  <a:txBody>
                    <a:bodyPr/>
                    <a:lstStyle/>
                    <a:p>
                      <a:endParaRPr lang="en-AU"/>
                    </a:p>
                  </a:txBody>
                  <a:tcPr/>
                </a:tc>
                <a:tc gridSpan="2">
                  <a:txBody>
                    <a:bodyPr/>
                    <a:lstStyle/>
                    <a:p>
                      <a:pPr algn="l" fontAlgn="t">
                        <a:lnSpc>
                          <a:spcPct val="107000"/>
                        </a:lnSpc>
                        <a:spcBef>
                          <a:spcPts val="0"/>
                        </a:spcBef>
                        <a:spcAft>
                          <a:spcPts val="800"/>
                        </a:spcAft>
                      </a:pPr>
                      <a:r>
                        <a:rPr lang="en-AU" sz="1050" b="0" i="0" u="none" strike="noStrike" kern="100" dirty="0">
                          <a:effectLst/>
                          <a:latin typeface="+mn-lt"/>
                          <a:ea typeface="Calibri" panose="020F0502020204030204" pitchFamily="34" charset="0"/>
                          <a:cs typeface="Times New Roman" panose="02020603050405020304" pitchFamily="18" charset="0"/>
                        </a:rPr>
                        <a:t>New applications only.</a:t>
                      </a:r>
                      <a:endParaRPr lang="en-AU" sz="1050" b="0" i="0" u="none" strike="noStrike" dirty="0">
                        <a:effectLst/>
                        <a:latin typeface="+mn-lt"/>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hMerge="1">
                  <a:txBody>
                    <a:bodyPr/>
                    <a:lstStyle/>
                    <a:p>
                      <a:endParaRPr lang="en-AU"/>
                    </a:p>
                  </a:txBody>
                  <a:tcPr/>
                </a:tc>
                <a:extLst>
                  <a:ext uri="{0D108BD9-81ED-4DB2-BD59-A6C34878D82A}">
                    <a16:rowId xmlns:a16="http://schemas.microsoft.com/office/drawing/2014/main" val="3239014047"/>
                  </a:ext>
                </a:extLst>
              </a:tr>
              <a:tr h="534754">
                <a:tc>
                  <a:txBody>
                    <a:bodyPr/>
                    <a:lstStyle/>
                    <a:p>
                      <a:pPr marL="180975" indent="0" algn="l" fontAlgn="t">
                        <a:lnSpc>
                          <a:spcPct val="107000"/>
                        </a:lnSpc>
                        <a:spcBef>
                          <a:spcPts val="0"/>
                        </a:spcBef>
                        <a:spcAft>
                          <a:spcPts val="800"/>
                        </a:spcAft>
                      </a:pPr>
                      <a:r>
                        <a:rPr lang="en-AU" sz="1400" b="1"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Register of Interest</a:t>
                      </a:r>
                      <a:endParaRPr lang="en-AU" sz="1400" b="0" i="0" u="none" strike="noStrike" dirty="0">
                        <a:effectLst/>
                        <a:latin typeface="Arial" panose="020B0604020202020204" pitchFamily="34" charset="0"/>
                      </a:endParaRPr>
                    </a:p>
                  </a:txBody>
                  <a:tcPr marL="50419" marR="50419" marT="7002" marB="0">
                    <a:lnL>
                      <a:noFill/>
                    </a:lnL>
                    <a:lnR w="12700" cap="flat" cmpd="sng" algn="ctr">
                      <a:solidFill>
                        <a:srgbClr val="A8D08D"/>
                      </a:solidFill>
                      <a:prstDash val="solid"/>
                      <a:round/>
                      <a:headEnd type="none" w="med" len="med"/>
                      <a:tailEnd type="none" w="med" len="med"/>
                    </a:lnR>
                    <a:lnT>
                      <a:noFill/>
                    </a:lnT>
                    <a:lnB>
                      <a:noFill/>
                    </a:lnB>
                  </a:tcPr>
                </a:tc>
                <a:tc gridSpan="3">
                  <a:txBody>
                    <a:bodyPr/>
                    <a:lstStyle/>
                    <a:p>
                      <a:pPr algn="l" fontAlgn="t">
                        <a:lnSpc>
                          <a:spcPct val="107000"/>
                        </a:lnSpc>
                        <a:spcBef>
                          <a:spcPts val="0"/>
                        </a:spcBef>
                        <a:spcAft>
                          <a:spcPts val="800"/>
                        </a:spcAft>
                      </a:pPr>
                      <a:r>
                        <a:rPr lang="en-AU" sz="105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all other applicants who meet the general eligibility criteria for the VHN but do not satisfy the additional priority criteria.</a:t>
                      </a:r>
                      <a:endParaRPr lang="en-AU" sz="1050" b="0" i="0" u="none" strike="noStrike" dirty="0">
                        <a:effectLst/>
                        <a:latin typeface="Arial" panose="020B0604020202020204" pitchFamily="34" charset="0"/>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hMerge="1">
                  <a:txBody>
                    <a:bodyPr/>
                    <a:lstStyle/>
                    <a:p>
                      <a:endParaRPr lang="en-AU"/>
                    </a:p>
                  </a:txBody>
                  <a:tcPr/>
                </a:tc>
                <a:tc hMerge="1">
                  <a:txBody>
                    <a:bodyPr/>
                    <a:lstStyle/>
                    <a:p>
                      <a:endParaRPr lang="en-AU"/>
                    </a:p>
                  </a:txBody>
                  <a:tcPr/>
                </a:tc>
                <a:tc gridSpan="2">
                  <a:txBody>
                    <a:bodyPr/>
                    <a:lstStyle/>
                    <a:p>
                      <a:pPr algn="l" fontAlgn="t">
                        <a:lnSpc>
                          <a:spcPct val="107000"/>
                        </a:lnSpc>
                        <a:spcBef>
                          <a:spcPts val="0"/>
                        </a:spcBef>
                        <a:spcAft>
                          <a:spcPts val="800"/>
                        </a:spcAft>
                      </a:pPr>
                      <a:r>
                        <a:rPr lang="en-AU" sz="105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Transfer or New applications.</a:t>
                      </a:r>
                      <a:endParaRPr lang="en-AU" sz="1050" b="0" i="0" u="none" strike="noStrike" dirty="0">
                        <a:effectLst/>
                        <a:latin typeface="Arial" panose="020B0604020202020204" pitchFamily="34" charset="0"/>
                      </a:endParaRPr>
                    </a:p>
                  </a:txBody>
                  <a:tcPr marL="67226" marR="67226" marT="33613" marB="33613">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hMerge="1">
                  <a:txBody>
                    <a:bodyPr/>
                    <a:lstStyle/>
                    <a:p>
                      <a:endParaRPr lang="en-AU"/>
                    </a:p>
                  </a:txBody>
                  <a:tcPr/>
                </a:tc>
                <a:extLst>
                  <a:ext uri="{0D108BD9-81ED-4DB2-BD59-A6C34878D82A}">
                    <a16:rowId xmlns:a16="http://schemas.microsoft.com/office/drawing/2014/main" val="3000202518"/>
                  </a:ext>
                </a:extLst>
              </a:tr>
            </a:tbl>
          </a:graphicData>
        </a:graphic>
      </p:graphicFrame>
    </p:spTree>
    <p:extLst>
      <p:ext uri="{BB962C8B-B14F-4D97-AF65-F5344CB8AC3E}">
        <p14:creationId xmlns:p14="http://schemas.microsoft.com/office/powerpoint/2010/main" val="203870811"/>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0569B9-7B2C-54F5-3479-83F14C42A1E3}"/>
              </a:ext>
            </a:extLst>
          </p:cNvPr>
          <p:cNvSpPr txBox="1"/>
          <p:nvPr/>
        </p:nvSpPr>
        <p:spPr>
          <a:xfrm>
            <a:off x="180622" y="395111"/>
            <a:ext cx="4180363" cy="6339321"/>
          </a:xfrm>
          <a:prstGeom prst="rect">
            <a:avLst/>
          </a:prstGeom>
          <a:solidFill>
            <a:schemeClr val="bg1"/>
          </a:solidFill>
        </p:spPr>
        <p:txBody>
          <a:bodyPr vert="horz" lIns="91440" tIns="45720" rIns="91440" bIns="45720" rtlCol="0" anchor="t">
            <a:noAutofit/>
          </a:bodyPr>
          <a:lstStyle/>
          <a:p>
            <a:pPr>
              <a:lnSpc>
                <a:spcPct val="90000"/>
              </a:lnSpc>
              <a:spcAft>
                <a:spcPts val="600"/>
              </a:spcAft>
            </a:pPr>
            <a:r>
              <a:rPr lang="en-US" sz="2000" dirty="0">
                <a:latin typeface="Aptos" panose="020B0004020202020204" pitchFamily="34" charset="0"/>
              </a:rPr>
              <a:t>Whilst the number of people awaiting social housing in Brimbank/Melton does not fall far short of those from Western Metro, the level of current stock is far lower.</a:t>
            </a:r>
          </a:p>
          <a:p>
            <a:pPr>
              <a:lnSpc>
                <a:spcPct val="90000"/>
              </a:lnSpc>
              <a:spcAft>
                <a:spcPts val="600"/>
              </a:spcAft>
            </a:pPr>
            <a:endParaRPr lang="en-US" sz="2000" dirty="0">
              <a:latin typeface="Aptos" panose="020B0004020202020204" pitchFamily="34" charset="0"/>
            </a:endParaRPr>
          </a:p>
          <a:p>
            <a:pPr>
              <a:lnSpc>
                <a:spcPct val="90000"/>
              </a:lnSpc>
              <a:spcAft>
                <a:spcPts val="600"/>
              </a:spcAft>
            </a:pPr>
            <a:r>
              <a:rPr lang="en-US" sz="2000" dirty="0">
                <a:latin typeface="Aptos" panose="020B0004020202020204" pitchFamily="34" charset="0"/>
              </a:rPr>
              <a:t>More information about social housing can be found at: </a:t>
            </a:r>
            <a:r>
              <a:rPr lang="en-US" sz="2000" dirty="0">
                <a:latin typeface="Aptos" panose="020B0004020202020204" pitchFamily="34" charset="0"/>
                <a:hlinkClick r:id="rId3"/>
              </a:rPr>
              <a:t>www.housing.vic.gov.au</a:t>
            </a:r>
            <a:endParaRPr lang="en-US" sz="2000" dirty="0">
              <a:latin typeface="Aptos" panose="020B0004020202020204" pitchFamily="34" charset="0"/>
            </a:endParaRPr>
          </a:p>
          <a:p>
            <a:pPr>
              <a:lnSpc>
                <a:spcPct val="90000"/>
              </a:lnSpc>
              <a:spcAft>
                <a:spcPts val="600"/>
              </a:spcAft>
            </a:pPr>
            <a:endParaRPr lang="en-US" sz="2000" dirty="0">
              <a:latin typeface="Aptos" panose="020B0004020202020204" pitchFamily="34" charset="0"/>
            </a:endParaRPr>
          </a:p>
          <a:p>
            <a:pPr>
              <a:lnSpc>
                <a:spcPct val="90000"/>
              </a:lnSpc>
              <a:spcAft>
                <a:spcPts val="600"/>
              </a:spcAft>
            </a:pPr>
            <a:r>
              <a:rPr lang="en-US" sz="2000" dirty="0">
                <a:latin typeface="Aptos" panose="020B0004020202020204" pitchFamily="34" charset="0"/>
              </a:rPr>
              <a:t>You can appeal a social housing decision here:</a:t>
            </a:r>
          </a:p>
          <a:p>
            <a:pPr>
              <a:lnSpc>
                <a:spcPct val="90000"/>
              </a:lnSpc>
              <a:spcAft>
                <a:spcPts val="600"/>
              </a:spcAft>
            </a:pPr>
            <a:r>
              <a:rPr lang="en-US" sz="2000" dirty="0">
                <a:solidFill>
                  <a:schemeClr val="accent1"/>
                </a:solidFill>
                <a:latin typeface="Aptos" panose="020B0004020202020204" pitchFamily="34" charset="0"/>
                <a:hlinkClick r:id="rId4">
                  <a:extLst>
                    <a:ext uri="{A12FA001-AC4F-418D-AE19-62706E023703}">
                      <ahyp:hlinkClr xmlns:ahyp="http://schemas.microsoft.com/office/drawing/2018/hyperlinkcolor" val="tx"/>
                    </a:ext>
                  </a:extLst>
                </a:hlinkClick>
              </a:rPr>
              <a:t>Appeal a decision | Housing.vic.gov.au</a:t>
            </a:r>
            <a:endParaRPr lang="en-US" sz="2000" dirty="0">
              <a:solidFill>
                <a:schemeClr val="accent1"/>
              </a:solidFill>
              <a:latin typeface="Aptos" panose="020B0004020202020204" pitchFamily="34" charset="0"/>
            </a:endParaRPr>
          </a:p>
          <a:p>
            <a:pPr>
              <a:lnSpc>
                <a:spcPct val="90000"/>
              </a:lnSpc>
              <a:spcAft>
                <a:spcPts val="600"/>
              </a:spcAft>
            </a:pPr>
            <a:endParaRPr lang="en-US" sz="2000" dirty="0">
              <a:solidFill>
                <a:schemeClr val="accent1"/>
              </a:solidFill>
              <a:latin typeface="Aptos" panose="020B0004020202020204" pitchFamily="34" charset="0"/>
            </a:endParaRPr>
          </a:p>
          <a:p>
            <a:pPr>
              <a:lnSpc>
                <a:spcPct val="90000"/>
              </a:lnSpc>
              <a:spcAft>
                <a:spcPts val="600"/>
              </a:spcAft>
            </a:pPr>
            <a:r>
              <a:rPr lang="en-US" sz="2000" dirty="0">
                <a:latin typeface="Aptos" panose="020B0004020202020204" pitchFamily="34" charset="0"/>
              </a:rPr>
              <a:t>You can find out about the number of current applications by broadband here:</a:t>
            </a:r>
          </a:p>
          <a:p>
            <a:pPr>
              <a:lnSpc>
                <a:spcPct val="90000"/>
              </a:lnSpc>
              <a:spcAft>
                <a:spcPts val="600"/>
              </a:spcAft>
            </a:pPr>
            <a:r>
              <a:rPr lang="en-US" sz="2000" dirty="0">
                <a:latin typeface="Aptos" panose="020B0004020202020204" pitchFamily="34" charset="0"/>
                <a:hlinkClick r:id="rId5"/>
              </a:rPr>
              <a:t>Victorian Housing Register and transfer list by local area – June 2021.xlsx (live.com)</a:t>
            </a:r>
            <a:endParaRPr lang="en-US" sz="2000" dirty="0">
              <a:solidFill>
                <a:schemeClr val="accent1"/>
              </a:solidFill>
              <a:latin typeface="Aptos" panose="020B0004020202020204" pitchFamily="34" charset="0"/>
            </a:endParaRPr>
          </a:p>
        </p:txBody>
      </p:sp>
      <p:graphicFrame>
        <p:nvGraphicFramePr>
          <p:cNvPr id="2" name="Chart 1">
            <a:extLst>
              <a:ext uri="{FF2B5EF4-FFF2-40B4-BE49-F238E27FC236}">
                <a16:creationId xmlns:a16="http://schemas.microsoft.com/office/drawing/2014/main" id="{9D88CF02-F90D-179C-3DF6-ED641AD16AB1}"/>
              </a:ext>
            </a:extLst>
          </p:cNvPr>
          <p:cNvGraphicFramePr/>
          <p:nvPr>
            <p:extLst>
              <p:ext uri="{D42A27DB-BD31-4B8C-83A1-F6EECF244321}">
                <p14:modId xmlns:p14="http://schemas.microsoft.com/office/powerpoint/2010/main" val="2945796894"/>
              </p:ext>
            </p:extLst>
          </p:nvPr>
        </p:nvGraphicFramePr>
        <p:xfrm>
          <a:off x="4654296" y="314850"/>
          <a:ext cx="6903720" cy="6419582"/>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176BF11B-B995-373F-6C5C-0A13C0749B3F}"/>
              </a:ext>
            </a:extLst>
          </p:cNvPr>
          <p:cNvSpPr txBox="1"/>
          <p:nvPr/>
        </p:nvSpPr>
        <p:spPr>
          <a:xfrm>
            <a:off x="5675972" y="372809"/>
            <a:ext cx="4137102" cy="1021556"/>
          </a:xfrm>
          <a:prstGeom prst="roundRect">
            <a:avLst/>
          </a:prstGeom>
          <a:solidFill>
            <a:schemeClr val="accent6"/>
          </a:solidFill>
        </p:spPr>
        <p:txBody>
          <a:bodyPr wrap="square" rtlCol="0">
            <a:spAutoFit/>
          </a:bodyPr>
          <a:lstStyle/>
          <a:p>
            <a:pPr algn="ctr" rtl="0">
              <a:defRPr sz="1400" b="0" i="0" u="none" strike="noStrike" kern="1200" spc="0" baseline="0">
                <a:solidFill>
                  <a:prstClr val="white"/>
                </a:solidFill>
                <a:latin typeface="+mn-lt"/>
                <a:ea typeface="+mn-ea"/>
                <a:cs typeface="+mn-cs"/>
              </a:defRPr>
            </a:pPr>
            <a:r>
              <a:rPr lang="en-AU" sz="1800" b="1" dirty="0">
                <a:solidFill>
                  <a:schemeClr val="bg1"/>
                </a:solidFill>
                <a:latin typeface="+mn-lt"/>
                <a:ea typeface="+mn-ea"/>
                <a:cs typeface="+mn-cs"/>
              </a:rPr>
              <a:t>Current</a:t>
            </a:r>
            <a:r>
              <a:rPr lang="en-AU" sz="1800" b="1" baseline="0" dirty="0">
                <a:solidFill>
                  <a:schemeClr val="bg1"/>
                </a:solidFill>
                <a:latin typeface="+mn-lt"/>
                <a:ea typeface="+mn-ea"/>
                <a:cs typeface="+mn-cs"/>
              </a:rPr>
              <a:t> social housing stock vs applications:</a:t>
            </a:r>
            <a:r>
              <a:rPr lang="en-AU" sz="1800" b="1" i="0" u="none" strike="noStrike" baseline="0" dirty="0">
                <a:solidFill>
                  <a:schemeClr val="bg1"/>
                </a:solidFill>
                <a:effectLst/>
                <a:latin typeface="+mn-lt"/>
                <a:ea typeface="+mn-ea"/>
                <a:cs typeface="+mn-cs"/>
              </a:rPr>
              <a:t>     </a:t>
            </a:r>
            <a:br>
              <a:rPr lang="en-AU" sz="1800" b="1" i="0" u="none" strike="noStrike" baseline="0" dirty="0">
                <a:solidFill>
                  <a:schemeClr val="bg1"/>
                </a:solidFill>
                <a:effectLst/>
                <a:latin typeface="+mn-lt"/>
                <a:ea typeface="+mn-ea"/>
                <a:cs typeface="+mn-cs"/>
              </a:rPr>
            </a:br>
            <a:r>
              <a:rPr lang="en-AU" sz="1800" b="1" i="0" u="none" strike="noStrike" baseline="0" dirty="0">
                <a:solidFill>
                  <a:schemeClr val="bg1"/>
                </a:solidFill>
                <a:effectLst/>
                <a:latin typeface="+mn-lt"/>
                <a:ea typeface="+mn-ea"/>
                <a:cs typeface="+mn-cs"/>
              </a:rPr>
              <a:t>Melbourne's </a:t>
            </a:r>
            <a:r>
              <a:rPr lang="en-AU" sz="1800" b="1" i="0" u="none" strike="noStrike" baseline="0" dirty="0">
                <a:solidFill>
                  <a:schemeClr val="lt1"/>
                </a:solidFill>
                <a:effectLst/>
                <a:latin typeface="+mn-lt"/>
                <a:ea typeface="+mn-ea"/>
                <a:cs typeface="+mn-cs"/>
              </a:rPr>
              <a:t>west</a:t>
            </a:r>
            <a:endParaRPr lang="en-AU" sz="1800" b="1" dirty="0">
              <a:solidFill>
                <a:schemeClr val="bg1"/>
              </a:solidFill>
            </a:endParaRPr>
          </a:p>
        </p:txBody>
      </p:sp>
    </p:spTree>
    <p:extLst>
      <p:ext uri="{BB962C8B-B14F-4D97-AF65-F5344CB8AC3E}">
        <p14:creationId xmlns:p14="http://schemas.microsoft.com/office/powerpoint/2010/main" val="212995041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183" y="1999840"/>
            <a:ext cx="1781432" cy="2343912"/>
          </a:xfrm>
          <a:prstGeom prst="roundRect">
            <a:avLst/>
          </a:prstGeom>
          <a:solidFill>
            <a:schemeClr val="accent6"/>
          </a:solidFill>
          <a:ln>
            <a:noFill/>
          </a:ln>
          <a:effectLst/>
        </p:spPr>
        <p:style>
          <a:lnRef idx="2">
            <a:schemeClr val="dk1"/>
          </a:lnRef>
          <a:fillRef idx="1">
            <a:schemeClr val="lt1"/>
          </a:fillRef>
          <a:effectRef idx="0">
            <a:schemeClr val="dk1"/>
          </a:effectRef>
          <a:fontRef idx="minor">
            <a:schemeClr val="dk1"/>
          </a:fontRef>
        </p:style>
        <p:txBody>
          <a:bodyPr>
            <a:normAutofit/>
          </a:bodyPr>
          <a:lstStyle/>
          <a:p>
            <a:pPr algn="ctr"/>
            <a:r>
              <a:rPr lang="en-AU" sz="3200" b="1" dirty="0">
                <a:solidFill>
                  <a:schemeClr val="bg1"/>
                </a:solidFill>
              </a:rPr>
              <a:t>Big Housing Build</a:t>
            </a:r>
          </a:p>
        </p:txBody>
      </p:sp>
      <p:sp>
        <p:nvSpPr>
          <p:cNvPr id="3" name="Content Placeholder 2"/>
          <p:cNvSpPr>
            <a:spLocks noGrp="1"/>
          </p:cNvSpPr>
          <p:nvPr>
            <p:ph idx="1"/>
          </p:nvPr>
        </p:nvSpPr>
        <p:spPr>
          <a:xfrm>
            <a:off x="1951463" y="167268"/>
            <a:ext cx="10240537" cy="6545766"/>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noAutofit/>
          </a:bodyPr>
          <a:lstStyle/>
          <a:p>
            <a:pPr>
              <a:spcBef>
                <a:spcPts val="1800"/>
              </a:spcBef>
            </a:pPr>
            <a:endParaRPr lang="en-AU" sz="2400" dirty="0"/>
          </a:p>
          <a:p>
            <a:pPr>
              <a:spcBef>
                <a:spcPts val="1800"/>
              </a:spcBef>
            </a:pPr>
            <a:r>
              <a:rPr lang="en-AU" sz="2400" dirty="0">
                <a:latin typeface="Aptos" panose="020B0004020202020204" pitchFamily="34" charset="0"/>
              </a:rPr>
              <a:t>State Government has allocated $5.3b to build more social and affordable housing in Victoria.</a:t>
            </a:r>
          </a:p>
          <a:p>
            <a:pPr>
              <a:spcBef>
                <a:spcPts val="1200"/>
              </a:spcBef>
            </a:pPr>
            <a:r>
              <a:rPr lang="en-AU" sz="2400" b="1" dirty="0"/>
              <a:t>Big Housing Build </a:t>
            </a:r>
            <a:r>
              <a:rPr lang="en-AU" sz="2400" dirty="0"/>
              <a:t>projects in the West:</a:t>
            </a:r>
          </a:p>
          <a:p>
            <a:pPr>
              <a:spcBef>
                <a:spcPts val="1200"/>
              </a:spcBef>
            </a:pPr>
            <a:endParaRPr lang="en-AU" sz="1800" dirty="0"/>
          </a:p>
          <a:p>
            <a:pPr>
              <a:spcBef>
                <a:spcPts val="1200"/>
              </a:spcBef>
            </a:pPr>
            <a:endParaRPr lang="en-AU" sz="1800" dirty="0"/>
          </a:p>
          <a:p>
            <a:pPr>
              <a:spcBef>
                <a:spcPts val="1200"/>
              </a:spcBef>
            </a:pPr>
            <a:endParaRPr lang="en-AU" sz="1800" dirty="0"/>
          </a:p>
          <a:p>
            <a:pPr>
              <a:spcBef>
                <a:spcPts val="1200"/>
              </a:spcBef>
            </a:pPr>
            <a:endParaRPr lang="en-AU" sz="1800" dirty="0"/>
          </a:p>
          <a:p>
            <a:pPr>
              <a:spcBef>
                <a:spcPts val="1200"/>
              </a:spcBef>
            </a:pPr>
            <a:endParaRPr lang="en-AU" sz="1800" dirty="0"/>
          </a:p>
          <a:p>
            <a:pPr>
              <a:spcBef>
                <a:spcPts val="1200"/>
              </a:spcBef>
            </a:pPr>
            <a:endParaRPr lang="en-AU" sz="1800" dirty="0"/>
          </a:p>
          <a:p>
            <a:pPr>
              <a:spcBef>
                <a:spcPts val="1800"/>
              </a:spcBef>
            </a:pPr>
            <a:endParaRPr lang="en-AU" sz="2400" b="1" dirty="0"/>
          </a:p>
          <a:p>
            <a:pPr>
              <a:spcBef>
                <a:spcPts val="1200"/>
              </a:spcBef>
            </a:pPr>
            <a:r>
              <a:rPr lang="en-AU" sz="2400" b="1" dirty="0">
                <a:latin typeface="Aptos" panose="020B0004020202020204" pitchFamily="34" charset="0"/>
              </a:rPr>
              <a:t>Affordable housing: </a:t>
            </a:r>
            <a:br>
              <a:rPr lang="en-AU" sz="2400" dirty="0">
                <a:latin typeface="Aptos" panose="020B0004020202020204" pitchFamily="34" charset="0"/>
              </a:rPr>
            </a:br>
            <a:r>
              <a:rPr lang="en-AU" sz="2400" dirty="0">
                <a:latin typeface="Aptos" panose="020B0004020202020204" pitchFamily="34" charset="0"/>
              </a:rPr>
              <a:t>Government has built some ‘affordable’ housing for people on middle incomes.  Rental agreements generally for 3 years with rent lower than market rent.  Sign up for updates:</a:t>
            </a:r>
            <a:br>
              <a:rPr lang="en-AU" sz="2400" dirty="0">
                <a:latin typeface="Aptos" panose="020B0004020202020204" pitchFamily="34" charset="0"/>
              </a:rPr>
            </a:br>
            <a:r>
              <a:rPr lang="en-US" sz="2400" dirty="0">
                <a:latin typeface="Aptos" panose="020B0004020202020204" pitchFamily="34" charset="0"/>
              </a:rPr>
              <a:t>Homes Victoria Affordable Housing Scheme (HOMES) </a:t>
            </a:r>
            <a:r>
              <a:rPr lang="en-US" sz="2400" dirty="0">
                <a:latin typeface="Aptos" panose="020B0004020202020204" pitchFamily="34" charset="0"/>
                <a:hlinkClick r:id="rId3"/>
              </a:rPr>
              <a:t>affordable@homes.vic.gov.</a:t>
            </a:r>
            <a:r>
              <a:rPr lang="en-US" sz="2400">
                <a:latin typeface="Aptos" panose="020B0004020202020204" pitchFamily="34" charset="0"/>
                <a:hlinkClick r:id="rId3"/>
              </a:rPr>
              <a:t>au</a:t>
            </a:r>
            <a:r>
              <a:rPr lang="en-US" sz="2400">
                <a:latin typeface="Aptos" panose="020B0004020202020204" pitchFamily="34" charset="0"/>
              </a:rPr>
              <a:t>  or </a:t>
            </a:r>
            <a:r>
              <a:rPr lang="en-AU" sz="1600">
                <a:hlinkClick r:id="rId4"/>
              </a:rPr>
              <a:t>Homes Victoria affordable | Homes Victoria</a:t>
            </a:r>
            <a:endParaRPr lang="en-AU" sz="2400" dirty="0">
              <a:latin typeface="Aptos" panose="020B0004020202020204" pitchFamily="34" charset="0"/>
            </a:endParaRPr>
          </a:p>
          <a:p>
            <a:pPr>
              <a:spcBef>
                <a:spcPts val="1200"/>
              </a:spcBef>
            </a:pPr>
            <a:endParaRPr lang="en-AU" sz="1800" dirty="0"/>
          </a:p>
        </p:txBody>
      </p:sp>
      <p:sp>
        <p:nvSpPr>
          <p:cNvPr id="5" name="Rectangle 1">
            <a:extLst>
              <a:ext uri="{FF2B5EF4-FFF2-40B4-BE49-F238E27FC236}">
                <a16:creationId xmlns:a16="http://schemas.microsoft.com/office/drawing/2014/main" id="{6A85C2F4-88E9-8FC9-8632-3DD31609B7EF}"/>
              </a:ext>
            </a:extLst>
          </p:cNvPr>
          <p:cNvSpPr>
            <a:spLocks noChangeArrowheads="1"/>
          </p:cNvSpPr>
          <p:nvPr/>
        </p:nvSpPr>
        <p:spPr bwMode="auto">
          <a:xfrm>
            <a:off x="5511505" y="366627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graphicFrame>
        <p:nvGraphicFramePr>
          <p:cNvPr id="6" name="Table 5">
            <a:extLst>
              <a:ext uri="{FF2B5EF4-FFF2-40B4-BE49-F238E27FC236}">
                <a16:creationId xmlns:a16="http://schemas.microsoft.com/office/drawing/2014/main" id="{5954F83F-4700-CF15-DF38-2758D66DD84B}"/>
              </a:ext>
            </a:extLst>
          </p:cNvPr>
          <p:cNvGraphicFramePr>
            <a:graphicFrameLocks noGrp="1"/>
          </p:cNvGraphicFramePr>
          <p:nvPr>
            <p:extLst>
              <p:ext uri="{D42A27DB-BD31-4B8C-83A1-F6EECF244321}">
                <p14:modId xmlns:p14="http://schemas.microsoft.com/office/powerpoint/2010/main" val="3774732925"/>
              </p:ext>
            </p:extLst>
          </p:nvPr>
        </p:nvGraphicFramePr>
        <p:xfrm>
          <a:off x="2815774" y="1532677"/>
          <a:ext cx="8185160" cy="2938960"/>
        </p:xfrm>
        <a:graphic>
          <a:graphicData uri="http://schemas.openxmlformats.org/drawingml/2006/table">
            <a:tbl>
              <a:tblPr firstRow="1" firstCol="1" bandRow="1">
                <a:tableStyleId>{5C22544A-7EE6-4342-B048-85BDC9FD1C3A}</a:tableStyleId>
              </a:tblPr>
              <a:tblGrid>
                <a:gridCol w="1830574">
                  <a:extLst>
                    <a:ext uri="{9D8B030D-6E8A-4147-A177-3AD203B41FA5}">
                      <a16:colId xmlns:a16="http://schemas.microsoft.com/office/drawing/2014/main" val="1932646510"/>
                    </a:ext>
                  </a:extLst>
                </a:gridCol>
                <a:gridCol w="1638464">
                  <a:extLst>
                    <a:ext uri="{9D8B030D-6E8A-4147-A177-3AD203B41FA5}">
                      <a16:colId xmlns:a16="http://schemas.microsoft.com/office/drawing/2014/main" val="4144837247"/>
                    </a:ext>
                  </a:extLst>
                </a:gridCol>
                <a:gridCol w="1505617">
                  <a:extLst>
                    <a:ext uri="{9D8B030D-6E8A-4147-A177-3AD203B41FA5}">
                      <a16:colId xmlns:a16="http://schemas.microsoft.com/office/drawing/2014/main" val="2675839092"/>
                    </a:ext>
                  </a:extLst>
                </a:gridCol>
                <a:gridCol w="1572041">
                  <a:extLst>
                    <a:ext uri="{9D8B030D-6E8A-4147-A177-3AD203B41FA5}">
                      <a16:colId xmlns:a16="http://schemas.microsoft.com/office/drawing/2014/main" val="470568373"/>
                    </a:ext>
                  </a:extLst>
                </a:gridCol>
                <a:gridCol w="1638464">
                  <a:extLst>
                    <a:ext uri="{9D8B030D-6E8A-4147-A177-3AD203B41FA5}">
                      <a16:colId xmlns:a16="http://schemas.microsoft.com/office/drawing/2014/main" val="4209910441"/>
                    </a:ext>
                  </a:extLst>
                </a:gridCol>
              </a:tblGrid>
              <a:tr h="587792">
                <a:tc>
                  <a:txBody>
                    <a:bodyPr/>
                    <a:lstStyle/>
                    <a:p>
                      <a:pPr algn="ctr">
                        <a:lnSpc>
                          <a:spcPct val="115000"/>
                        </a:lnSpc>
                        <a:spcAft>
                          <a:spcPts val="1000"/>
                        </a:spcAft>
                      </a:pPr>
                      <a:r>
                        <a:rPr lang="en-AU" sz="1200" dirty="0">
                          <a:effectLst/>
                        </a:rPr>
                        <a:t>LGA</a:t>
                      </a:r>
                      <a:endParaRPr lang="en-AU"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AU" sz="1200">
                          <a:effectLst/>
                        </a:rPr>
                        <a:t># of projects</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AU" sz="1200">
                          <a:effectLst/>
                        </a:rPr>
                        <a:t># of homes</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AU" sz="1200">
                          <a:effectLst/>
                        </a:rPr>
                        <a:t># underway</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AU" sz="1200">
                          <a:effectLst/>
                        </a:rPr>
                        <a:t># completed</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067675418"/>
                  </a:ext>
                </a:extLst>
              </a:tr>
              <a:tr h="293896">
                <a:tc>
                  <a:txBody>
                    <a:bodyPr/>
                    <a:lstStyle/>
                    <a:p>
                      <a:pPr>
                        <a:lnSpc>
                          <a:spcPct val="115000"/>
                        </a:lnSpc>
                        <a:spcAft>
                          <a:spcPts val="1000"/>
                        </a:spcAft>
                      </a:pPr>
                      <a:r>
                        <a:rPr lang="en-AU" sz="1200">
                          <a:effectLst/>
                        </a:rPr>
                        <a:t>Brimbank</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dirty="0">
                          <a:effectLst/>
                        </a:rPr>
                        <a:t>23</a:t>
                      </a:r>
                      <a:endParaRPr lang="en-AU"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287</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242</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35</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1505431366"/>
                  </a:ext>
                </a:extLst>
              </a:tr>
              <a:tr h="293896">
                <a:tc>
                  <a:txBody>
                    <a:bodyPr/>
                    <a:lstStyle/>
                    <a:p>
                      <a:pPr>
                        <a:lnSpc>
                          <a:spcPct val="115000"/>
                        </a:lnSpc>
                        <a:spcAft>
                          <a:spcPts val="1000"/>
                        </a:spcAft>
                      </a:pPr>
                      <a:r>
                        <a:rPr lang="en-AU" sz="1200">
                          <a:effectLst/>
                        </a:rPr>
                        <a:t>Hobsons Bay</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8</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34</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30</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4</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2234511992"/>
                  </a:ext>
                </a:extLst>
              </a:tr>
              <a:tr h="293896">
                <a:tc>
                  <a:txBody>
                    <a:bodyPr/>
                    <a:lstStyle/>
                    <a:p>
                      <a:pPr>
                        <a:lnSpc>
                          <a:spcPct val="115000"/>
                        </a:lnSpc>
                        <a:spcAft>
                          <a:spcPts val="1000"/>
                        </a:spcAft>
                      </a:pPr>
                      <a:r>
                        <a:rPr lang="en-AU" sz="1200">
                          <a:effectLst/>
                        </a:rPr>
                        <a:t>Maribyrnong</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35</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322</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180</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142</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3457137769"/>
                  </a:ext>
                </a:extLst>
              </a:tr>
              <a:tr h="293896">
                <a:tc>
                  <a:txBody>
                    <a:bodyPr/>
                    <a:lstStyle/>
                    <a:p>
                      <a:pPr>
                        <a:lnSpc>
                          <a:spcPct val="115000"/>
                        </a:lnSpc>
                        <a:spcAft>
                          <a:spcPts val="1000"/>
                        </a:spcAft>
                      </a:pPr>
                      <a:r>
                        <a:rPr lang="en-AU" sz="1200">
                          <a:effectLst/>
                        </a:rPr>
                        <a:t>Melbourne</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12</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1713</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571</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1,142</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4046397748"/>
                  </a:ext>
                </a:extLst>
              </a:tr>
              <a:tr h="293896">
                <a:tc>
                  <a:txBody>
                    <a:bodyPr/>
                    <a:lstStyle/>
                    <a:p>
                      <a:pPr>
                        <a:lnSpc>
                          <a:spcPct val="115000"/>
                        </a:lnSpc>
                        <a:spcAft>
                          <a:spcPts val="1000"/>
                        </a:spcAft>
                      </a:pPr>
                      <a:r>
                        <a:rPr lang="en-AU" sz="1200">
                          <a:effectLst/>
                        </a:rPr>
                        <a:t>Melton</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15</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63</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34</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29</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1128600507"/>
                  </a:ext>
                </a:extLst>
              </a:tr>
              <a:tr h="293896">
                <a:tc>
                  <a:txBody>
                    <a:bodyPr/>
                    <a:lstStyle/>
                    <a:p>
                      <a:pPr>
                        <a:lnSpc>
                          <a:spcPct val="115000"/>
                        </a:lnSpc>
                        <a:spcAft>
                          <a:spcPts val="1000"/>
                        </a:spcAft>
                      </a:pPr>
                      <a:r>
                        <a:rPr lang="en-AU" sz="1200">
                          <a:effectLst/>
                        </a:rPr>
                        <a:t>Moonee Valley</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7</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583</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180</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142</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2277107183"/>
                  </a:ext>
                </a:extLst>
              </a:tr>
              <a:tr h="293896">
                <a:tc>
                  <a:txBody>
                    <a:bodyPr/>
                    <a:lstStyle/>
                    <a:p>
                      <a:pPr>
                        <a:lnSpc>
                          <a:spcPct val="115000"/>
                        </a:lnSpc>
                        <a:spcAft>
                          <a:spcPts val="1000"/>
                        </a:spcAft>
                      </a:pPr>
                      <a:r>
                        <a:rPr lang="en-AU" sz="1200">
                          <a:effectLst/>
                        </a:rPr>
                        <a:t>Wyndham</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51</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339</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302</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37</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3537771599"/>
                  </a:ext>
                </a:extLst>
              </a:tr>
              <a:tr h="293896">
                <a:tc>
                  <a:txBody>
                    <a:bodyPr/>
                    <a:lstStyle/>
                    <a:p>
                      <a:pPr>
                        <a:lnSpc>
                          <a:spcPct val="115000"/>
                        </a:lnSpc>
                        <a:spcAft>
                          <a:spcPts val="1000"/>
                        </a:spcAft>
                      </a:pPr>
                      <a:r>
                        <a:rPr lang="en-AU" sz="1200">
                          <a:effectLst/>
                        </a:rPr>
                        <a:t>West total</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dirty="0">
                          <a:effectLst/>
                        </a:rPr>
                        <a:t>151</a:t>
                      </a:r>
                      <a:endParaRPr lang="en-AU"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3341</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a:effectLst/>
                        </a:rPr>
                        <a:t>1539</a:t>
                      </a:r>
                      <a:endParaRPr lang="en-AU"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AU" sz="1200" dirty="0">
                          <a:effectLst/>
                        </a:rPr>
                        <a:t>1531</a:t>
                      </a:r>
                      <a:endParaRPr lang="en-AU"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596704452"/>
                  </a:ext>
                </a:extLst>
              </a:tr>
            </a:tbl>
          </a:graphicData>
        </a:graphic>
      </p:graphicFrame>
      <p:sp>
        <p:nvSpPr>
          <p:cNvPr id="7" name="Rectangle 2">
            <a:extLst>
              <a:ext uri="{FF2B5EF4-FFF2-40B4-BE49-F238E27FC236}">
                <a16:creationId xmlns:a16="http://schemas.microsoft.com/office/drawing/2014/main" id="{FB1B7910-201A-6B8D-DD81-93514ECFC421}"/>
              </a:ext>
            </a:extLst>
          </p:cNvPr>
          <p:cNvSpPr>
            <a:spLocks noChangeArrowheads="1"/>
          </p:cNvSpPr>
          <p:nvPr/>
        </p:nvSpPr>
        <p:spPr bwMode="auto">
          <a:xfrm>
            <a:off x="5511505" y="262428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Tree>
    <p:extLst>
      <p:ext uri="{BB962C8B-B14F-4D97-AF65-F5344CB8AC3E}">
        <p14:creationId xmlns:p14="http://schemas.microsoft.com/office/powerpoint/2010/main" val="2990521491"/>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18369"/>
            <a:ext cx="10515600" cy="1226609"/>
          </a:xfrm>
          <a:prstGeom prst="roundRect">
            <a:avLst/>
          </a:prstGeom>
          <a:solidFill>
            <a:schemeClr val="accent6"/>
          </a:solidFill>
          <a:ln>
            <a:noFill/>
          </a:ln>
          <a:effectLst/>
          <a:scene3d>
            <a:camera prst="orthographicFront">
              <a:rot lat="0" lon="0" rev="0"/>
            </a:camera>
            <a:lightRig rig="contrasting" dir="t">
              <a:rot lat="0" lon="0" rev="7800000"/>
            </a:lightRig>
          </a:scene3d>
          <a:sp3d>
            <a:bevelT w="139700" h="139700"/>
          </a:sp3d>
        </p:spPr>
        <p:style>
          <a:lnRef idx="2">
            <a:schemeClr val="dk1"/>
          </a:lnRef>
          <a:fillRef idx="1">
            <a:schemeClr val="lt1"/>
          </a:fillRef>
          <a:effectRef idx="0">
            <a:schemeClr val="dk1"/>
          </a:effectRef>
          <a:fontRef idx="minor">
            <a:schemeClr val="dk1"/>
          </a:fontRef>
        </p:style>
        <p:txBody>
          <a:bodyPr>
            <a:normAutofit/>
          </a:bodyPr>
          <a:lstStyle/>
          <a:p>
            <a:pPr algn="ctr"/>
            <a:r>
              <a:rPr lang="en-AU" sz="3200" b="1" dirty="0">
                <a:solidFill>
                  <a:schemeClr val="tx1"/>
                </a:solidFill>
              </a:rPr>
              <a:t>Private Rental Access Program (PRAP)/</a:t>
            </a:r>
            <a:br>
              <a:rPr lang="en-AU" sz="3200" b="1" dirty="0">
                <a:solidFill>
                  <a:schemeClr val="tx1"/>
                </a:solidFill>
              </a:rPr>
            </a:br>
            <a:r>
              <a:rPr lang="en-AU" sz="3200" b="1" dirty="0">
                <a:solidFill>
                  <a:schemeClr val="tx1"/>
                </a:solidFill>
              </a:rPr>
              <a:t>Private Rental Brokerage (PRB)</a:t>
            </a:r>
          </a:p>
        </p:txBody>
      </p:sp>
      <p:sp>
        <p:nvSpPr>
          <p:cNvPr id="4" name="Content Placeholder 3">
            <a:extLst>
              <a:ext uri="{FF2B5EF4-FFF2-40B4-BE49-F238E27FC236}">
                <a16:creationId xmlns:a16="http://schemas.microsoft.com/office/drawing/2014/main" id="{4E0E5B24-C4BD-2740-C6EC-F39A513D7AA3}"/>
              </a:ext>
            </a:extLst>
          </p:cNvPr>
          <p:cNvSpPr>
            <a:spLocks noGrp="1"/>
          </p:cNvSpPr>
          <p:nvPr>
            <p:ph sz="half" idx="1"/>
          </p:nvPr>
        </p:nvSpPr>
        <p:spPr>
          <a:xfrm>
            <a:off x="635403" y="1642680"/>
            <a:ext cx="5181600" cy="3572640"/>
          </a:xfrm>
          <a:prstGeom prst="roundRect">
            <a:avLst/>
          </a:prstGeom>
          <a:solidFill>
            <a:schemeClr val="tx1"/>
          </a:solidFill>
        </p:spPr>
        <p:txBody>
          <a:bodyPr>
            <a:normAutofit fontScale="77500" lnSpcReduction="20000"/>
          </a:bodyPr>
          <a:lstStyle/>
          <a:p>
            <a:pPr marL="0" indent="0">
              <a:buNone/>
            </a:pPr>
            <a:r>
              <a:rPr lang="en-AU" b="1" dirty="0">
                <a:solidFill>
                  <a:schemeClr val="bg1"/>
                </a:solidFill>
                <a:latin typeface="Aptos" panose="020B0004020202020204" pitchFamily="34" charset="0"/>
              </a:rPr>
              <a:t>Rent in advance</a:t>
            </a:r>
          </a:p>
          <a:p>
            <a:r>
              <a:rPr lang="en-AU" sz="2400" dirty="0">
                <a:solidFill>
                  <a:schemeClr val="bg1"/>
                </a:solidFill>
                <a:latin typeface="Aptos" panose="020B0004020202020204" pitchFamily="34" charset="0"/>
              </a:rPr>
              <a:t>Available through the access points</a:t>
            </a:r>
          </a:p>
          <a:p>
            <a:r>
              <a:rPr lang="en-AU" sz="2400" dirty="0">
                <a:solidFill>
                  <a:schemeClr val="bg1"/>
                </a:solidFill>
                <a:latin typeface="Aptos" panose="020B0004020202020204" pitchFamily="34" charset="0"/>
              </a:rPr>
              <a:t>Rent will be no more than 55% of income</a:t>
            </a:r>
          </a:p>
          <a:p>
            <a:r>
              <a:rPr lang="en-AU" sz="2400" dirty="0">
                <a:solidFill>
                  <a:schemeClr val="bg1"/>
                </a:solidFill>
                <a:latin typeface="Aptos" panose="020B0004020202020204" pitchFamily="34" charset="0"/>
              </a:rPr>
              <a:t>Required documents – acceptance email from Real Estate Agent or private landlord</a:t>
            </a:r>
          </a:p>
          <a:p>
            <a:r>
              <a:rPr lang="en-AU" sz="2400" dirty="0">
                <a:solidFill>
                  <a:schemeClr val="bg1"/>
                </a:solidFill>
                <a:latin typeface="Aptos" panose="020B0004020202020204" pitchFamily="34" charset="0"/>
              </a:rPr>
              <a:t>Correspondence indicating that income and rental affordability is calculated @ 55% of income </a:t>
            </a:r>
          </a:p>
          <a:p>
            <a:r>
              <a:rPr lang="en-AU" sz="2400" dirty="0">
                <a:solidFill>
                  <a:schemeClr val="bg1"/>
                </a:solidFill>
                <a:latin typeface="Aptos" panose="020B0004020202020204" pitchFamily="34" charset="0"/>
              </a:rPr>
              <a:t>IAP can request up to three weeks rent in advance from PRAP</a:t>
            </a:r>
          </a:p>
        </p:txBody>
      </p:sp>
      <p:sp>
        <p:nvSpPr>
          <p:cNvPr id="5" name="Content Placeholder 4">
            <a:extLst>
              <a:ext uri="{FF2B5EF4-FFF2-40B4-BE49-F238E27FC236}">
                <a16:creationId xmlns:a16="http://schemas.microsoft.com/office/drawing/2014/main" id="{7C8CA73C-8EA5-D7EC-6E58-216EFD3CFECC}"/>
              </a:ext>
            </a:extLst>
          </p:cNvPr>
          <p:cNvSpPr>
            <a:spLocks noGrp="1"/>
          </p:cNvSpPr>
          <p:nvPr>
            <p:ph sz="half" idx="2"/>
          </p:nvPr>
        </p:nvSpPr>
        <p:spPr>
          <a:xfrm>
            <a:off x="6374997" y="1642680"/>
            <a:ext cx="5181600" cy="3572640"/>
          </a:xfrm>
          <a:prstGeom prst="roundRect">
            <a:avLst/>
          </a:prstGeom>
          <a:solidFill>
            <a:schemeClr val="tx1"/>
          </a:solidFill>
        </p:spPr>
        <p:txBody>
          <a:bodyPr>
            <a:normAutofit fontScale="77500" lnSpcReduction="20000"/>
          </a:bodyPr>
          <a:lstStyle/>
          <a:p>
            <a:pPr marL="0" indent="0">
              <a:buNone/>
            </a:pPr>
            <a:r>
              <a:rPr lang="en-AU" b="1" dirty="0">
                <a:solidFill>
                  <a:schemeClr val="bg1"/>
                </a:solidFill>
                <a:latin typeface="Aptos" panose="020B0004020202020204" pitchFamily="34" charset="0"/>
              </a:rPr>
              <a:t>Rental arrears</a:t>
            </a:r>
          </a:p>
          <a:p>
            <a:r>
              <a:rPr lang="en-AU" sz="2400" dirty="0">
                <a:solidFill>
                  <a:schemeClr val="bg1"/>
                </a:solidFill>
                <a:latin typeface="Aptos" panose="020B0004020202020204" pitchFamily="34" charset="0"/>
              </a:rPr>
              <a:t>Notice to vacate from VCAT</a:t>
            </a:r>
          </a:p>
          <a:p>
            <a:r>
              <a:rPr lang="en-AU" sz="2400" dirty="0">
                <a:solidFill>
                  <a:schemeClr val="bg1"/>
                </a:solidFill>
                <a:latin typeface="Aptos" panose="020B0004020202020204" pitchFamily="34" charset="0"/>
              </a:rPr>
              <a:t>Current income statement</a:t>
            </a:r>
          </a:p>
          <a:p>
            <a:r>
              <a:rPr lang="en-AU" sz="2400" dirty="0">
                <a:solidFill>
                  <a:schemeClr val="bg1"/>
                </a:solidFill>
                <a:latin typeface="Aptos" panose="020B0004020202020204" pitchFamily="34" charset="0"/>
              </a:rPr>
              <a:t>Income and rental affordability is calculated at 55% of income</a:t>
            </a:r>
          </a:p>
          <a:p>
            <a:r>
              <a:rPr lang="en-AU" sz="2400" dirty="0">
                <a:solidFill>
                  <a:schemeClr val="bg1"/>
                </a:solidFill>
                <a:latin typeface="Aptos" panose="020B0004020202020204" pitchFamily="34" charset="0"/>
              </a:rPr>
              <a:t>Contact may be made with Real Estate or landlord to discuss payment plan to save tenancy</a:t>
            </a:r>
          </a:p>
        </p:txBody>
      </p:sp>
      <p:sp>
        <p:nvSpPr>
          <p:cNvPr id="7" name="TextBox 6">
            <a:extLst>
              <a:ext uri="{FF2B5EF4-FFF2-40B4-BE49-F238E27FC236}">
                <a16:creationId xmlns:a16="http://schemas.microsoft.com/office/drawing/2014/main" id="{1EF0A12B-F899-F323-C83F-9F09FB20383C}"/>
              </a:ext>
            </a:extLst>
          </p:cNvPr>
          <p:cNvSpPr txBox="1"/>
          <p:nvPr/>
        </p:nvSpPr>
        <p:spPr>
          <a:xfrm>
            <a:off x="635403" y="5498928"/>
            <a:ext cx="10921194" cy="1396127"/>
          </a:xfrm>
          <a:prstGeom prst="round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prstClr val="black"/>
                </a:solidFill>
                <a:effectLst/>
                <a:uLnTx/>
                <a:uFillTx/>
                <a:latin typeface="Aptos" panose="020B0004020202020204" pitchFamily="34" charset="0"/>
              </a:rPr>
              <a:t>Bonds</a:t>
            </a:r>
            <a:br>
              <a:rPr kumimoji="0" lang="en-AU" sz="2400" b="0" i="0" u="none" strike="noStrike" kern="1200" cap="none" spc="0" normalizeH="0" baseline="0" noProof="0" dirty="0">
                <a:ln>
                  <a:noFill/>
                </a:ln>
                <a:solidFill>
                  <a:prstClr val="black"/>
                </a:solidFill>
                <a:effectLst/>
                <a:uLnTx/>
                <a:uFillTx/>
                <a:latin typeface="Aptos" panose="020B0004020202020204" pitchFamily="34" charset="0"/>
              </a:rPr>
            </a:br>
            <a:r>
              <a:rPr kumimoji="0" lang="en-AU" sz="2400" b="0" i="0" u="none" strike="noStrike" kern="1200" cap="none" spc="0" normalizeH="0" baseline="0" noProof="0" dirty="0">
                <a:ln>
                  <a:noFill/>
                </a:ln>
                <a:solidFill>
                  <a:prstClr val="black"/>
                </a:solidFill>
                <a:effectLst/>
                <a:uLnTx/>
                <a:uFillTx/>
                <a:latin typeface="Aptos" panose="020B0004020202020204" pitchFamily="34" charset="0"/>
              </a:rPr>
              <a:t>Can be access through Homes Victoria: </a:t>
            </a:r>
            <a:r>
              <a:rPr kumimoji="0" lang="en-US" sz="2400" b="0" i="0" u="none" strike="noStrike" kern="1200" cap="none" spc="0" normalizeH="0" baseline="0" noProof="0" dirty="0" err="1">
                <a:ln>
                  <a:noFill/>
                </a:ln>
                <a:solidFill>
                  <a:prstClr val="white"/>
                </a:solidFill>
                <a:effectLst/>
                <a:uLnTx/>
                <a:uFillTx/>
                <a:latin typeface="Aptos" panose="020B0004020202020204" pitchFamily="34" charset="0"/>
                <a:hlinkClick r:id="rId3"/>
              </a:rPr>
              <a:t>RentAssist</a:t>
            </a:r>
            <a:r>
              <a:rPr kumimoji="0" lang="en-US" sz="2400" b="0" i="0" u="none" strike="noStrike" kern="1200" cap="none" spc="0" normalizeH="0" baseline="0" noProof="0" dirty="0">
                <a:ln>
                  <a:noFill/>
                </a:ln>
                <a:solidFill>
                  <a:prstClr val="white"/>
                </a:solidFill>
                <a:effectLst/>
                <a:uLnTx/>
                <a:uFillTx/>
                <a:latin typeface="Aptos" panose="020B0004020202020204" pitchFamily="34" charset="0"/>
                <a:hlinkClick r:id="rId3"/>
              </a:rPr>
              <a:t> bond loan | Housing.vic.gov.au</a:t>
            </a:r>
            <a:endParaRPr kumimoji="0" lang="en-AU" sz="2400" b="0" i="0" u="none" strike="noStrike" kern="1200" cap="none" spc="0" normalizeH="0" baseline="0" noProof="0" dirty="0">
              <a:ln>
                <a:noFill/>
              </a:ln>
              <a:solidFill>
                <a:prstClr val="black"/>
              </a:solidFill>
              <a:effectLst/>
              <a:uLnTx/>
              <a:uFillTx/>
              <a:latin typeface="Aptos" panose="020B0004020202020204" pitchFamily="34" charset="0"/>
            </a:endParaRPr>
          </a:p>
        </p:txBody>
      </p:sp>
    </p:spTree>
    <p:extLst>
      <p:ext uri="{BB962C8B-B14F-4D97-AF65-F5344CB8AC3E}">
        <p14:creationId xmlns:p14="http://schemas.microsoft.com/office/powerpoint/2010/main" val="2268437584"/>
      </p:ext>
    </p:extLst>
  </p:cSld>
  <p:clrMapOvr>
    <a:overrideClrMapping bg1="dk1" tx1="lt1" bg2="dk2" tx2="lt2" accent1="accent1" accent2="accent2" accent3="accent3" accent4="accent4" accent5="accent5" accent6="accent6" hlink="hlink" folHlink="folHlink"/>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5091" y="1952752"/>
            <a:ext cx="3494362" cy="2743200"/>
          </a:xfrm>
          <a:prstGeom prst="roundRect">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ormAutofit/>
          </a:bodyPr>
          <a:lstStyle/>
          <a:p>
            <a:pPr algn="ctr"/>
            <a:r>
              <a:rPr lang="en-AU" sz="3200" b="1" dirty="0">
                <a:solidFill>
                  <a:schemeClr val="tx1"/>
                </a:solidFill>
              </a:rPr>
              <a:t>Resources for applying for private rental</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102100" y="160638"/>
            <a:ext cx="7839691" cy="6608462"/>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normAutofit fontScale="70000" lnSpcReduction="20000"/>
          </a:bodyPr>
          <a:lstStyle/>
          <a:p>
            <a:pPr>
              <a:spcBef>
                <a:spcPts val="1800"/>
              </a:spcBef>
            </a:pPr>
            <a:r>
              <a:rPr lang="en-AU" sz="2600" b="1" dirty="0">
                <a:latin typeface="Aptos" panose="020B0004020202020204" pitchFamily="34" charset="0"/>
              </a:rPr>
              <a:t>Realestate.com.au</a:t>
            </a:r>
          </a:p>
          <a:p>
            <a:pPr>
              <a:spcBef>
                <a:spcPts val="1800"/>
              </a:spcBef>
            </a:pPr>
            <a:r>
              <a:rPr lang="en-AU" sz="2600" b="1" dirty="0">
                <a:latin typeface="Aptos" panose="020B0004020202020204" pitchFamily="34" charset="0"/>
              </a:rPr>
              <a:t>Fairy Floss Real Estate Facebook group </a:t>
            </a:r>
            <a:r>
              <a:rPr lang="en-AU" sz="2600" dirty="0">
                <a:latin typeface="Aptos" panose="020B0004020202020204" pitchFamily="34" charset="0"/>
              </a:rPr>
              <a:t>- 236,000+ members, and specific to Melbourne. Main focus is ads for rooms in share houses.</a:t>
            </a:r>
            <a:r>
              <a:rPr lang="en-US" sz="2600" dirty="0">
                <a:latin typeface="Aptos" panose="020B0004020202020204" pitchFamily="34" charset="0"/>
                <a:hlinkClick r:id="rId3"/>
              </a:rPr>
              <a:t> Fairy Floss Real Estate - Posts | Facebook</a:t>
            </a:r>
            <a:endParaRPr lang="en-AU" sz="2600" dirty="0">
              <a:latin typeface="Aptos" panose="020B0004020202020204" pitchFamily="34" charset="0"/>
            </a:endParaRPr>
          </a:p>
          <a:p>
            <a:pPr>
              <a:spcBef>
                <a:spcPts val="1800"/>
              </a:spcBef>
            </a:pPr>
            <a:r>
              <a:rPr lang="en-AU" sz="2600" b="1" dirty="0">
                <a:latin typeface="Aptos" panose="020B0004020202020204" pitchFamily="34" charset="0"/>
                <a:hlinkClick r:id="rId4">
                  <a:extLst>
                    <a:ext uri="{A12FA001-AC4F-418D-AE19-62706E023703}">
                      <ahyp:hlinkClr xmlns:ahyp="http://schemas.microsoft.com/office/drawing/2018/hyperlinkcolor" val="tx"/>
                    </a:ext>
                  </a:extLst>
                </a:hlinkClick>
              </a:rPr>
              <a:t>Flatmates.com.au</a:t>
            </a:r>
            <a:r>
              <a:rPr lang="en-AU" sz="2600" dirty="0">
                <a:latin typeface="Aptos" panose="020B0004020202020204" pitchFamily="34" charset="0"/>
              </a:rPr>
              <a:t> (Listings for rooms in Melbourne)</a:t>
            </a:r>
            <a:endParaRPr lang="en-AU" sz="1800" b="0" i="0" u="none" strike="noStrike" baseline="0" dirty="0">
              <a:solidFill>
                <a:srgbClr val="000000"/>
              </a:solidFill>
              <a:latin typeface="Aptos" panose="020B0004020202020204" pitchFamily="34" charset="0"/>
            </a:endParaRPr>
          </a:p>
          <a:p>
            <a:pPr>
              <a:spcBef>
                <a:spcPts val="1800"/>
              </a:spcBef>
            </a:pPr>
            <a:r>
              <a:rPr lang="en-AU" sz="2600" b="1" dirty="0">
                <a:latin typeface="Aptos" panose="020B0004020202020204" pitchFamily="34" charset="0"/>
                <a:hlinkClick r:id="rId5">
                  <a:extLst>
                    <a:ext uri="{A12FA001-AC4F-418D-AE19-62706E023703}">
                      <ahyp:hlinkClr xmlns:ahyp="http://schemas.microsoft.com/office/drawing/2018/hyperlinkcolor" val="tx"/>
                    </a:ext>
                  </a:extLst>
                </a:hlinkClick>
              </a:rPr>
              <a:t>https://www.domain.com.au/ </a:t>
            </a:r>
            <a:endParaRPr lang="en-AU" sz="1800" b="0" i="0" u="none" strike="noStrike" baseline="0" dirty="0">
              <a:solidFill>
                <a:srgbClr val="000000"/>
              </a:solidFill>
              <a:latin typeface="Aptos" panose="020B0004020202020204" pitchFamily="34" charset="0"/>
            </a:endParaRPr>
          </a:p>
          <a:p>
            <a:pPr>
              <a:spcBef>
                <a:spcPts val="1800"/>
              </a:spcBef>
            </a:pPr>
            <a:r>
              <a:rPr lang="en-AU" sz="2600" b="1" dirty="0">
                <a:latin typeface="Aptos" panose="020B0004020202020204" pitchFamily="34" charset="0"/>
              </a:rPr>
              <a:t>https://www.gumtree.com.au/s-flatshare-houseshare/melbourne/ </a:t>
            </a:r>
          </a:p>
          <a:p>
            <a:pPr>
              <a:spcBef>
                <a:spcPts val="1800"/>
              </a:spcBef>
            </a:pPr>
            <a:r>
              <a:rPr lang="en-AU" sz="2600" b="1" dirty="0">
                <a:latin typeface="Aptos" panose="020B0004020202020204" pitchFamily="34" charset="0"/>
                <a:hlinkClick r:id="rId6"/>
              </a:rPr>
              <a:t>Flatmatefinders.com.au </a:t>
            </a:r>
            <a:endParaRPr lang="en-AU" sz="2600" b="1" dirty="0">
              <a:latin typeface="Aptos" panose="020B0004020202020204" pitchFamily="34" charset="0"/>
            </a:endParaRPr>
          </a:p>
          <a:p>
            <a:pPr>
              <a:spcBef>
                <a:spcPts val="1800"/>
              </a:spcBef>
            </a:pPr>
            <a:r>
              <a:rPr lang="en-AU" sz="2600" b="1" dirty="0">
                <a:latin typeface="Aptos" panose="020B0004020202020204" pitchFamily="34" charset="0"/>
                <a:hlinkClick r:id="rId7"/>
              </a:rPr>
              <a:t>Dept of Social Services </a:t>
            </a:r>
            <a:r>
              <a:rPr lang="en-AU" sz="2600" dirty="0">
                <a:latin typeface="Aptos" panose="020B0004020202020204" pitchFamily="34" charset="0"/>
              </a:rPr>
              <a:t>website for information on National Rental Affordability Scheme (NRAS) properties for rent</a:t>
            </a:r>
          </a:p>
          <a:p>
            <a:pPr>
              <a:spcBef>
                <a:spcPts val="1800"/>
              </a:spcBef>
            </a:pPr>
            <a:r>
              <a:rPr lang="en-AU" sz="2600" b="1" dirty="0">
                <a:latin typeface="Aptos" panose="020B0004020202020204" pitchFamily="34" charset="0"/>
              </a:rPr>
              <a:t>Queer Housing Melbourne &amp; Trans Housing Melbourne </a:t>
            </a:r>
            <a:r>
              <a:rPr lang="en-AU" sz="2600" dirty="0">
                <a:latin typeface="Aptos" panose="020B0004020202020204" pitchFamily="34" charset="0"/>
              </a:rPr>
              <a:t>Facebook groups</a:t>
            </a:r>
          </a:p>
          <a:p>
            <a:pPr>
              <a:spcBef>
                <a:spcPts val="1800"/>
              </a:spcBef>
            </a:pPr>
            <a:r>
              <a:rPr lang="en-AU" sz="2600" dirty="0" err="1">
                <a:latin typeface="Aptos" panose="020B0004020202020204" pitchFamily="34" charset="0"/>
                <a:hlinkClick r:id="rId8"/>
              </a:rPr>
              <a:t>Gayshare</a:t>
            </a:r>
            <a:r>
              <a:rPr lang="en-AU" sz="2600" dirty="0">
                <a:latin typeface="Aptos" panose="020B0004020202020204" pitchFamily="34" charset="0"/>
              </a:rPr>
              <a:t>: </a:t>
            </a:r>
            <a:r>
              <a:rPr lang="en-US" sz="2600" dirty="0">
                <a:solidFill>
                  <a:schemeClr val="accent1"/>
                </a:solidFill>
                <a:latin typeface="Aptos" panose="020B0004020202020204" pitchFamily="34" charset="0"/>
                <a:hlinkClick r:id="rId8">
                  <a:extLst>
                    <a:ext uri="{A12FA001-AC4F-418D-AE19-62706E023703}">
                      <ahyp:hlinkClr xmlns:ahyp="http://schemas.microsoft.com/office/drawing/2018/hyperlinkcolor" val="tx"/>
                    </a:ext>
                  </a:extLst>
                </a:hlinkClick>
              </a:rPr>
              <a:t>Gay Share </a:t>
            </a:r>
            <a:r>
              <a:rPr lang="en-US" sz="2600" dirty="0" err="1">
                <a:solidFill>
                  <a:schemeClr val="accent1"/>
                </a:solidFill>
                <a:latin typeface="Aptos" panose="020B0004020202020204" pitchFamily="34" charset="0"/>
                <a:hlinkClick r:id="rId8">
                  <a:extLst>
                    <a:ext uri="{A12FA001-AC4F-418D-AE19-62706E023703}">
                      <ahyp:hlinkClr xmlns:ahyp="http://schemas.microsoft.com/office/drawing/2018/hyperlinkcolor" val="tx"/>
                    </a:ext>
                  </a:extLst>
                </a:hlinkClick>
              </a:rPr>
              <a:t>Flatmate</a:t>
            </a:r>
            <a:r>
              <a:rPr lang="en-US" sz="2600" dirty="0">
                <a:solidFill>
                  <a:schemeClr val="accent1"/>
                </a:solidFill>
                <a:latin typeface="Aptos" panose="020B0004020202020204" pitchFamily="34" charset="0"/>
                <a:hlinkClick r:id="rId8">
                  <a:extLst>
                    <a:ext uri="{A12FA001-AC4F-418D-AE19-62706E023703}">
                      <ahyp:hlinkClr xmlns:ahyp="http://schemas.microsoft.com/office/drawing/2018/hyperlinkcolor" val="tx"/>
                    </a:ext>
                  </a:extLst>
                </a:hlinkClick>
              </a:rPr>
              <a:t> Service - Home | Facebook</a:t>
            </a:r>
            <a:endParaRPr lang="en-AU" sz="2600" dirty="0">
              <a:solidFill>
                <a:schemeClr val="accent1"/>
              </a:solidFill>
              <a:latin typeface="Aptos" panose="020B0004020202020204" pitchFamily="34" charset="0"/>
            </a:endParaRPr>
          </a:p>
          <a:p>
            <a:pPr>
              <a:spcBef>
                <a:spcPts val="1800"/>
              </a:spcBef>
            </a:pPr>
            <a:r>
              <a:rPr lang="en-AU" sz="2600" b="1" dirty="0">
                <a:latin typeface="Aptos" panose="020B0004020202020204" pitchFamily="34" charset="0"/>
              </a:rPr>
              <a:t>Tenant’s Victoria </a:t>
            </a:r>
            <a:r>
              <a:rPr lang="en-AU" sz="2600" dirty="0">
                <a:latin typeface="Aptos" panose="020B0004020202020204" pitchFamily="34" charset="0"/>
              </a:rPr>
              <a:t>inspection </a:t>
            </a:r>
            <a:r>
              <a:rPr lang="en-AU" sz="2600" dirty="0">
                <a:latin typeface="Aptos" panose="020B0004020202020204" pitchFamily="34" charset="0"/>
                <a:hlinkClick r:id="rId9">
                  <a:extLst>
                    <a:ext uri="{A12FA001-AC4F-418D-AE19-62706E023703}">
                      <ahyp:hlinkClr xmlns:ahyp="http://schemas.microsoft.com/office/drawing/2018/hyperlinkcolor" val="tx"/>
                    </a:ext>
                  </a:extLst>
                </a:hlinkClick>
              </a:rPr>
              <a:t>checklist </a:t>
            </a:r>
            <a:endParaRPr lang="en-AU" sz="2600" dirty="0">
              <a:latin typeface="Aptos" panose="020B0004020202020204" pitchFamily="34" charset="0"/>
            </a:endParaRPr>
          </a:p>
          <a:p>
            <a:pPr>
              <a:spcBef>
                <a:spcPts val="1800"/>
              </a:spcBef>
            </a:pPr>
            <a:r>
              <a:rPr lang="en-AU" sz="2600" dirty="0">
                <a:latin typeface="Aptos" panose="020B0004020202020204" pitchFamily="34" charset="0"/>
                <a:hlinkClick r:id="rId10"/>
              </a:rPr>
              <a:t>Affordable housing register</a:t>
            </a:r>
            <a:endParaRPr lang="en-AU" sz="2600" dirty="0">
              <a:latin typeface="Aptos" panose="020B0004020202020204" pitchFamily="34" charset="0"/>
            </a:endParaRPr>
          </a:p>
          <a:p>
            <a:pPr marL="0" indent="0">
              <a:buNone/>
            </a:pPr>
            <a:endParaRPr lang="en-AU" sz="2000" dirty="0"/>
          </a:p>
        </p:txBody>
      </p:sp>
    </p:spTree>
    <p:extLst>
      <p:ext uri="{BB962C8B-B14F-4D97-AF65-F5344CB8AC3E}">
        <p14:creationId xmlns:p14="http://schemas.microsoft.com/office/powerpoint/2010/main" val="1219294013"/>
      </p:ext>
    </p:extLst>
  </p:cSld>
  <p:clrMapOvr>
    <a:overrideClrMapping bg1="dk1" tx1="lt1" bg2="dk2" tx2="lt2" accent1="accent1" accent2="accent2" accent3="accent3" accent4="accent4" accent5="accent5" accent6="accent6" hlink="hlink" folHlink="folHlink"/>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1650" y="2667000"/>
            <a:ext cx="3494362" cy="1743456"/>
          </a:xfrm>
          <a:prstGeom prst="roundRect">
            <a:avLst/>
          </a:prstGeom>
          <a:solidFill>
            <a:schemeClr val="accent6"/>
          </a:solidFill>
          <a:ln>
            <a:noFill/>
          </a:ln>
          <a:effectLst/>
          <a:scene3d>
            <a:camera prst="orthographicFront">
              <a:rot lat="0" lon="0" rev="0"/>
            </a:camera>
            <a:lightRig rig="contrasting" dir="t">
              <a:rot lat="0" lon="0" rev="7800000"/>
            </a:lightRig>
          </a:scene3d>
          <a:sp3d>
            <a:bevelT w="139700" h="139700"/>
          </a:sp3d>
        </p:spPr>
        <p:style>
          <a:lnRef idx="2">
            <a:schemeClr val="dk1"/>
          </a:lnRef>
          <a:fillRef idx="1">
            <a:schemeClr val="lt1"/>
          </a:fillRef>
          <a:effectRef idx="0">
            <a:schemeClr val="dk1"/>
          </a:effectRef>
          <a:fontRef idx="minor">
            <a:schemeClr val="dk1"/>
          </a:fontRef>
        </p:style>
        <p:txBody>
          <a:bodyPr>
            <a:normAutofit/>
          </a:bodyPr>
          <a:lstStyle/>
          <a:p>
            <a:pPr algn="ctr"/>
            <a:r>
              <a:rPr lang="en-AU" sz="3200" b="1" dirty="0">
                <a:solidFill>
                  <a:schemeClr val="tx1"/>
                </a:solidFill>
              </a:rPr>
              <a:t>Tenancy Support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57663" y="0"/>
            <a:ext cx="8002688" cy="6858000"/>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noAutofit/>
          </a:bodyPr>
          <a:lstStyle/>
          <a:p>
            <a:r>
              <a:rPr lang="en-AU" sz="2400" b="1" dirty="0">
                <a:solidFill>
                  <a:schemeClr val="accent6"/>
                </a:solidFill>
                <a:latin typeface="Aptos" panose="020B0004020202020204" pitchFamily="34" charset="0"/>
                <a:hlinkClick r:id="rId3">
                  <a:extLst>
                    <a:ext uri="{A12FA001-AC4F-418D-AE19-62706E023703}">
                      <ahyp:hlinkClr xmlns:ahyp="http://schemas.microsoft.com/office/drawing/2018/hyperlinkcolor" val="tx"/>
                    </a:ext>
                  </a:extLst>
                </a:hlinkClick>
              </a:rPr>
              <a:t>Tenants Victoria </a:t>
            </a:r>
            <a:r>
              <a:rPr lang="en-AU" sz="2400" dirty="0">
                <a:latin typeface="Aptos" panose="020B0004020202020204" pitchFamily="34" charset="0"/>
              </a:rPr>
              <a:t>(general advice line, workers’ advice line, rooming house support line)</a:t>
            </a:r>
          </a:p>
          <a:p>
            <a:r>
              <a:rPr lang="en-AU" sz="2400" b="1" dirty="0">
                <a:solidFill>
                  <a:schemeClr val="accent6"/>
                </a:solidFill>
                <a:latin typeface="Aptos" panose="020B0004020202020204" pitchFamily="34" charset="0"/>
                <a:hlinkClick r:id="rId4">
                  <a:extLst>
                    <a:ext uri="{A12FA001-AC4F-418D-AE19-62706E023703}">
                      <ahyp:hlinkClr xmlns:ahyp="http://schemas.microsoft.com/office/drawing/2018/hyperlinkcolor" val="tx"/>
                    </a:ext>
                  </a:extLst>
                </a:hlinkClick>
              </a:rPr>
              <a:t>Justice Connect Homeless Law</a:t>
            </a:r>
            <a:endParaRPr lang="en-AU" sz="2400" b="1" dirty="0">
              <a:solidFill>
                <a:schemeClr val="accent6"/>
              </a:solidFill>
              <a:latin typeface="Aptos" panose="020B0004020202020204" pitchFamily="34" charset="0"/>
            </a:endParaRPr>
          </a:p>
          <a:p>
            <a:r>
              <a:rPr lang="en-AU" sz="2400" b="1" dirty="0">
                <a:solidFill>
                  <a:schemeClr val="accent6"/>
                </a:solidFill>
                <a:latin typeface="Aptos" panose="020B0004020202020204" pitchFamily="34" charset="0"/>
                <a:hlinkClick r:id="rId5">
                  <a:extLst>
                    <a:ext uri="{A12FA001-AC4F-418D-AE19-62706E023703}">
                      <ahyp:hlinkClr xmlns:ahyp="http://schemas.microsoft.com/office/drawing/2018/hyperlinkcolor" val="tx"/>
                    </a:ext>
                  </a:extLst>
                </a:hlinkClick>
              </a:rPr>
              <a:t>Consumer Affairs Victoria</a:t>
            </a:r>
            <a:endParaRPr lang="en-AU" sz="2400" b="1" dirty="0">
              <a:solidFill>
                <a:schemeClr val="accent6"/>
              </a:solidFill>
              <a:latin typeface="Aptos" panose="020B0004020202020204" pitchFamily="34" charset="0"/>
            </a:endParaRPr>
          </a:p>
          <a:p>
            <a:r>
              <a:rPr lang="en-AU" sz="2400" b="1" dirty="0">
                <a:solidFill>
                  <a:schemeClr val="accent6"/>
                </a:solidFill>
                <a:latin typeface="Aptos" panose="020B0004020202020204" pitchFamily="34" charset="0"/>
                <a:hlinkClick r:id="rId6">
                  <a:extLst>
                    <a:ext uri="{A12FA001-AC4F-418D-AE19-62706E023703}">
                      <ahyp:hlinkClr xmlns:ahyp="http://schemas.microsoft.com/office/drawing/2018/hyperlinkcolor" val="tx"/>
                    </a:ext>
                  </a:extLst>
                </a:hlinkClick>
              </a:rPr>
              <a:t>Tenancy Assistance and Advocacy Programs </a:t>
            </a:r>
            <a:r>
              <a:rPr lang="en-AU" sz="2400" dirty="0">
                <a:solidFill>
                  <a:schemeClr val="accent6"/>
                </a:solidFill>
                <a:latin typeface="Aptos" panose="020B0004020202020204" pitchFamily="34" charset="0"/>
              </a:rPr>
              <a:t>– </a:t>
            </a:r>
            <a:r>
              <a:rPr lang="en-AU" sz="2000" dirty="0">
                <a:latin typeface="Aptos" panose="020B0004020202020204" pitchFamily="34" charset="0"/>
              </a:rPr>
              <a:t>for private rental only, including private rooming houses and caravan parks. Uniting </a:t>
            </a:r>
            <a:r>
              <a:rPr lang="en-AU" sz="2000" dirty="0" err="1">
                <a:latin typeface="Aptos" panose="020B0004020202020204" pitchFamily="34" charset="0"/>
              </a:rPr>
              <a:t>Lentara</a:t>
            </a:r>
            <a:r>
              <a:rPr lang="en-AU" sz="2000" dirty="0">
                <a:latin typeface="Aptos" panose="020B0004020202020204" pitchFamily="34" charset="0"/>
              </a:rPr>
              <a:t> runs the program for Brimbank, Melton, Hume, Moreland and the North East. </a:t>
            </a:r>
            <a:r>
              <a:rPr lang="en-AU" sz="2000" dirty="0" err="1">
                <a:latin typeface="Aptos" panose="020B0004020202020204" pitchFamily="34" charset="0"/>
              </a:rPr>
              <a:t>WestJustice</a:t>
            </a:r>
            <a:r>
              <a:rPr lang="en-AU" sz="2000" dirty="0">
                <a:latin typeface="Aptos" panose="020B0004020202020204" pitchFamily="34" charset="0"/>
              </a:rPr>
              <a:t> runs the program for Melbourne, Maribyrnong, Moonee Valley, Hobson’s Bay and Wyndham.</a:t>
            </a:r>
          </a:p>
          <a:p>
            <a:r>
              <a:rPr lang="en-AU" sz="2400" b="1" dirty="0">
                <a:solidFill>
                  <a:srgbClr val="0563C1"/>
                </a:solidFill>
                <a:latin typeface="Aptos" panose="020B0004020202020204" pitchFamily="34" charset="0"/>
                <a:hlinkClick r:id="rId7">
                  <a:extLst>
                    <a:ext uri="{A12FA001-AC4F-418D-AE19-62706E023703}">
                      <ahyp:hlinkClr xmlns:ahyp="http://schemas.microsoft.com/office/drawing/2018/hyperlinkcolor" val="tx"/>
                    </a:ext>
                  </a:extLst>
                </a:hlinkClick>
              </a:rPr>
              <a:t>PRAP </a:t>
            </a:r>
            <a:r>
              <a:rPr lang="en-AU" sz="2400" b="1" dirty="0">
                <a:solidFill>
                  <a:schemeClr val="accent6"/>
                </a:solidFill>
                <a:latin typeface="Aptos" panose="020B0004020202020204" pitchFamily="34" charset="0"/>
                <a:hlinkClick r:id="rId7">
                  <a:extLst>
                    <a:ext uri="{A12FA001-AC4F-418D-AE19-62706E023703}">
                      <ahyp:hlinkClr xmlns:ahyp="http://schemas.microsoft.com/office/drawing/2018/hyperlinkcolor" val="tx"/>
                    </a:ext>
                  </a:extLst>
                </a:hlinkClick>
              </a:rPr>
              <a:t>Plus programs </a:t>
            </a:r>
            <a:endParaRPr lang="en-AU" sz="2400" b="1" dirty="0">
              <a:solidFill>
                <a:schemeClr val="accent6"/>
              </a:solidFill>
              <a:latin typeface="Aptos" panose="020B0004020202020204" pitchFamily="34" charset="0"/>
            </a:endParaRPr>
          </a:p>
          <a:p>
            <a:r>
              <a:rPr lang="en-AU" sz="2400" b="1" dirty="0">
                <a:solidFill>
                  <a:schemeClr val="accent6"/>
                </a:solidFill>
                <a:latin typeface="Aptos" panose="020B0004020202020204" pitchFamily="34" charset="0"/>
                <a:hlinkClick r:id="rId8">
                  <a:extLst>
                    <a:ext uri="{A12FA001-AC4F-418D-AE19-62706E023703}">
                      <ahyp:hlinkClr xmlns:ahyp="http://schemas.microsoft.com/office/drawing/2018/hyperlinkcolor" val="tx"/>
                    </a:ext>
                  </a:extLst>
                </a:hlinkClick>
              </a:rPr>
              <a:t>International Students' Housing and Accommodation Legal Service </a:t>
            </a:r>
            <a:r>
              <a:rPr lang="en-AU" sz="2400" dirty="0">
                <a:latin typeface="Aptos" panose="020B0004020202020204" pitchFamily="34" charset="0"/>
              </a:rPr>
              <a:t>(via Study Melbourne and </a:t>
            </a:r>
            <a:r>
              <a:rPr lang="en-AU" sz="2400" dirty="0" err="1">
                <a:latin typeface="Aptos" panose="020B0004020202020204" pitchFamily="34" charset="0"/>
              </a:rPr>
              <a:t>WEstJustice</a:t>
            </a:r>
            <a:r>
              <a:rPr lang="en-AU" sz="2400" dirty="0">
                <a:latin typeface="Aptos" panose="020B0004020202020204" pitchFamily="34" charset="0"/>
              </a:rPr>
              <a:t>)</a:t>
            </a:r>
          </a:p>
          <a:p>
            <a:r>
              <a:rPr lang="en-AU" sz="2400" b="1" dirty="0">
                <a:solidFill>
                  <a:schemeClr val="accent6"/>
                </a:solidFill>
                <a:latin typeface="Aptos" panose="020B0004020202020204" pitchFamily="34" charset="0"/>
              </a:rPr>
              <a:t>Tenancy Plus: </a:t>
            </a:r>
            <a:r>
              <a:rPr lang="en-AU" sz="2000" dirty="0">
                <a:solidFill>
                  <a:schemeClr val="bg1"/>
                </a:solidFill>
                <a:latin typeface="Aptos" panose="020B0004020202020204" pitchFamily="34" charset="0"/>
              </a:rPr>
              <a:t>Tenancy support for people in public and community housing: </a:t>
            </a:r>
            <a:r>
              <a:rPr lang="en-AU" sz="1600" dirty="0">
                <a:latin typeface="Aptos" panose="020B0004020202020204" pitchFamily="34" charset="0"/>
                <a:hlinkClick r:id="rId9"/>
              </a:rPr>
              <a:t>Tenancy Plus support program | Housing.vic.gov.au</a:t>
            </a:r>
            <a:endParaRPr lang="en-AU" sz="1800" b="0" i="0" u="none" strike="noStrike" baseline="0" dirty="0">
              <a:solidFill>
                <a:srgbClr val="000000"/>
              </a:solidFill>
              <a:latin typeface="Aptos" panose="020B0004020202020204" pitchFamily="34" charset="0"/>
            </a:endParaRPr>
          </a:p>
          <a:p>
            <a:r>
              <a:rPr lang="en-AU" sz="2400" b="1" dirty="0">
                <a:solidFill>
                  <a:schemeClr val="accent6"/>
                </a:solidFill>
                <a:latin typeface="Aptos" panose="020B0004020202020204" pitchFamily="34" charset="0"/>
              </a:rPr>
              <a:t>https://www.housing.vic.gov.au/private-rental </a:t>
            </a:r>
          </a:p>
        </p:txBody>
      </p:sp>
    </p:spTree>
    <p:extLst>
      <p:ext uri="{BB962C8B-B14F-4D97-AF65-F5344CB8AC3E}">
        <p14:creationId xmlns:p14="http://schemas.microsoft.com/office/powerpoint/2010/main" val="2571620594"/>
      </p:ext>
    </p:extLst>
  </p:cSld>
  <p:clrMapOvr>
    <a:overrideClrMapping bg1="dk1" tx1="lt1" bg2="dk2" tx2="lt2" accent1="accent1" accent2="accent2" accent3="accent3" accent4="accent4" accent5="accent5" accent6="accent6" hlink="hlink" folHlink="folHlink"/>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00DF5-6773-4A02-9992-13A07922FB47}"/>
              </a:ext>
            </a:extLst>
          </p:cNvPr>
          <p:cNvSpPr>
            <a:spLocks noGrp="1"/>
          </p:cNvSpPr>
          <p:nvPr>
            <p:ph type="title"/>
          </p:nvPr>
        </p:nvSpPr>
        <p:spPr>
          <a:xfrm>
            <a:off x="5214581" y="260967"/>
            <a:ext cx="6422849" cy="900859"/>
          </a:xfrm>
          <a:prstGeom prst="roundRect">
            <a:avLst/>
          </a:prstGeom>
          <a:solidFill>
            <a:schemeClr val="accent6"/>
          </a:solidFill>
        </p:spPr>
        <p:txBody>
          <a:bodyPr>
            <a:normAutofit/>
          </a:bodyPr>
          <a:lstStyle/>
          <a:p>
            <a:pPr algn="ctr"/>
            <a:r>
              <a:rPr lang="en-US" sz="3200" dirty="0">
                <a:solidFill>
                  <a:schemeClr val="bg1"/>
                </a:solidFill>
                <a:latin typeface="+mn-lt"/>
              </a:rPr>
              <a:t>Non homelessness resources</a:t>
            </a:r>
            <a:endParaRPr lang="en-AU" sz="3200" dirty="0">
              <a:solidFill>
                <a:schemeClr val="bg1"/>
              </a:solidFill>
              <a:latin typeface="+mn-lt"/>
            </a:endParaRPr>
          </a:p>
        </p:txBody>
      </p:sp>
      <p:sp>
        <p:nvSpPr>
          <p:cNvPr id="28" name="Rectangle 23">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286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white flowers&#10;&#10;Description automatically generated with medium confidence">
            <a:extLst>
              <a:ext uri="{FF2B5EF4-FFF2-40B4-BE49-F238E27FC236}">
                <a16:creationId xmlns:a16="http://schemas.microsoft.com/office/drawing/2014/main" id="{53746150-7A6D-41D3-B668-D509F7280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364" y="1353480"/>
            <a:ext cx="3113280" cy="4151040"/>
          </a:xfrm>
          <a:prstGeom prst="rect">
            <a:avLst/>
          </a:prstGeom>
          <a:effectLst/>
        </p:spPr>
      </p:pic>
      <p:sp>
        <p:nvSpPr>
          <p:cNvPr id="3" name="Content Placeholder 2">
            <a:extLst>
              <a:ext uri="{FF2B5EF4-FFF2-40B4-BE49-F238E27FC236}">
                <a16:creationId xmlns:a16="http://schemas.microsoft.com/office/drawing/2014/main" id="{7C49327D-3BDF-4B1F-A3B0-61A128E25B23}"/>
              </a:ext>
            </a:extLst>
          </p:cNvPr>
          <p:cNvSpPr>
            <a:spLocks noGrp="1"/>
          </p:cNvSpPr>
          <p:nvPr>
            <p:ph idx="1"/>
          </p:nvPr>
        </p:nvSpPr>
        <p:spPr>
          <a:xfrm>
            <a:off x="5214581" y="1244906"/>
            <a:ext cx="6422848" cy="5521654"/>
          </a:xfrm>
        </p:spPr>
        <p:txBody>
          <a:bodyPr>
            <a:normAutofit fontScale="92500" lnSpcReduction="20000"/>
          </a:bodyPr>
          <a:lstStyle/>
          <a:p>
            <a:r>
              <a:rPr lang="en-US" sz="2000" b="1" dirty="0">
                <a:latin typeface="Aptos" panose="020B0004020202020204" pitchFamily="34" charset="0"/>
              </a:rPr>
              <a:t>Information:</a:t>
            </a:r>
          </a:p>
          <a:p>
            <a:pPr marL="536575" indent="-273050">
              <a:buFont typeface="Courier New" panose="02070309020205020404" pitchFamily="49" charset="0"/>
              <a:buChar char="o"/>
            </a:pPr>
            <a:r>
              <a:rPr lang="en-US" sz="2000" dirty="0">
                <a:latin typeface="Aptos" panose="020B0004020202020204" pitchFamily="34" charset="0"/>
              </a:rPr>
              <a:t>Facebook group: Melbourne Homelessness Support Group</a:t>
            </a:r>
          </a:p>
          <a:p>
            <a:pPr marL="536575" indent="-273050">
              <a:buFont typeface="Courier New" panose="02070309020205020404" pitchFamily="49" charset="0"/>
              <a:buChar char="o"/>
            </a:pPr>
            <a:r>
              <a:rPr lang="en-US" sz="2000" dirty="0">
                <a:latin typeface="Aptos" panose="020B0004020202020204" pitchFamily="34" charset="0"/>
              </a:rPr>
              <a:t>Emergency relief list from DFFH </a:t>
            </a:r>
            <a:r>
              <a:rPr lang="en-US" sz="1400" dirty="0">
                <a:latin typeface="Aptos" panose="020B0004020202020204" pitchFamily="34" charset="0"/>
                <a:hlinkClick r:id="rId4"/>
              </a:rPr>
              <a:t>western-region-emergency-relief-services-covid-19-update-19-october-2021.pdf (nwhn.net.au)</a:t>
            </a:r>
            <a:endParaRPr lang="en-US" sz="2000" dirty="0">
              <a:latin typeface="Aptos" panose="020B0004020202020204" pitchFamily="34" charset="0"/>
            </a:endParaRPr>
          </a:p>
          <a:p>
            <a:pPr marL="536575" indent="-273050">
              <a:buFont typeface="Courier New" panose="02070309020205020404" pitchFamily="49" charset="0"/>
              <a:buChar char="o"/>
            </a:pPr>
            <a:r>
              <a:rPr lang="en-US" sz="2000" dirty="0">
                <a:latin typeface="Aptos" panose="020B0004020202020204" pitchFamily="34" charset="0"/>
                <a:hlinkClick r:id="rId5"/>
              </a:rPr>
              <a:t>Ask Izzy</a:t>
            </a:r>
            <a:r>
              <a:rPr lang="en-US" sz="2000" dirty="0">
                <a:latin typeface="Aptos" panose="020B0004020202020204" pitchFamily="34" charset="0"/>
              </a:rPr>
              <a:t> – website providing information about local community services; not great on homelessness services</a:t>
            </a:r>
          </a:p>
          <a:p>
            <a:pPr marL="536575" indent="-273050">
              <a:buFont typeface="Courier New" panose="02070309020205020404" pitchFamily="49" charset="0"/>
              <a:buChar char="o"/>
            </a:pPr>
            <a:r>
              <a:rPr lang="en-US" sz="2000" dirty="0">
                <a:latin typeface="Aptos" panose="020B0004020202020204" pitchFamily="34" charset="0"/>
              </a:rPr>
              <a:t>Making Links: AOD, Mental Health pathways </a:t>
            </a:r>
            <a:r>
              <a:rPr lang="en-US" sz="1400" dirty="0">
                <a:latin typeface="Aptos" panose="020B0004020202020204" pitchFamily="34" charset="0"/>
                <a:hlinkClick r:id="rId6"/>
              </a:rPr>
              <a:t>Making Link: AOD, Mental Health and Homelessness Partnership in Melbourne's north and west (nwhn.net.au)</a:t>
            </a:r>
            <a:endParaRPr lang="en-US" sz="2000" dirty="0">
              <a:latin typeface="Aptos" panose="020B0004020202020204" pitchFamily="34" charset="0"/>
            </a:endParaRPr>
          </a:p>
          <a:p>
            <a:pPr marL="536575" indent="-273050">
              <a:buFont typeface="Courier New" panose="02070309020205020404" pitchFamily="49" charset="0"/>
              <a:buChar char="o"/>
            </a:pPr>
            <a:r>
              <a:rPr lang="en-US" sz="2000" b="1" dirty="0">
                <a:latin typeface="Aptos" panose="020B0004020202020204" pitchFamily="34" charset="0"/>
              </a:rPr>
              <a:t>NWHN Website</a:t>
            </a:r>
            <a:r>
              <a:rPr lang="en-US" sz="2000" dirty="0">
                <a:latin typeface="Aptos" panose="020B0004020202020204" pitchFamily="34" charset="0"/>
              </a:rPr>
              <a:t>: reports from info sessions on NDIS, Births, Deaths, Marriages </a:t>
            </a:r>
            <a:r>
              <a:rPr lang="en-US" sz="1400" dirty="0">
                <a:latin typeface="Aptos" panose="020B0004020202020204" pitchFamily="34" charset="0"/>
                <a:hlinkClick r:id="rId7"/>
              </a:rPr>
              <a:t>WHN Info sheets (nwhn.net.au)</a:t>
            </a:r>
            <a:endParaRPr lang="en-US" sz="2000" dirty="0">
              <a:latin typeface="Aptos" panose="020B0004020202020204" pitchFamily="34" charset="0"/>
            </a:endParaRPr>
          </a:p>
          <a:p>
            <a:pPr>
              <a:spcBef>
                <a:spcPts val="1200"/>
              </a:spcBef>
            </a:pPr>
            <a:r>
              <a:rPr lang="en-US" sz="2000" b="1" dirty="0">
                <a:latin typeface="Aptos" panose="020B0004020202020204" pitchFamily="34" charset="0"/>
              </a:rPr>
              <a:t>Legal assistance</a:t>
            </a:r>
            <a:r>
              <a:rPr lang="en-US" sz="2000" dirty="0">
                <a:latin typeface="Aptos" panose="020B0004020202020204" pitchFamily="34" charset="0"/>
              </a:rPr>
              <a:t>: WestJustice, Youth Law, Youth Justice</a:t>
            </a:r>
          </a:p>
          <a:p>
            <a:pPr>
              <a:spcBef>
                <a:spcPts val="1200"/>
              </a:spcBef>
            </a:pPr>
            <a:r>
              <a:rPr lang="en-US" sz="2000" b="1" dirty="0">
                <a:latin typeface="Aptos" panose="020B0004020202020204" pitchFamily="34" charset="0"/>
              </a:rPr>
              <a:t>Telstra</a:t>
            </a:r>
            <a:r>
              <a:rPr lang="en-US" sz="2000" dirty="0">
                <a:latin typeface="Aptos" panose="020B0004020202020204" pitchFamily="34" charset="0"/>
              </a:rPr>
              <a:t> – free phone boxes (SHIP: credit on phones)</a:t>
            </a:r>
          </a:p>
          <a:p>
            <a:pPr>
              <a:spcBef>
                <a:spcPts val="1200"/>
              </a:spcBef>
            </a:pPr>
            <a:r>
              <a:rPr lang="en-US" sz="2000" b="1" dirty="0">
                <a:latin typeface="Aptos" panose="020B0004020202020204" pitchFamily="34" charset="0"/>
              </a:rPr>
              <a:t>Financial support</a:t>
            </a:r>
            <a:r>
              <a:rPr lang="en-US" sz="2000" dirty="0">
                <a:latin typeface="Aptos" panose="020B0004020202020204" pitchFamily="34" charset="0"/>
              </a:rPr>
              <a:t>: No Interest Loans Scheme (NILS - </a:t>
            </a:r>
            <a:r>
              <a:rPr lang="en-US" sz="1400" dirty="0">
                <a:latin typeface="Aptos" panose="020B0004020202020204" pitchFamily="34" charset="0"/>
                <a:hlinkClick r:id="rId8"/>
              </a:rPr>
              <a:t>No-interest Loan Scheme - DFFH Services</a:t>
            </a:r>
            <a:r>
              <a:rPr lang="en-US" sz="2000" dirty="0">
                <a:latin typeface="Aptos" panose="020B0004020202020204" pitchFamily="34" charset="0"/>
              </a:rPr>
              <a:t>), Queens Fund, Energy payment</a:t>
            </a:r>
          </a:p>
          <a:p>
            <a:pPr>
              <a:spcBef>
                <a:spcPts val="1200"/>
              </a:spcBef>
            </a:pPr>
            <a:r>
              <a:rPr lang="en-US" sz="2000" b="1" dirty="0">
                <a:latin typeface="Aptos" panose="020B0004020202020204" pitchFamily="34" charset="0"/>
              </a:rPr>
              <a:t>NDIS </a:t>
            </a:r>
            <a:r>
              <a:rPr lang="en-US" sz="2000" dirty="0">
                <a:latin typeface="Aptos" panose="020B0004020202020204" pitchFamily="34" charset="0"/>
              </a:rPr>
              <a:t>– </a:t>
            </a:r>
            <a:r>
              <a:rPr lang="en-US" sz="2000" dirty="0">
                <a:latin typeface="Aptos" panose="020B0004020202020204" pitchFamily="34" charset="0"/>
                <a:hlinkClick r:id="rId9"/>
              </a:rPr>
              <a:t>Brotherhood of St Laurence is local NDIS provider</a:t>
            </a:r>
            <a:endParaRPr lang="en-AU" sz="2000" dirty="0">
              <a:latin typeface="Aptos" panose="020B0004020202020204" pitchFamily="34" charset="0"/>
            </a:endParaRPr>
          </a:p>
        </p:txBody>
      </p:sp>
    </p:spTree>
    <p:extLst>
      <p:ext uri="{BB962C8B-B14F-4D97-AF65-F5344CB8AC3E}">
        <p14:creationId xmlns:p14="http://schemas.microsoft.com/office/powerpoint/2010/main" val="1411274701"/>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7986" b="7986"/>
          <a:stretch>
            <a:fillRect/>
          </a:stretch>
        </p:blipFill>
        <p:spPr>
          <a:xfrm>
            <a:off x="-419061" y="1525612"/>
            <a:ext cx="7102603" cy="5608280"/>
          </a:xfrm>
        </p:spPr>
      </p:pic>
      <p:sp>
        <p:nvSpPr>
          <p:cNvPr id="4" name="Text Placeholder 3"/>
          <p:cNvSpPr>
            <a:spLocks noGrp="1"/>
          </p:cNvSpPr>
          <p:nvPr>
            <p:ph type="body" sz="half" idx="2"/>
          </p:nvPr>
        </p:nvSpPr>
        <p:spPr>
          <a:xfrm>
            <a:off x="4784437" y="1854832"/>
            <a:ext cx="2623125" cy="1001098"/>
          </a:xfrm>
          <a:prstGeom prst="roundRect">
            <a:avLst/>
          </a:prstGeom>
          <a:solidFill>
            <a:schemeClr val="accent6"/>
          </a:solidFill>
          <a:ln>
            <a:solidFill>
              <a:schemeClr val="accent6"/>
            </a:solidFill>
          </a:ln>
        </p:spPr>
        <p:style>
          <a:lnRef idx="2">
            <a:schemeClr val="dk1"/>
          </a:lnRef>
          <a:fillRef idx="1">
            <a:schemeClr val="lt1"/>
          </a:fillRef>
          <a:effectRef idx="0">
            <a:schemeClr val="dk1"/>
          </a:effectRef>
          <a:fontRef idx="minor">
            <a:schemeClr val="dk1"/>
          </a:fontRef>
        </p:style>
        <p:txBody>
          <a:bodyPr anchor="ctr">
            <a:normAutofit/>
          </a:bodyPr>
          <a:lstStyle/>
          <a:p>
            <a:pPr algn="ctr"/>
            <a:r>
              <a:rPr lang="en-AU" sz="4400" b="1" dirty="0">
                <a:solidFill>
                  <a:schemeClr val="bg1"/>
                </a:solidFill>
              </a:rPr>
              <a:t>Advocacy</a:t>
            </a:r>
          </a:p>
        </p:txBody>
      </p:sp>
      <p:pic>
        <p:nvPicPr>
          <p:cNvPr id="3" name="Picture 2" descr="A picture containing text, table, cluttered&#10;&#10;Description automatically generated">
            <a:extLst>
              <a:ext uri="{FF2B5EF4-FFF2-40B4-BE49-F238E27FC236}">
                <a16:creationId xmlns:a16="http://schemas.microsoft.com/office/drawing/2014/main" id="{0AC9DAB3-7A20-4565-38BE-D8EBD5915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0932" y="0"/>
            <a:ext cx="4301067" cy="3429000"/>
          </a:xfrm>
          <a:prstGeom prst="rect">
            <a:avLst/>
          </a:prstGeom>
        </p:spPr>
      </p:pic>
      <p:pic>
        <p:nvPicPr>
          <p:cNvPr id="10" name="Picture 9" descr="A picture containing map&#10;&#10;Description automatically generated">
            <a:extLst>
              <a:ext uri="{FF2B5EF4-FFF2-40B4-BE49-F238E27FC236}">
                <a16:creationId xmlns:a16="http://schemas.microsoft.com/office/drawing/2014/main" id="{7F307D30-4DF8-ADBB-E728-0C94D2CB07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0932" y="3523785"/>
            <a:ext cx="4301067" cy="3335166"/>
          </a:xfrm>
          <a:prstGeom prst="rect">
            <a:avLst/>
          </a:prstGeom>
        </p:spPr>
      </p:pic>
    </p:spTree>
    <p:extLst>
      <p:ext uri="{BB962C8B-B14F-4D97-AF65-F5344CB8AC3E}">
        <p14:creationId xmlns:p14="http://schemas.microsoft.com/office/powerpoint/2010/main" val="2722075675"/>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0B95BF-9CB7-D91F-72EF-8C25F6CD0FE1}"/>
              </a:ext>
            </a:extLst>
          </p:cNvPr>
          <p:cNvSpPr>
            <a:spLocks noGrp="1"/>
          </p:cNvSpPr>
          <p:nvPr>
            <p:ph type="title"/>
          </p:nvPr>
        </p:nvSpPr>
        <p:spPr>
          <a:xfrm>
            <a:off x="152400" y="970508"/>
            <a:ext cx="2868375" cy="2198712"/>
          </a:xfrm>
          <a:prstGeom prst="roundRect">
            <a:avLst/>
          </a:prstGeom>
          <a:solidFill>
            <a:schemeClr val="accent6"/>
          </a:solidFill>
        </p:spPr>
        <p:txBody>
          <a:bodyPr>
            <a:normAutofit/>
          </a:bodyPr>
          <a:lstStyle/>
          <a:p>
            <a:pPr algn="ctr"/>
            <a:r>
              <a:rPr lang="en-AU" sz="2800" dirty="0">
                <a:solidFill>
                  <a:schemeClr val="bg1"/>
                </a:solidFill>
              </a:rPr>
              <a:t>What will reduce homelessness in Melbourne?</a:t>
            </a:r>
          </a:p>
        </p:txBody>
      </p:sp>
      <p:sp>
        <p:nvSpPr>
          <p:cNvPr id="117762" name="Slide Number Placeholder 1">
            <a:extLst>
              <a:ext uri="{FF2B5EF4-FFF2-40B4-BE49-F238E27FC236}">
                <a16:creationId xmlns:a16="http://schemas.microsoft.com/office/drawing/2014/main" id="{488E67E2-2137-4220-BBB4-3BA58DB575E1}"/>
              </a:ext>
            </a:extLst>
          </p:cNvPr>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02BAD93-4FC6-45B0-809D-3F1F7CD0CD93}" type="slidenum">
              <a:rPr lang="en-US" altLang="en-US" sz="900" smtClean="0"/>
              <a:pPr/>
              <a:t>69</a:t>
            </a:fld>
            <a:endParaRPr lang="en-US" altLang="en-US" sz="900"/>
          </a:p>
        </p:txBody>
      </p:sp>
      <p:pic>
        <p:nvPicPr>
          <p:cNvPr id="6" name="Content Placeholder 5" descr="A group of umbrellas on a wall&#10;&#10;Description automatically generated">
            <a:extLst>
              <a:ext uri="{FF2B5EF4-FFF2-40B4-BE49-F238E27FC236}">
                <a16:creationId xmlns:a16="http://schemas.microsoft.com/office/drawing/2014/main" id="{4C2CF845-6AB9-DA4A-7B65-1401E53E29B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495" r="20595" b="-2"/>
          <a:stretch/>
        </p:blipFill>
        <p:spPr>
          <a:xfrm rot="5400000">
            <a:off x="4334021" y="-999976"/>
            <a:ext cx="6858002" cy="8857958"/>
          </a:xfrm>
          <a:prstGeom prst="rect">
            <a:avLst/>
          </a:prstGeom>
        </p:spPr>
      </p:pic>
      <p:sp>
        <p:nvSpPr>
          <p:cNvPr id="7" name="Title 3">
            <a:extLst>
              <a:ext uri="{FF2B5EF4-FFF2-40B4-BE49-F238E27FC236}">
                <a16:creationId xmlns:a16="http://schemas.microsoft.com/office/drawing/2014/main" id="{CF13D799-697E-40EE-97A7-231103A4F321}"/>
              </a:ext>
            </a:extLst>
          </p:cNvPr>
          <p:cNvSpPr txBox="1">
            <a:spLocks/>
          </p:cNvSpPr>
          <p:nvPr/>
        </p:nvSpPr>
        <p:spPr>
          <a:xfrm>
            <a:off x="152400" y="3887879"/>
            <a:ext cx="2868375" cy="2198712"/>
          </a:xfrm>
          <a:prstGeom prst="round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2800" dirty="0">
                <a:solidFill>
                  <a:schemeClr val="bg1"/>
                </a:solidFill>
              </a:rPr>
              <a:t>Houses, houses, houses……</a:t>
            </a:r>
          </a:p>
        </p:txBody>
      </p:sp>
    </p:spTree>
    <p:extLst>
      <p:ext uri="{BB962C8B-B14F-4D97-AF65-F5344CB8AC3E}">
        <p14:creationId xmlns:p14="http://schemas.microsoft.com/office/powerpoint/2010/main" val="262565565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45" name="Content Placeholder 3">
            <a:extLst>
              <a:ext uri="{FF2B5EF4-FFF2-40B4-BE49-F238E27FC236}">
                <a16:creationId xmlns:a16="http://schemas.microsoft.com/office/drawing/2014/main" id="{03B448CC-9F26-4136-A0D3-656E1613316F}"/>
              </a:ext>
            </a:extLst>
          </p:cNvPr>
          <p:cNvSpPr>
            <a:spLocks noGrp="1"/>
          </p:cNvSpPr>
          <p:nvPr>
            <p:ph sz="half" idx="2"/>
          </p:nvPr>
        </p:nvSpPr>
        <p:spPr>
          <a:xfrm>
            <a:off x="202717" y="1405054"/>
            <a:ext cx="5836575" cy="5452946"/>
          </a:xfrm>
        </p:spPr>
        <p:txBody>
          <a:bodyPr vert="horz" lIns="91440" tIns="45720" rIns="91440" bIns="45720" rtlCol="0">
            <a:normAutofit fontScale="92500" lnSpcReduction="10000"/>
          </a:bodyPr>
          <a:lstStyle/>
          <a:p>
            <a:pPr marL="263525">
              <a:spcBef>
                <a:spcPts val="1200"/>
              </a:spcBef>
              <a:defRPr/>
            </a:pPr>
            <a:r>
              <a:rPr lang="en-US" sz="2400" dirty="0">
                <a:latin typeface="Aptos" panose="020B0004020202020204" pitchFamily="34" charset="0"/>
              </a:rPr>
              <a:t>Census 2021: 30,605 Victorians were experiencing homelessness. </a:t>
            </a:r>
            <a:endParaRPr lang="en-US" sz="2400" b="1" dirty="0">
              <a:latin typeface="Aptos" panose="020B0004020202020204" pitchFamily="34" charset="0"/>
            </a:endParaRPr>
          </a:p>
          <a:p>
            <a:pPr marL="263525">
              <a:spcBef>
                <a:spcPts val="1200"/>
              </a:spcBef>
              <a:defRPr/>
            </a:pPr>
            <a:r>
              <a:rPr lang="en-US" sz="2400" dirty="0">
                <a:latin typeface="Aptos" panose="020B0004020202020204" pitchFamily="34" charset="0"/>
              </a:rPr>
              <a:t>People sleeping on the streets are the tip of the iceberg in terms of the real numbers of people experiencing homelessness.</a:t>
            </a:r>
          </a:p>
          <a:p>
            <a:pPr marL="263525">
              <a:spcBef>
                <a:spcPts val="1200"/>
              </a:spcBef>
              <a:defRPr/>
            </a:pPr>
            <a:r>
              <a:rPr lang="en-US" sz="2400" dirty="0">
                <a:latin typeface="Aptos" panose="020B0004020202020204" pitchFamily="34" charset="0"/>
              </a:rPr>
              <a:t>Nearly 1/5 of those experiencing homelessness in Victoria identify as being in Melbourne’s west.</a:t>
            </a:r>
          </a:p>
          <a:p>
            <a:pPr marL="263525">
              <a:spcBef>
                <a:spcPts val="1200"/>
              </a:spcBef>
              <a:defRPr/>
            </a:pPr>
            <a:r>
              <a:rPr lang="en-US" sz="2400" dirty="0">
                <a:latin typeface="Aptos" panose="020B0004020202020204" pitchFamily="34" charset="0"/>
              </a:rPr>
              <a:t>The numbers of people experiencing homelessness in the West increased by 40% from 2011 to 2016 but remained the same for 2021 (Census was impeded by lockdown).</a:t>
            </a:r>
          </a:p>
          <a:p>
            <a:pPr marL="263525">
              <a:spcBef>
                <a:spcPts val="1200"/>
              </a:spcBef>
              <a:defRPr/>
            </a:pPr>
            <a:r>
              <a:rPr lang="en-US" sz="2400" dirty="0">
                <a:latin typeface="Aptos" panose="020B0004020202020204" pitchFamily="34" charset="0"/>
              </a:rPr>
              <a:t>The number of people living in severe overcrowding (4 or more bedrooms short) increased by 60% over the past 10 years. </a:t>
            </a:r>
          </a:p>
        </p:txBody>
      </p:sp>
      <p:sp>
        <p:nvSpPr>
          <p:cNvPr id="22546" name="Rectangle 135">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642FA21-585F-445F-99BB-6AF957F3D46E}"/>
              </a:ext>
            </a:extLst>
          </p:cNvPr>
          <p:cNvSpPr>
            <a:spLocks noGrp="1"/>
          </p:cNvSpPr>
          <p:nvPr>
            <p:ph type="title"/>
          </p:nvPr>
        </p:nvSpPr>
        <p:spPr>
          <a:xfrm>
            <a:off x="122428" y="159425"/>
            <a:ext cx="5836576" cy="1113208"/>
          </a:xfrm>
          <a:prstGeom prst="roundRect">
            <a:avLst/>
          </a:prstGeom>
          <a:solidFill>
            <a:schemeClr val="accent6"/>
          </a:solidFill>
          <a:ln>
            <a:solidFill>
              <a:schemeClr val="accent6"/>
            </a:solidFill>
          </a:ln>
        </p:spPr>
        <p:txBody>
          <a:bodyPr vert="horz" lIns="91440" tIns="45720" rIns="91440" bIns="45720" rtlCol="0" anchor="ctr">
            <a:noAutofit/>
          </a:bodyPr>
          <a:lstStyle/>
          <a:p>
            <a:pPr algn="ctr"/>
            <a:r>
              <a:rPr lang="en-US" sz="2800" b="1" kern="1200" dirty="0">
                <a:solidFill>
                  <a:schemeClr val="bg1"/>
                </a:solidFill>
                <a:latin typeface="+mn-lt"/>
                <a:ea typeface="+mj-ea"/>
                <a:cs typeface="+mj-cs"/>
              </a:rPr>
              <a:t>Rough sleeping is the tip of the </a:t>
            </a:r>
            <a:br>
              <a:rPr lang="en-US" sz="2800" b="1" kern="1200" dirty="0">
                <a:solidFill>
                  <a:schemeClr val="bg1"/>
                </a:solidFill>
                <a:latin typeface="+mn-lt"/>
                <a:ea typeface="+mj-ea"/>
                <a:cs typeface="+mj-cs"/>
              </a:rPr>
            </a:br>
            <a:r>
              <a:rPr lang="en-US" sz="2800" b="1" kern="1200" dirty="0">
                <a:solidFill>
                  <a:schemeClr val="bg1"/>
                </a:solidFill>
                <a:latin typeface="+mn-lt"/>
                <a:ea typeface="+mj-ea"/>
                <a:cs typeface="+mj-cs"/>
              </a:rPr>
              <a:t>iceberg</a:t>
            </a:r>
          </a:p>
        </p:txBody>
      </p:sp>
      <p:sp>
        <p:nvSpPr>
          <p:cNvPr id="22547"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1" name="Content Placeholder 4">
            <a:extLst>
              <a:ext uri="{FF2B5EF4-FFF2-40B4-BE49-F238E27FC236}">
                <a16:creationId xmlns:a16="http://schemas.microsoft.com/office/drawing/2014/main" id="{DA072803-1CBA-4762-AD7A-03C12EB07D0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904709" y="2330871"/>
            <a:ext cx="4475531" cy="2193010"/>
          </a:xfrm>
          <a:prstGeom prst="rect">
            <a:avLst/>
          </a:prstGeom>
          <a:effectLst/>
        </p:spPr>
      </p:pic>
    </p:spTree>
    <p:extLst>
      <p:ext uri="{BB962C8B-B14F-4D97-AF65-F5344CB8AC3E}">
        <p14:creationId xmlns:p14="http://schemas.microsoft.com/office/powerpoint/2010/main" val="2323900838"/>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8787" name="Picture 2" descr="IMG_1018.JPG">
            <a:extLst>
              <a:ext uri="{FF2B5EF4-FFF2-40B4-BE49-F238E27FC236}">
                <a16:creationId xmlns:a16="http://schemas.microsoft.com/office/drawing/2014/main" id="{566CA2CC-4741-4BB7-921C-C5479DF14FDB}"/>
              </a:ext>
            </a:extLst>
          </p:cNvPr>
          <p:cNvPicPr>
            <a:picLocks noChangeAspect="1"/>
          </p:cNvPicPr>
          <p:nvPr/>
        </p:nvPicPr>
        <p:blipFill rotWithShape="1">
          <a:blip r:embed="rId3">
            <a:extLst>
              <a:ext uri="{28A0092B-C50C-407E-A947-70E740481C1C}">
                <a14:useLocalDpi xmlns:a14="http://schemas.microsoft.com/office/drawing/2010/main" val="0"/>
              </a:ext>
            </a:extLst>
          </a:blip>
          <a:srcRect l="901" r="1197" b="-4"/>
          <a:stretch/>
        </p:blipFill>
        <p:spPr bwMode="auto">
          <a:xfrm>
            <a:off x="317635" y="299363"/>
            <a:ext cx="4160452" cy="304920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530669A-1DF8-4FEF-B41E-0AE58D0D68F0}"/>
              </a:ext>
            </a:extLst>
          </p:cNvPr>
          <p:cNvSpPr txBox="1"/>
          <p:nvPr/>
        </p:nvSpPr>
        <p:spPr>
          <a:xfrm>
            <a:off x="5021820" y="4170412"/>
            <a:ext cx="6465287" cy="1329580"/>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800" b="1" kern="1200" dirty="0">
                <a:solidFill>
                  <a:srgbClr val="FFFFFF"/>
                </a:solidFill>
                <a:latin typeface="+mj-lt"/>
                <a:ea typeface="+mj-ea"/>
                <a:cs typeface="+mj-cs"/>
              </a:rPr>
              <a:t>Every Victorian Should Have a Home campaign</a:t>
            </a:r>
          </a:p>
        </p:txBody>
      </p:sp>
      <p:pic>
        <p:nvPicPr>
          <p:cNvPr id="118786" name="Picture 1">
            <a:extLst>
              <a:ext uri="{FF2B5EF4-FFF2-40B4-BE49-F238E27FC236}">
                <a16:creationId xmlns:a16="http://schemas.microsoft.com/office/drawing/2014/main" id="{3BA82556-826E-41B8-BFC6-370043926E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32" r="1" b="1"/>
          <a:stretch/>
        </p:blipFill>
        <p:spPr bwMode="auto">
          <a:xfrm>
            <a:off x="4733365" y="309787"/>
            <a:ext cx="7138016" cy="297523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F6F4B93-5693-453E-8378-0890DB02B39C}"/>
              </a:ext>
            </a:extLst>
          </p:cNvPr>
          <p:cNvPicPr>
            <a:picLocks noChangeAspect="1"/>
          </p:cNvPicPr>
          <p:nvPr/>
        </p:nvPicPr>
        <p:blipFill rotWithShape="1">
          <a:blip r:embed="rId5"/>
          <a:srcRect l="1178" r="16192" b="-343"/>
          <a:stretch/>
        </p:blipFill>
        <p:spPr>
          <a:xfrm rot="5400000">
            <a:off x="6730126" y="-1823032"/>
            <a:ext cx="3048674" cy="7314312"/>
          </a:xfrm>
          <a:prstGeom prst="rect">
            <a:avLst/>
          </a:prstGeom>
        </p:spPr>
      </p:pic>
      <p:cxnSp>
        <p:nvCxnSpPr>
          <p:cNvPr id="139" name="Straight Connector 138">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8788" name="Picture 4" descr="IMG_1383.JPG">
            <a:extLst>
              <a:ext uri="{FF2B5EF4-FFF2-40B4-BE49-F238E27FC236}">
                <a16:creationId xmlns:a16="http://schemas.microsoft.com/office/drawing/2014/main" id="{ABFA586E-C325-4302-8162-E9BA7881B902}"/>
              </a:ext>
            </a:extLst>
          </p:cNvPr>
          <p:cNvPicPr>
            <a:picLocks noChangeAspect="1"/>
          </p:cNvPicPr>
          <p:nvPr/>
        </p:nvPicPr>
        <p:blipFill rotWithShape="1">
          <a:blip r:embed="rId6">
            <a:extLst>
              <a:ext uri="{28A0092B-C50C-407E-A947-70E740481C1C}">
                <a14:useLocalDpi xmlns:a14="http://schemas.microsoft.com/office/drawing/2010/main" val="0"/>
              </a:ext>
            </a:extLst>
          </a:blip>
          <a:srcRect t="2997" r="-1" b="-1"/>
          <a:stretch/>
        </p:blipFill>
        <p:spPr bwMode="auto">
          <a:xfrm>
            <a:off x="317635" y="3509433"/>
            <a:ext cx="4160452" cy="302683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12365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118788"/>
                                        </p:tgtEl>
                                        <p:attrNameLst>
                                          <p:attrName>style.visibility</p:attrName>
                                        </p:attrNameLst>
                                      </p:cBhvr>
                                      <p:to>
                                        <p:strVal val="visible"/>
                                      </p:to>
                                    </p:set>
                                    <p:animEffect transition="in" filter="fade">
                                      <p:cBhvr>
                                        <p:cTn id="7" dur="700"/>
                                        <p:tgtEl>
                                          <p:spTgt spid="118788"/>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118786"/>
                                        </p:tgtEl>
                                        <p:attrNameLst>
                                          <p:attrName>style.visibility</p:attrName>
                                        </p:attrNameLst>
                                      </p:cBhvr>
                                      <p:to>
                                        <p:strVal val="visible"/>
                                      </p:to>
                                    </p:set>
                                    <p:animEffect transition="in" filter="fade">
                                      <p:cBhvr>
                                        <p:cTn id="10" dur="700"/>
                                        <p:tgtEl>
                                          <p:spTgt spid="118786"/>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118787"/>
                                        </p:tgtEl>
                                        <p:attrNameLst>
                                          <p:attrName>style.visibility</p:attrName>
                                        </p:attrNameLst>
                                      </p:cBhvr>
                                      <p:to>
                                        <p:strVal val="visible"/>
                                      </p:to>
                                    </p:set>
                                    <p:animEffect transition="in" filter="fade">
                                      <p:cBhvr>
                                        <p:cTn id="13" dur="700"/>
                                        <p:tgtEl>
                                          <p:spTgt spid="118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5867400" cy="699352"/>
          </a:xfrm>
          <a:prstGeom prst="roundRect">
            <a:avLst/>
          </a:prstGeom>
          <a:solidFill>
            <a:schemeClr val="accent6"/>
          </a:solidFill>
          <a:ln>
            <a:solidFill>
              <a:schemeClr val="accent6"/>
            </a:solidFill>
          </a:ln>
        </p:spPr>
        <p:style>
          <a:lnRef idx="2">
            <a:schemeClr val="accent4"/>
          </a:lnRef>
          <a:fillRef idx="1">
            <a:schemeClr val="lt1"/>
          </a:fillRef>
          <a:effectRef idx="0">
            <a:schemeClr val="accent4"/>
          </a:effectRef>
          <a:fontRef idx="minor">
            <a:schemeClr val="dk1"/>
          </a:fontRef>
        </p:style>
        <p:txBody>
          <a:bodyPr>
            <a:noAutofit/>
          </a:bodyPr>
          <a:lstStyle/>
          <a:p>
            <a:pPr algn="ctr"/>
            <a:r>
              <a:rPr lang="en-AU" sz="3200" b="1" dirty="0">
                <a:solidFill>
                  <a:schemeClr val="bg1"/>
                </a:solidFill>
                <a:latin typeface="Chalkboard"/>
              </a:rPr>
              <a:t>What can you do?</a:t>
            </a:r>
          </a:p>
        </p:txBody>
      </p:sp>
      <p:sp>
        <p:nvSpPr>
          <p:cNvPr id="3" name="Content Placeholder 2"/>
          <p:cNvSpPr>
            <a:spLocks noGrp="1"/>
          </p:cNvSpPr>
          <p:nvPr>
            <p:ph sz="half" idx="1"/>
          </p:nvPr>
        </p:nvSpPr>
        <p:spPr>
          <a:xfrm>
            <a:off x="336176" y="1158925"/>
            <a:ext cx="5759824" cy="5565725"/>
          </a:xfrm>
          <a:solidFill>
            <a:schemeClr val="bg1"/>
          </a:solidFill>
        </p:spPr>
        <p:txBody>
          <a:bodyPr>
            <a:normAutofit fontScale="92500"/>
          </a:bodyPr>
          <a:lstStyle/>
          <a:p>
            <a:pPr>
              <a:spcBef>
                <a:spcPts val="1200"/>
              </a:spcBef>
              <a:buFont typeface="Wingdings" panose="05000000000000000000" pitchFamily="2" charset="2"/>
              <a:buChar char="ü"/>
            </a:pPr>
            <a:r>
              <a:rPr lang="en-AU" sz="3000" b="1" dirty="0">
                <a:latin typeface="Aptos" panose="020B0004020202020204" pitchFamily="34" charset="0"/>
                <a:ea typeface="Yu Gothic UI Semibold" panose="020B0700000000000000" pitchFamily="34" charset="-128"/>
                <a:cs typeface="Ebrima" panose="02000000000000000000" pitchFamily="2" charset="0"/>
              </a:rPr>
              <a:t>Ring or email your State and Federal Members of Parliament</a:t>
            </a:r>
            <a:br>
              <a:rPr lang="en-AU" sz="3000" b="1" dirty="0">
                <a:latin typeface="Aptos" panose="020B0004020202020204" pitchFamily="34" charset="0"/>
                <a:ea typeface="Yu Gothic UI Semibold" panose="020B0700000000000000" pitchFamily="34" charset="-128"/>
                <a:cs typeface="Ebrima" panose="02000000000000000000" pitchFamily="2" charset="0"/>
              </a:rPr>
            </a:br>
            <a:r>
              <a:rPr lang="en-AU" sz="3000" b="1" dirty="0">
                <a:latin typeface="Aptos" panose="020B0004020202020204" pitchFamily="34" charset="0"/>
                <a:ea typeface="Yu Gothic UI Semibold" panose="020B0700000000000000" pitchFamily="34" charset="-128"/>
                <a:cs typeface="Ebrima" panose="02000000000000000000" pitchFamily="2" charset="0"/>
              </a:rPr>
              <a:t>and tell them that</a:t>
            </a:r>
            <a:r>
              <a:rPr lang="en-AU" sz="2400" b="1" dirty="0">
                <a:latin typeface="Aptos" panose="020B0004020202020204" pitchFamily="34" charset="0"/>
                <a:ea typeface="Yu Gothic UI Semibold" panose="020B0700000000000000" pitchFamily="34" charset="-128"/>
                <a:cs typeface="Ebrima" panose="02000000000000000000" pitchFamily="2" charset="0"/>
              </a:rPr>
              <a:t>:</a:t>
            </a:r>
            <a:endParaRPr lang="en-AU" sz="2400" b="1" dirty="0">
              <a:latin typeface="Aptos" panose="020B0004020202020204" pitchFamily="34" charset="0"/>
              <a:ea typeface="Yu Gothic UI Semibold" panose="020B0700000000000000" pitchFamily="34" charset="-128"/>
            </a:endParaRPr>
          </a:p>
          <a:p>
            <a:pPr marL="358775" indent="0">
              <a:spcBef>
                <a:spcPts val="1200"/>
              </a:spcBef>
              <a:buNone/>
            </a:pPr>
            <a:r>
              <a:rPr lang="en-US" sz="2400" dirty="0">
                <a:latin typeface="Aptos" panose="020B0004020202020204" pitchFamily="34" charset="0"/>
                <a:ea typeface="Yu Gothic UI Semibold" panose="020B0700000000000000" pitchFamily="34" charset="-128"/>
                <a:cs typeface="Ebrima" panose="02000000000000000000" pitchFamily="2" charset="0"/>
              </a:rPr>
              <a:t>We need immediate solutions to increase our supply of affordable housing:</a:t>
            </a:r>
          </a:p>
          <a:p>
            <a:pPr marL="539750" marR="90170" indent="-269875">
              <a:lnSpc>
                <a:spcPct val="107000"/>
              </a:lnSpc>
              <a:spcBef>
                <a:spcPts val="600"/>
              </a:spcBef>
              <a:spcAft>
                <a:spcPts val="1000"/>
              </a:spcAft>
              <a:buFont typeface="Symbol" panose="05050102010706020507" pitchFamily="18" charset="2"/>
              <a:buChar char=""/>
            </a:pPr>
            <a:r>
              <a:rPr lang="en-AU" sz="2200" dirty="0">
                <a:latin typeface="Aptos" panose="020B0004020202020204" pitchFamily="34" charset="0"/>
                <a:ea typeface="Calibri" panose="020F0502020204030204" pitchFamily="34" charset="0"/>
                <a:cs typeface="Times New Roman" panose="02020603050405020304" pitchFamily="18" charset="0"/>
              </a:rPr>
              <a:t>A monumental boost to social and public housing (building more public housing is an ideal economic stimulus activity)</a:t>
            </a:r>
          </a:p>
          <a:p>
            <a:pPr marL="539750" marR="90170" indent="-269875">
              <a:lnSpc>
                <a:spcPct val="107000"/>
              </a:lnSpc>
              <a:spcBef>
                <a:spcPts val="600"/>
              </a:spcBef>
              <a:spcAft>
                <a:spcPts val="1000"/>
              </a:spcAft>
              <a:buFont typeface="Symbol" panose="05050102010706020507" pitchFamily="18" charset="2"/>
              <a:buChar char=""/>
            </a:pPr>
            <a:r>
              <a:rPr lang="en-AU" sz="2200" dirty="0">
                <a:latin typeface="Aptos" panose="020B0004020202020204" pitchFamily="34" charset="0"/>
                <a:ea typeface="Calibri" panose="020F0502020204030204" pitchFamily="34" charset="0"/>
                <a:cs typeface="Times New Roman" panose="02020603050405020304" pitchFamily="18" charset="0"/>
              </a:rPr>
              <a:t>Legislation that requires a portion of any new housing development to be allocated to those awaiting this housing</a:t>
            </a:r>
          </a:p>
          <a:p>
            <a:pPr marL="539750" marR="90170" indent="-269875">
              <a:lnSpc>
                <a:spcPct val="107000"/>
              </a:lnSpc>
              <a:spcBef>
                <a:spcPts val="600"/>
              </a:spcBef>
              <a:spcAft>
                <a:spcPts val="1000"/>
              </a:spcAft>
              <a:buFont typeface="Symbol" panose="05050102010706020507" pitchFamily="18" charset="2"/>
              <a:buChar char=""/>
            </a:pPr>
            <a:r>
              <a:rPr lang="en-AU" sz="2200" dirty="0">
                <a:latin typeface="Aptos" panose="020B0004020202020204" pitchFamily="34" charset="0"/>
                <a:ea typeface="Calibri" panose="020F0502020204030204" pitchFamily="34" charset="0"/>
                <a:cs typeface="Times New Roman" panose="02020603050405020304" pitchFamily="18" charset="0"/>
              </a:rPr>
              <a:t>Construction of innovative temporary accommodation that is safe and self contained.</a:t>
            </a:r>
          </a:p>
          <a:p>
            <a:pPr marL="358775" indent="0">
              <a:buNone/>
            </a:pPr>
            <a:endParaRPr lang="en-AU" sz="2400" dirty="0">
              <a:latin typeface="Chalkboard"/>
              <a:ea typeface="Yu Gothic UI Semibold" panose="020B0700000000000000" pitchFamily="34" charset="-128"/>
              <a:cs typeface="Ebrima" panose="02000000000000000000" pitchFamily="2" charset="0"/>
            </a:endParaRPr>
          </a:p>
          <a:p>
            <a:pPr marL="0" indent="0">
              <a:buNone/>
            </a:pPr>
            <a:endParaRPr lang="en-AU" dirty="0"/>
          </a:p>
        </p:txBody>
      </p:sp>
      <p:sp>
        <p:nvSpPr>
          <p:cNvPr id="5" name="TextBox 4">
            <a:extLst>
              <a:ext uri="{FF2B5EF4-FFF2-40B4-BE49-F238E27FC236}">
                <a16:creationId xmlns:a16="http://schemas.microsoft.com/office/drawing/2014/main" id="{62C446B7-DFE3-401B-9217-3516475D1010}"/>
              </a:ext>
            </a:extLst>
          </p:cNvPr>
          <p:cNvSpPr txBox="1"/>
          <p:nvPr/>
        </p:nvSpPr>
        <p:spPr>
          <a:xfrm>
            <a:off x="6343308" y="256128"/>
            <a:ext cx="5648325" cy="1200329"/>
          </a:xfrm>
          <a:prstGeom prst="rect">
            <a:avLst/>
          </a:prstGeom>
          <a:solidFill>
            <a:schemeClr val="bg1"/>
          </a:solidFill>
        </p:spPr>
        <p:txBody>
          <a:bodyPr wrap="square" rtlCol="0">
            <a:spAutoFit/>
          </a:bodyPr>
          <a:lstStyle/>
          <a:p>
            <a:pPr marL="269875" indent="-269875">
              <a:spcBef>
                <a:spcPts val="1000"/>
              </a:spcBef>
              <a:buFont typeface="Wingdings" panose="05000000000000000000" pitchFamily="2" charset="2"/>
              <a:buChar char="ü"/>
            </a:pPr>
            <a:r>
              <a:rPr lang="en-AU" sz="2400" dirty="0">
                <a:latin typeface="Aptos" panose="020B0004020202020204" pitchFamily="34" charset="0"/>
                <a:ea typeface="Yu Gothic UI Semibold" panose="020B0700000000000000" pitchFamily="34" charset="-128"/>
                <a:cs typeface="Ebrima" panose="02000000000000000000" pitchFamily="2" charset="0"/>
              </a:rPr>
              <a:t>Talk to your family, friends and colleagues about homelessness and the housing crisis</a:t>
            </a:r>
          </a:p>
        </p:txBody>
      </p:sp>
      <p:sp>
        <p:nvSpPr>
          <p:cNvPr id="9" name="TextBox 8">
            <a:extLst>
              <a:ext uri="{FF2B5EF4-FFF2-40B4-BE49-F238E27FC236}">
                <a16:creationId xmlns:a16="http://schemas.microsoft.com/office/drawing/2014/main" id="{5973496D-2BBA-4CA9-26B0-CF43505EDD63}"/>
              </a:ext>
            </a:extLst>
          </p:cNvPr>
          <p:cNvSpPr txBox="1"/>
          <p:nvPr/>
        </p:nvSpPr>
        <p:spPr>
          <a:xfrm>
            <a:off x="6387741" y="1657898"/>
            <a:ext cx="5603892" cy="1569660"/>
          </a:xfrm>
          <a:prstGeom prst="rect">
            <a:avLst/>
          </a:prstGeom>
          <a:solidFill>
            <a:schemeClr val="bg1"/>
          </a:solidFill>
        </p:spPr>
        <p:txBody>
          <a:bodyPr wrap="square" rtlCol="0">
            <a:spAutoFit/>
          </a:bodyPr>
          <a:lstStyle/>
          <a:p>
            <a:pPr marL="342900" indent="-342900" algn="ctr">
              <a:buFont typeface="Wingdings" panose="05000000000000000000" pitchFamily="2" charset="2"/>
              <a:buChar char="ü"/>
            </a:pPr>
            <a:r>
              <a:rPr lang="en-AU" sz="2400" b="1" dirty="0">
                <a:solidFill>
                  <a:schemeClr val="accent1"/>
                </a:solidFill>
                <a:latin typeface="Aptos" panose="020B0004020202020204" pitchFamily="34" charset="0"/>
              </a:rPr>
              <a:t>Build Origami Houses for Homelessness Week</a:t>
            </a:r>
          </a:p>
          <a:p>
            <a:pPr algn="ctr"/>
            <a:r>
              <a:rPr lang="en-AU" sz="2400" b="1" dirty="0">
                <a:solidFill>
                  <a:schemeClr val="accent1"/>
                </a:solidFill>
                <a:latin typeface="Aptos" panose="020B0004020202020204" pitchFamily="34" charset="0"/>
                <a:hlinkClick r:id="rId4"/>
              </a:rPr>
              <a:t>See: </a:t>
            </a:r>
            <a:r>
              <a:rPr lang="en-US" sz="2400" dirty="0">
                <a:latin typeface="Aptos" panose="020B0004020202020204" pitchFamily="34" charset="0"/>
                <a:hlinkClick r:id="rId4"/>
              </a:rPr>
              <a:t>Houses At Parliament | Houses At Parliament (vhn.org.au)</a:t>
            </a:r>
            <a:endParaRPr lang="en-AU" sz="2400" b="1" dirty="0">
              <a:solidFill>
                <a:schemeClr val="accent1"/>
              </a:solidFill>
              <a:latin typeface="Aptos" panose="020B0004020202020204" pitchFamily="34" charset="0"/>
            </a:endParaRPr>
          </a:p>
        </p:txBody>
      </p:sp>
      <p:pic>
        <p:nvPicPr>
          <p:cNvPr id="11" name="Picture 10">
            <a:extLst>
              <a:ext uri="{FF2B5EF4-FFF2-40B4-BE49-F238E27FC236}">
                <a16:creationId xmlns:a16="http://schemas.microsoft.com/office/drawing/2014/main" id="{9D1DE88C-BEEA-0E02-1939-35A6B3789820}"/>
              </a:ext>
            </a:extLst>
          </p:cNvPr>
          <p:cNvPicPr>
            <a:picLocks noChangeAspect="1"/>
          </p:cNvPicPr>
          <p:nvPr/>
        </p:nvPicPr>
        <p:blipFill>
          <a:blip r:embed="rId5"/>
          <a:stretch>
            <a:fillRect/>
          </a:stretch>
        </p:blipFill>
        <p:spPr>
          <a:xfrm>
            <a:off x="6365524" y="3429000"/>
            <a:ext cx="5648325" cy="3295650"/>
          </a:xfrm>
          <a:prstGeom prst="rect">
            <a:avLst/>
          </a:prstGeom>
        </p:spPr>
      </p:pic>
    </p:spTree>
    <p:custDataLst>
      <p:tags r:id="rId1"/>
    </p:custDataLst>
    <p:extLst>
      <p:ext uri="{BB962C8B-B14F-4D97-AF65-F5344CB8AC3E}">
        <p14:creationId xmlns:p14="http://schemas.microsoft.com/office/powerpoint/2010/main" val="15543135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tanding on steps with a bunch of flowers&#10;&#10;Description automatically generated">
            <a:extLst>
              <a:ext uri="{FF2B5EF4-FFF2-40B4-BE49-F238E27FC236}">
                <a16:creationId xmlns:a16="http://schemas.microsoft.com/office/drawing/2014/main" id="{E161D91B-1C12-5545-AA38-735406A269CE}"/>
              </a:ext>
            </a:extLst>
          </p:cNvPr>
          <p:cNvPicPr>
            <a:picLocks noChangeAspect="1"/>
          </p:cNvPicPr>
          <p:nvPr/>
        </p:nvPicPr>
        <p:blipFill rotWithShape="1">
          <a:blip r:embed="rId3">
            <a:extLst>
              <a:ext uri="{28A0092B-C50C-407E-A947-70E740481C1C}">
                <a14:useLocalDpi xmlns:a14="http://schemas.microsoft.com/office/drawing/2010/main" val="0"/>
              </a:ext>
            </a:extLst>
          </a:blip>
          <a:srcRect r="18547" b="-2"/>
          <a:stretch/>
        </p:blipFill>
        <p:spPr>
          <a:xfrm rot="5400000">
            <a:off x="6200394" y="864108"/>
            <a:ext cx="5571066" cy="5129784"/>
          </a:xfrm>
          <a:prstGeom prst="rect">
            <a:avLst/>
          </a:prstGeom>
        </p:spPr>
      </p:pic>
      <p:sp>
        <p:nvSpPr>
          <p:cNvPr id="22" name="Rectangle 21">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folded paper&#10;&#10;Description automatically generated">
            <a:extLst>
              <a:ext uri="{FF2B5EF4-FFF2-40B4-BE49-F238E27FC236}">
                <a16:creationId xmlns:a16="http://schemas.microsoft.com/office/drawing/2014/main" id="{CEBE3BFF-6659-3F73-23E3-AB5B7BFCE5B9}"/>
              </a:ext>
            </a:extLst>
          </p:cNvPr>
          <p:cNvPicPr>
            <a:picLocks noChangeAspect="1"/>
          </p:cNvPicPr>
          <p:nvPr/>
        </p:nvPicPr>
        <p:blipFill rotWithShape="1">
          <a:blip r:embed="rId4">
            <a:extLst>
              <a:ext uri="{28A0092B-C50C-407E-A947-70E740481C1C}">
                <a14:useLocalDpi xmlns:a14="http://schemas.microsoft.com/office/drawing/2010/main" val="0"/>
              </a:ext>
            </a:extLst>
          </a:blip>
          <a:srcRect l="17776" r="20760" b="-2"/>
          <a:stretch/>
        </p:blipFill>
        <p:spPr>
          <a:xfrm>
            <a:off x="641180" y="643467"/>
            <a:ext cx="5129784" cy="5571066"/>
          </a:xfrm>
          <a:prstGeom prst="rect">
            <a:avLst/>
          </a:prstGeom>
        </p:spPr>
      </p:pic>
    </p:spTree>
    <p:extLst>
      <p:ext uri="{BB962C8B-B14F-4D97-AF65-F5344CB8AC3E}">
        <p14:creationId xmlns:p14="http://schemas.microsoft.com/office/powerpoint/2010/main" val="1571826779"/>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22642"/>
          </a:xfrm>
          <a:prstGeom prst="roundRect">
            <a:avLst/>
          </a:prstGeom>
          <a:solidFill>
            <a:schemeClr val="accent6"/>
          </a:solidFill>
          <a:ln>
            <a:solidFill>
              <a:schemeClr val="accent6"/>
            </a:solidFill>
          </a:ln>
        </p:spPr>
        <p:style>
          <a:lnRef idx="2">
            <a:schemeClr val="accent6"/>
          </a:lnRef>
          <a:fillRef idx="1">
            <a:schemeClr val="lt1"/>
          </a:fillRef>
          <a:effectRef idx="0">
            <a:schemeClr val="accent6"/>
          </a:effectRef>
          <a:fontRef idx="minor">
            <a:schemeClr val="dk1"/>
          </a:fontRef>
        </p:style>
        <p:txBody>
          <a:bodyPr>
            <a:normAutofit/>
          </a:bodyPr>
          <a:lstStyle/>
          <a:p>
            <a:pPr algn="ctr"/>
            <a:r>
              <a:rPr lang="en-AU" sz="3200" b="1" dirty="0">
                <a:solidFill>
                  <a:schemeClr val="bg1"/>
                </a:solidFill>
                <a:latin typeface="Chalkboard"/>
              </a:rPr>
              <a:t>Join the Everybody’s Home campaign</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5849" y="978277"/>
            <a:ext cx="5931612" cy="5006058"/>
          </a:xfrm>
        </p:spPr>
      </p:pic>
      <p:sp>
        <p:nvSpPr>
          <p:cNvPr id="5" name="TextBox 4"/>
          <p:cNvSpPr txBox="1"/>
          <p:nvPr/>
        </p:nvSpPr>
        <p:spPr>
          <a:xfrm>
            <a:off x="2376384" y="6021702"/>
            <a:ext cx="6872140" cy="461665"/>
          </a:xfrm>
          <a:prstGeom prst="rect">
            <a:avLst/>
          </a:prstGeom>
          <a:noFill/>
        </p:spPr>
        <p:txBody>
          <a:bodyPr wrap="square" rtlCol="0">
            <a:spAutoFit/>
          </a:bodyPr>
          <a:lstStyle/>
          <a:p>
            <a:pPr algn="ctr"/>
            <a:r>
              <a:rPr lang="en-AU" sz="2400" dirty="0">
                <a:solidFill>
                  <a:schemeClr val="accent1"/>
                </a:solidFill>
                <a:latin typeface="Chalkboard"/>
              </a:rPr>
              <a:t>https</a:t>
            </a:r>
            <a:r>
              <a:rPr lang="en-AU" sz="2400" dirty="0">
                <a:solidFill>
                  <a:schemeClr val="accent1"/>
                </a:solidFill>
                <a:hlinkClick r:id="rId5">
                  <a:extLst>
                    <a:ext uri="{A12FA001-AC4F-418D-AE19-62706E023703}">
                      <ahyp:hlinkClr xmlns:ahyp="http://schemas.microsoft.com/office/drawing/2018/hyperlinkcolor" val="tx"/>
                    </a:ext>
                  </a:extLst>
                </a:hlinkClick>
              </a:rPr>
              <a:t>://everybodyshome.com.au/</a:t>
            </a:r>
            <a:endParaRPr lang="en-AU" sz="2400" dirty="0">
              <a:solidFill>
                <a:schemeClr val="accent1"/>
              </a:solidFill>
              <a:latin typeface="Chalkboard"/>
            </a:endParaRPr>
          </a:p>
        </p:txBody>
      </p:sp>
      <p:sp>
        <p:nvSpPr>
          <p:cNvPr id="3" name="TextBox 2">
            <a:extLst>
              <a:ext uri="{FF2B5EF4-FFF2-40B4-BE49-F238E27FC236}">
                <a16:creationId xmlns:a16="http://schemas.microsoft.com/office/drawing/2014/main" id="{480FEA7D-2112-43EF-8094-DF4B4672BD62}"/>
              </a:ext>
            </a:extLst>
          </p:cNvPr>
          <p:cNvSpPr txBox="1"/>
          <p:nvPr/>
        </p:nvSpPr>
        <p:spPr>
          <a:xfrm>
            <a:off x="6096000" y="2105247"/>
            <a:ext cx="5918791" cy="3139321"/>
          </a:xfrm>
          <a:prstGeom prst="rect">
            <a:avLst/>
          </a:prstGeom>
          <a:solidFill>
            <a:schemeClr val="bg1"/>
          </a:solidFill>
        </p:spPr>
        <p:txBody>
          <a:bodyPr wrap="square" rtlCol="0">
            <a:spAutoFit/>
          </a:bodyPr>
          <a:lstStyle/>
          <a:p>
            <a:r>
              <a:rPr lang="en-US" sz="2400" dirty="0">
                <a:latin typeface="Aptos" panose="020B0004020202020204" pitchFamily="34" charset="0"/>
              </a:rPr>
              <a:t>Ask the Federal Government to:</a:t>
            </a:r>
          </a:p>
          <a:p>
            <a:pPr>
              <a:spcBef>
                <a:spcPts val="1200"/>
              </a:spcBef>
            </a:pPr>
            <a:r>
              <a:rPr lang="en-US" sz="2400" dirty="0">
                <a:latin typeface="Aptos" panose="020B0004020202020204" pitchFamily="34" charset="0"/>
              </a:rPr>
              <a:t>■ Commit to invest in building 25,000 homes per year </a:t>
            </a:r>
          </a:p>
          <a:p>
            <a:pPr>
              <a:spcBef>
                <a:spcPts val="1200"/>
              </a:spcBef>
            </a:pPr>
            <a:r>
              <a:rPr lang="en-US" sz="2400" dirty="0">
                <a:latin typeface="Aptos" panose="020B0004020202020204" pitchFamily="34" charset="0"/>
              </a:rPr>
              <a:t>■ Increase the Commonwealth Assistance rate by 50 per cent </a:t>
            </a:r>
          </a:p>
          <a:p>
            <a:pPr>
              <a:spcBef>
                <a:spcPts val="1200"/>
              </a:spcBef>
            </a:pPr>
            <a:r>
              <a:rPr lang="en-US" sz="2400" dirty="0">
                <a:latin typeface="Aptos" panose="020B0004020202020204" pitchFamily="34" charset="0"/>
              </a:rPr>
              <a:t>■ Commit to a plan to end homelessness by 2035</a:t>
            </a:r>
            <a:endParaRPr lang="en-AU" sz="2400" dirty="0">
              <a:latin typeface="Aptos" panose="020B0004020202020204" pitchFamily="34" charset="0"/>
            </a:endParaRPr>
          </a:p>
        </p:txBody>
      </p:sp>
    </p:spTree>
    <p:custDataLst>
      <p:tags r:id="rId1"/>
    </p:custDataLst>
    <p:extLst>
      <p:ext uri="{BB962C8B-B14F-4D97-AF65-F5344CB8AC3E}">
        <p14:creationId xmlns:p14="http://schemas.microsoft.com/office/powerpoint/2010/main" val="2674013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4661794-73CC-40A5-8D92-EA225F45CED0}"/>
              </a:ext>
            </a:extLst>
          </p:cNvPr>
          <p:cNvSpPr>
            <a:spLocks noGrp="1" noChangeArrowheads="1"/>
          </p:cNvSpPr>
          <p:nvPr>
            <p:ph type="body" idx="4294967295"/>
          </p:nvPr>
        </p:nvSpPr>
        <p:spPr>
          <a:xfrm>
            <a:off x="4745015" y="232012"/>
            <a:ext cx="7446985" cy="6547709"/>
          </a:xfrm>
          <a:prstGeom prst="roundRect">
            <a:avLst/>
          </a:prstGeom>
          <a:solidFill>
            <a:schemeClr val="tx1"/>
          </a:solidFill>
        </p:spPr>
        <p:txBody>
          <a:bodyPr vert="horz" lIns="91440" tIns="45720" rIns="91440" bIns="45720" rtlCol="0">
            <a:normAutofit fontScale="25000" lnSpcReduction="20000"/>
          </a:bodyPr>
          <a:lstStyle/>
          <a:p>
            <a:pPr marL="0" indent="0">
              <a:spcBef>
                <a:spcPts val="600"/>
              </a:spcBef>
              <a:spcAft>
                <a:spcPct val="0"/>
              </a:spcAft>
              <a:buNone/>
              <a:defRPr/>
            </a:pPr>
            <a:endParaRPr lang="en-US" sz="3400" dirty="0">
              <a:solidFill>
                <a:srgbClr val="0070C0"/>
              </a:solidFill>
            </a:endParaRPr>
          </a:p>
          <a:p>
            <a:pPr marL="0" indent="0">
              <a:spcBef>
                <a:spcPts val="600"/>
              </a:spcBef>
              <a:spcAft>
                <a:spcPct val="0"/>
              </a:spcAft>
              <a:buNone/>
              <a:defRPr/>
            </a:pPr>
            <a:endParaRPr lang="en-US" sz="3400" dirty="0">
              <a:solidFill>
                <a:srgbClr val="0070C0"/>
              </a:solidFill>
            </a:endParaRPr>
          </a:p>
          <a:p>
            <a:pPr marL="0" indent="0">
              <a:spcBef>
                <a:spcPts val="1200"/>
              </a:spcBef>
              <a:spcAft>
                <a:spcPts val="600"/>
              </a:spcAft>
              <a:buNone/>
              <a:defRPr/>
            </a:pPr>
            <a:endParaRPr lang="en-US" sz="4000">
              <a:solidFill>
                <a:srgbClr val="0070C0"/>
              </a:solidFill>
              <a:latin typeface="Aptos" panose="020B0004020202020204" pitchFamily="34" charset="0"/>
            </a:endParaRPr>
          </a:p>
          <a:p>
            <a:pPr marL="0" indent="0">
              <a:spcBef>
                <a:spcPts val="1200"/>
              </a:spcBef>
              <a:spcAft>
                <a:spcPts val="600"/>
              </a:spcAft>
              <a:buNone/>
              <a:defRPr/>
            </a:pPr>
            <a:r>
              <a:rPr lang="en-US" sz="8000" dirty="0">
                <a:solidFill>
                  <a:srgbClr val="0070C0"/>
                </a:solidFill>
                <a:latin typeface="Aptos" panose="020B0004020202020204" pitchFamily="34" charset="0"/>
              </a:rPr>
              <a:t>Sarah Langmore</a:t>
            </a:r>
          </a:p>
          <a:p>
            <a:pPr marL="0" indent="0">
              <a:spcBef>
                <a:spcPts val="0"/>
              </a:spcBef>
              <a:spcAft>
                <a:spcPts val="600"/>
              </a:spcAft>
              <a:buNone/>
              <a:defRPr/>
            </a:pPr>
            <a:r>
              <a:rPr lang="en-US" sz="8000" dirty="0">
                <a:solidFill>
                  <a:srgbClr val="0070C0"/>
                </a:solidFill>
                <a:latin typeface="Aptos" panose="020B0004020202020204" pitchFamily="34" charset="0"/>
              </a:rPr>
              <a:t>Western Homelessness Networker</a:t>
            </a:r>
          </a:p>
          <a:p>
            <a:pPr marL="0" indent="0">
              <a:spcBef>
                <a:spcPts val="1200"/>
              </a:spcBef>
              <a:spcAft>
                <a:spcPts val="600"/>
              </a:spcAft>
              <a:buNone/>
              <a:defRPr/>
            </a:pPr>
            <a:r>
              <a:rPr lang="en-US" sz="8000" dirty="0">
                <a:solidFill>
                  <a:srgbClr val="0070C0"/>
                </a:solidFill>
                <a:latin typeface="Aptos" panose="020B0004020202020204" pitchFamily="34" charset="0"/>
              </a:rPr>
              <a:t>Ph: 0407 832 169</a:t>
            </a:r>
          </a:p>
          <a:p>
            <a:pPr marL="0" indent="0">
              <a:spcBef>
                <a:spcPts val="1200"/>
              </a:spcBef>
              <a:spcAft>
                <a:spcPts val="600"/>
              </a:spcAft>
              <a:buNone/>
              <a:defRPr/>
            </a:pPr>
            <a:r>
              <a:rPr lang="en-US" sz="8000" dirty="0">
                <a:solidFill>
                  <a:srgbClr val="0070C0"/>
                </a:solidFill>
                <a:latin typeface="Aptos" panose="020B0004020202020204" pitchFamily="34" charset="0"/>
                <a:hlinkClick r:id="rId3">
                  <a:extLst>
                    <a:ext uri="{A12FA001-AC4F-418D-AE19-62706E023703}">
                      <ahyp:hlinkClr xmlns:ahyp="http://schemas.microsoft.com/office/drawing/2018/hyperlinkcolor" val="tx"/>
                    </a:ext>
                  </a:extLst>
                </a:hlinkClick>
              </a:rPr>
              <a:t>sarah@wombat.org.au</a:t>
            </a:r>
            <a:br>
              <a:rPr lang="en-US" sz="8000" dirty="0">
                <a:solidFill>
                  <a:srgbClr val="0070C0"/>
                </a:solidFill>
                <a:latin typeface="Aptos" panose="020B0004020202020204" pitchFamily="34" charset="0"/>
              </a:rPr>
            </a:br>
            <a:br>
              <a:rPr lang="en-US" sz="8000" b="1" dirty="0">
                <a:solidFill>
                  <a:schemeClr val="bg1"/>
                </a:solidFill>
                <a:latin typeface="Aptos" panose="020B0004020202020204" pitchFamily="34" charset="0"/>
              </a:rPr>
            </a:br>
            <a:endParaRPr lang="en-US" sz="8000" b="1" dirty="0">
              <a:solidFill>
                <a:schemeClr val="bg1"/>
              </a:solidFill>
              <a:latin typeface="Aptos" panose="020B0004020202020204" pitchFamily="34" charset="0"/>
            </a:endParaRPr>
          </a:p>
          <a:p>
            <a:pPr>
              <a:spcBef>
                <a:spcPts val="0"/>
              </a:spcBef>
              <a:defRPr/>
            </a:pPr>
            <a:r>
              <a:rPr lang="en-US" sz="8000" b="1" dirty="0">
                <a:solidFill>
                  <a:schemeClr val="bg1"/>
                </a:solidFill>
                <a:latin typeface="Aptos" panose="020B0004020202020204" pitchFamily="34" charset="0"/>
              </a:rPr>
              <a:t>Northern  &amp; Western Homelessness Networks’ website</a:t>
            </a:r>
            <a:r>
              <a:rPr lang="en-US" sz="8000" dirty="0">
                <a:solidFill>
                  <a:schemeClr val="accent6"/>
                </a:solidFill>
                <a:latin typeface="Aptos" panose="020B0004020202020204" pitchFamily="34" charset="0"/>
              </a:rPr>
              <a:t>: </a:t>
            </a:r>
            <a:r>
              <a:rPr lang="en-US" sz="8000" dirty="0">
                <a:solidFill>
                  <a:srgbClr val="FF0000"/>
                </a:solidFill>
                <a:latin typeface="Aptos" panose="020B0004020202020204" pitchFamily="34" charset="0"/>
                <a:hlinkClick r:id="rId4">
                  <a:extLst>
                    <a:ext uri="{A12FA001-AC4F-418D-AE19-62706E023703}">
                      <ahyp:hlinkClr xmlns:ahyp="http://schemas.microsoft.com/office/drawing/2018/hyperlinkcolor" val="tx"/>
                    </a:ext>
                  </a:extLst>
                </a:hlinkClick>
              </a:rPr>
              <a:t>www.nwhn.net.au</a:t>
            </a:r>
            <a:r>
              <a:rPr lang="en-US" sz="8000" dirty="0">
                <a:solidFill>
                  <a:srgbClr val="FF0000"/>
                </a:solidFill>
                <a:latin typeface="Aptos" panose="020B0004020202020204" pitchFamily="34" charset="0"/>
              </a:rPr>
              <a:t>  (WLASN member page password is: WLASN)</a:t>
            </a:r>
            <a:br>
              <a:rPr lang="en-US" sz="8000" dirty="0">
                <a:latin typeface="Aptos" panose="020B0004020202020204" pitchFamily="34" charset="0"/>
              </a:rPr>
            </a:br>
            <a:endParaRPr lang="en-US" sz="8000" dirty="0">
              <a:latin typeface="Aptos" panose="020B0004020202020204" pitchFamily="34" charset="0"/>
            </a:endParaRPr>
          </a:p>
          <a:p>
            <a:pPr>
              <a:lnSpc>
                <a:spcPct val="120000"/>
              </a:lnSpc>
              <a:spcBef>
                <a:spcPts val="0"/>
              </a:spcBef>
              <a:defRPr/>
            </a:pPr>
            <a:r>
              <a:rPr lang="en-US" sz="8000" b="1" dirty="0">
                <a:solidFill>
                  <a:schemeClr val="bg1"/>
                </a:solidFill>
                <a:latin typeface="Aptos" panose="020B0004020202020204" pitchFamily="34" charset="0"/>
              </a:rPr>
              <a:t>Subscribe to e bulletins: </a:t>
            </a:r>
            <a:r>
              <a:rPr lang="en-US" sz="8000" dirty="0">
                <a:latin typeface="Aptos" panose="020B0004020202020204" pitchFamily="34" charset="0"/>
                <a:hlinkClick r:id="rId5"/>
              </a:rPr>
              <a:t>Get the latest from NWHN (confirmsubscription.com)</a:t>
            </a:r>
            <a:br>
              <a:rPr lang="en-US" sz="8000" dirty="0">
                <a:latin typeface="Aptos" panose="020B0004020202020204" pitchFamily="34" charset="0"/>
              </a:rPr>
            </a:br>
            <a:endParaRPr lang="en-US" sz="8000" dirty="0">
              <a:latin typeface="Aptos" panose="020B0004020202020204" pitchFamily="34" charset="0"/>
            </a:endParaRPr>
          </a:p>
          <a:p>
            <a:pPr>
              <a:lnSpc>
                <a:spcPct val="120000"/>
              </a:lnSpc>
              <a:spcBef>
                <a:spcPts val="0"/>
              </a:spcBef>
              <a:defRPr/>
            </a:pPr>
            <a:r>
              <a:rPr lang="en-US" sz="8000" b="1" dirty="0">
                <a:solidFill>
                  <a:schemeClr val="bg1"/>
                </a:solidFill>
                <a:latin typeface="Aptos" panose="020B0004020202020204" pitchFamily="34" charset="0"/>
              </a:rPr>
              <a:t>Link to NWHN Guidelines: </a:t>
            </a:r>
            <a:r>
              <a:rPr lang="en-US" sz="8000" dirty="0">
                <a:latin typeface="Aptos" panose="020B0004020202020204" pitchFamily="34" charset="0"/>
                <a:hlinkClick r:id="rId6"/>
              </a:rPr>
              <a:t>Resources for homelessness workers in Melbourne's north and west (nwhn.net.au)</a:t>
            </a:r>
            <a:endParaRPr lang="en-US" sz="8000" dirty="0">
              <a:latin typeface="Aptos" panose="020B0004020202020204" pitchFamily="34" charset="0"/>
            </a:endParaRPr>
          </a:p>
        </p:txBody>
      </p:sp>
      <p:sp>
        <p:nvSpPr>
          <p:cNvPr id="121858" name="Rectangle 2">
            <a:extLst>
              <a:ext uri="{FF2B5EF4-FFF2-40B4-BE49-F238E27FC236}">
                <a16:creationId xmlns:a16="http://schemas.microsoft.com/office/drawing/2014/main" id="{C5973B06-5082-4D80-BD15-86F68C44C7C5}"/>
              </a:ext>
            </a:extLst>
          </p:cNvPr>
          <p:cNvSpPr>
            <a:spLocks noGrp="1" noChangeArrowheads="1"/>
          </p:cNvSpPr>
          <p:nvPr>
            <p:ph type="title" idx="4294967295"/>
          </p:nvPr>
        </p:nvSpPr>
        <p:spPr>
          <a:xfrm>
            <a:off x="6535074" y="375459"/>
            <a:ext cx="3866866" cy="522222"/>
          </a:xfrm>
          <a:prstGeom prst="roundRect">
            <a:avLst/>
          </a:prstGeom>
          <a:solidFill>
            <a:schemeClr val="accent6"/>
          </a:solidFill>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fontScale="90000"/>
          </a:bodyPr>
          <a:lstStyle/>
          <a:p>
            <a:pPr>
              <a:defRPr/>
            </a:pPr>
            <a:r>
              <a:rPr lang="en-US" altLang="en-US" sz="3200" b="1" dirty="0">
                <a:solidFill>
                  <a:schemeClr val="tx1"/>
                </a:solidFill>
                <a:latin typeface="+mj-lt"/>
                <a:ea typeface="+mj-ea"/>
                <a:cs typeface="+mj-cs"/>
              </a:rPr>
              <a:t>For further information…</a:t>
            </a:r>
            <a:endParaRPr lang="en-US" altLang="en-US" sz="3200" dirty="0">
              <a:solidFill>
                <a:schemeClr val="tx1"/>
              </a:solidFill>
              <a:latin typeface="+mj-lt"/>
              <a:ea typeface="+mj-ea"/>
              <a:cs typeface="+mj-cs"/>
            </a:endParaRPr>
          </a:p>
        </p:txBody>
      </p:sp>
      <p:pic>
        <p:nvPicPr>
          <p:cNvPr id="120836" name="Picture 2">
            <a:extLst>
              <a:ext uri="{FF2B5EF4-FFF2-40B4-BE49-F238E27FC236}">
                <a16:creationId xmlns:a16="http://schemas.microsoft.com/office/drawing/2014/main" id="{DFD389BE-652F-4C2D-AD0E-E39BAFFC35BC}"/>
              </a:ext>
            </a:extLst>
          </p:cNvPr>
          <p:cNvPicPr>
            <a:picLocks noChangeAspect="1"/>
          </p:cNvPicPr>
          <p:nvPr/>
        </p:nvPicPr>
        <p:blipFill rotWithShape="1">
          <a:blip r:embed="rId7">
            <a:extLst>
              <a:ext uri="{28A0092B-C50C-407E-A947-70E740481C1C}">
                <a14:useLocalDpi xmlns:a14="http://schemas.microsoft.com/office/drawing/2010/main" val="0"/>
              </a:ext>
            </a:extLst>
          </a:blip>
          <a:srcRect r="7948" b="2"/>
          <a:stretch/>
        </p:blipFill>
        <p:spPr bwMode="auto">
          <a:xfrm>
            <a:off x="20" y="10"/>
            <a:ext cx="4639713" cy="685799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22030234"/>
      </p:ext>
    </p:extLst>
  </p:cSld>
  <p:clrMapOvr>
    <a:overrideClrMapping bg1="dk1" tx1="lt1" bg2="dk2" tx2="lt2" accent1="accent1" accent2="accent2" accent3="accent3" accent4="accent4" accent5="accent5" accent6="accent6" hlink="hlink" folHlink="folHlink"/>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FB02B19-305D-D4F1-C73E-465136FC0CFD}"/>
              </a:ext>
            </a:extLst>
          </p:cNvPr>
          <p:cNvGraphicFramePr/>
          <p:nvPr>
            <p:extLst>
              <p:ext uri="{D42A27DB-BD31-4B8C-83A1-F6EECF244321}">
                <p14:modId xmlns:p14="http://schemas.microsoft.com/office/powerpoint/2010/main" val="471688714"/>
              </p:ext>
            </p:extLst>
          </p:nvPr>
        </p:nvGraphicFramePr>
        <p:xfrm>
          <a:off x="293914" y="391886"/>
          <a:ext cx="11707585" cy="60742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3559599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31">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33">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970329" y="643467"/>
            <a:ext cx="3905715" cy="557106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86D2C-6B51-4826-8B14-D2B8F117E376}"/>
              </a:ext>
            </a:extLst>
          </p:cNvPr>
          <p:cNvSpPr>
            <a:spLocks noGrp="1"/>
          </p:cNvSpPr>
          <p:nvPr>
            <p:ph type="title"/>
          </p:nvPr>
        </p:nvSpPr>
        <p:spPr>
          <a:xfrm>
            <a:off x="1356041" y="1591079"/>
            <a:ext cx="3134290" cy="948016"/>
          </a:xfrm>
          <a:prstGeom prst="roundRect">
            <a:avLst/>
          </a:prstGeom>
          <a:solidFill>
            <a:schemeClr val="accent6"/>
          </a:solidFill>
          <a:ln>
            <a:solidFill>
              <a:schemeClr val="accent6"/>
            </a:solidFill>
          </a:ln>
        </p:spPr>
        <p:txBody>
          <a:bodyPr vert="horz" lIns="91440" tIns="45720" rIns="91440" bIns="45720" rtlCol="0" anchor="ctr">
            <a:normAutofit fontScale="90000"/>
          </a:bodyPr>
          <a:lstStyle/>
          <a:p>
            <a:pPr algn="ctr" defTabSz="822960"/>
            <a:br>
              <a:rPr lang="en-US" sz="300" kern="1200" dirty="0">
                <a:solidFill>
                  <a:srgbClr val="FFFFFF"/>
                </a:solidFill>
                <a:latin typeface="+mj-lt"/>
                <a:ea typeface="+mj-ea"/>
                <a:cs typeface="+mj-cs"/>
              </a:rPr>
            </a:br>
            <a:br>
              <a:rPr lang="en-US" sz="300" kern="1200" dirty="0">
                <a:solidFill>
                  <a:srgbClr val="FFFFFF"/>
                </a:solidFill>
                <a:latin typeface="+mj-lt"/>
                <a:ea typeface="+mj-ea"/>
                <a:cs typeface="+mj-cs"/>
              </a:rPr>
            </a:br>
            <a:br>
              <a:rPr lang="en-US" sz="300" kern="1200" dirty="0">
                <a:solidFill>
                  <a:srgbClr val="FFFFFF"/>
                </a:solidFill>
                <a:latin typeface="+mj-lt"/>
                <a:ea typeface="+mj-ea"/>
                <a:cs typeface="+mj-cs"/>
              </a:rPr>
            </a:br>
            <a:br>
              <a:rPr lang="en-US" sz="300" kern="1200" dirty="0">
                <a:solidFill>
                  <a:srgbClr val="FFFFFF"/>
                </a:solidFill>
                <a:latin typeface="+mj-lt"/>
                <a:ea typeface="+mj-ea"/>
                <a:cs typeface="+mj-cs"/>
              </a:rPr>
            </a:br>
            <a:r>
              <a:rPr lang="en-US" sz="2400" b="1" kern="1200" dirty="0">
                <a:solidFill>
                  <a:srgbClr val="FFFFFF"/>
                </a:solidFill>
                <a:latin typeface="+mj-lt"/>
                <a:ea typeface="+mj-ea"/>
                <a:cs typeface="+mj-cs"/>
              </a:rPr>
              <a:t>Why is homelessness increasing?</a:t>
            </a:r>
            <a:br>
              <a:rPr lang="en-US" sz="300" kern="1200" dirty="0">
                <a:solidFill>
                  <a:srgbClr val="FFFFFF"/>
                </a:solidFill>
                <a:latin typeface="+mj-lt"/>
                <a:ea typeface="+mj-ea"/>
                <a:cs typeface="+mj-cs"/>
              </a:rPr>
            </a:br>
            <a:r>
              <a:rPr lang="en-US" sz="300" kern="1200" dirty="0">
                <a:solidFill>
                  <a:srgbClr val="FFFFFF"/>
                </a:solidFill>
                <a:latin typeface="+mj-lt"/>
                <a:ea typeface="+mj-ea"/>
                <a:cs typeface="+mj-cs"/>
              </a:rPr>
              <a:t> </a:t>
            </a:r>
            <a:br>
              <a:rPr lang="en-US" sz="300" kern="1200" dirty="0">
                <a:solidFill>
                  <a:srgbClr val="FFFFFF"/>
                </a:solidFill>
                <a:latin typeface="+mj-lt"/>
                <a:ea typeface="+mj-ea"/>
                <a:cs typeface="+mj-cs"/>
              </a:rPr>
            </a:br>
            <a:br>
              <a:rPr lang="en-US" sz="300" kern="1200" dirty="0">
                <a:solidFill>
                  <a:srgbClr val="FFFFFF"/>
                </a:solidFill>
                <a:latin typeface="+mj-lt"/>
                <a:ea typeface="+mj-ea"/>
                <a:cs typeface="+mj-cs"/>
              </a:rPr>
            </a:br>
            <a:br>
              <a:rPr lang="en-US" sz="300" kern="1200" dirty="0">
                <a:solidFill>
                  <a:srgbClr val="FFFFFF"/>
                </a:solidFill>
                <a:latin typeface="+mj-lt"/>
                <a:ea typeface="+mj-ea"/>
                <a:cs typeface="+mj-cs"/>
              </a:rPr>
            </a:br>
            <a:endParaRPr lang="en-US" sz="300" kern="1200" dirty="0">
              <a:solidFill>
                <a:srgbClr val="FFFFFF"/>
              </a:solidFill>
              <a:latin typeface="+mj-lt"/>
              <a:ea typeface="+mj-ea"/>
              <a:cs typeface="+mj-cs"/>
            </a:endParaRPr>
          </a:p>
        </p:txBody>
      </p:sp>
      <p:sp>
        <p:nvSpPr>
          <p:cNvPr id="5" name="Title 1">
            <a:extLst>
              <a:ext uri="{FF2B5EF4-FFF2-40B4-BE49-F238E27FC236}">
                <a16:creationId xmlns:a16="http://schemas.microsoft.com/office/drawing/2014/main" id="{C2BA0CB7-05CC-4073-B671-9FF08077CB9D}"/>
              </a:ext>
            </a:extLst>
          </p:cNvPr>
          <p:cNvSpPr txBox="1">
            <a:spLocks/>
          </p:cNvSpPr>
          <p:nvPr/>
        </p:nvSpPr>
        <p:spPr>
          <a:xfrm>
            <a:off x="1356041" y="3234529"/>
            <a:ext cx="3134290" cy="2284571"/>
          </a:xfrm>
          <a:prstGeom prst="roundRect">
            <a:avLst/>
          </a:prstGeom>
          <a:solidFill>
            <a:schemeClr val="accent6"/>
          </a:solidFill>
          <a:ln>
            <a:solidFill>
              <a:schemeClr val="accent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22960">
              <a:spcAft>
                <a:spcPts val="600"/>
              </a:spcAft>
            </a:pPr>
            <a:br>
              <a:rPr lang="en-US" sz="900" kern="1200">
                <a:solidFill>
                  <a:schemeClr val="accent6"/>
                </a:solidFill>
                <a:latin typeface="+mj-lt"/>
                <a:ea typeface="+mj-ea"/>
                <a:cs typeface="+mj-cs"/>
              </a:rPr>
            </a:br>
            <a:br>
              <a:rPr lang="en-US" sz="900" kern="1200">
                <a:solidFill>
                  <a:schemeClr val="accent6"/>
                </a:solidFill>
                <a:latin typeface="+mj-lt"/>
                <a:ea typeface="+mj-ea"/>
                <a:cs typeface="+mj-cs"/>
              </a:rPr>
            </a:br>
            <a:br>
              <a:rPr lang="en-US" sz="900" kern="1200">
                <a:solidFill>
                  <a:schemeClr val="accent6"/>
                </a:solidFill>
                <a:latin typeface="+mj-lt"/>
                <a:ea typeface="+mj-ea"/>
                <a:cs typeface="+mj-cs"/>
              </a:rPr>
            </a:br>
            <a:br>
              <a:rPr lang="en-US" sz="900" kern="1200">
                <a:solidFill>
                  <a:schemeClr val="accent6"/>
                </a:solidFill>
                <a:latin typeface="+mj-lt"/>
                <a:ea typeface="+mj-ea"/>
                <a:cs typeface="+mj-cs"/>
              </a:rPr>
            </a:br>
            <a:r>
              <a:rPr lang="en-US" sz="900" b="1" kern="1200">
                <a:solidFill>
                  <a:schemeClr val="accent6"/>
                </a:solidFill>
                <a:latin typeface="+mj-lt"/>
                <a:ea typeface="+mj-ea"/>
                <a:cs typeface="+mj-cs"/>
              </a:rPr>
              <a:t>Why is homelessness increasing?</a:t>
            </a:r>
            <a:br>
              <a:rPr lang="en-US" sz="900" kern="1200">
                <a:solidFill>
                  <a:schemeClr val="accent6"/>
                </a:solidFill>
                <a:latin typeface="+mj-lt"/>
                <a:ea typeface="+mj-ea"/>
                <a:cs typeface="+mj-cs"/>
              </a:rPr>
            </a:br>
            <a:r>
              <a:rPr lang="en-US" sz="900" kern="1200">
                <a:solidFill>
                  <a:schemeClr val="accent6"/>
                </a:solidFill>
                <a:latin typeface="+mj-lt"/>
                <a:ea typeface="+mj-ea"/>
                <a:cs typeface="+mj-cs"/>
              </a:rPr>
              <a:t> </a:t>
            </a:r>
            <a:br>
              <a:rPr lang="en-US" sz="900" kern="1200">
                <a:solidFill>
                  <a:schemeClr val="accent6"/>
                </a:solidFill>
                <a:latin typeface="+mj-lt"/>
                <a:ea typeface="+mj-ea"/>
                <a:cs typeface="+mj-cs"/>
              </a:rPr>
            </a:br>
            <a:br>
              <a:rPr lang="en-US" sz="900" kern="1200">
                <a:solidFill>
                  <a:schemeClr val="accent6"/>
                </a:solidFill>
                <a:latin typeface="+mj-lt"/>
                <a:ea typeface="+mj-ea"/>
                <a:cs typeface="+mj-cs"/>
              </a:rPr>
            </a:br>
            <a:br>
              <a:rPr lang="en-US" sz="900" kern="1200">
                <a:solidFill>
                  <a:schemeClr val="accent6"/>
                </a:solidFill>
                <a:latin typeface="+mj-lt"/>
                <a:ea typeface="+mj-ea"/>
                <a:cs typeface="+mj-cs"/>
              </a:rPr>
            </a:br>
            <a:endParaRPr lang="en-US" sz="900">
              <a:solidFill>
                <a:schemeClr val="accent6"/>
              </a:solidFill>
            </a:endParaRPr>
          </a:p>
        </p:txBody>
      </p:sp>
      <p:sp>
        <p:nvSpPr>
          <p:cNvPr id="3" name="TextBox 2">
            <a:extLst>
              <a:ext uri="{FF2B5EF4-FFF2-40B4-BE49-F238E27FC236}">
                <a16:creationId xmlns:a16="http://schemas.microsoft.com/office/drawing/2014/main" id="{58C5D4E5-B0D1-4253-AC1B-2C631CC8E102}"/>
              </a:ext>
            </a:extLst>
          </p:cNvPr>
          <p:cNvSpPr txBox="1"/>
          <p:nvPr/>
        </p:nvSpPr>
        <p:spPr>
          <a:xfrm>
            <a:off x="1648301" y="3835746"/>
            <a:ext cx="2549768" cy="757130"/>
          </a:xfrm>
          <a:prstGeom prst="rect">
            <a:avLst/>
          </a:prstGeom>
          <a:noFill/>
        </p:spPr>
        <p:txBody>
          <a:bodyPr wrap="square" rtlCol="0">
            <a:spAutoFit/>
          </a:bodyPr>
          <a:lstStyle/>
          <a:p>
            <a:pPr defTabSz="822960">
              <a:spcAft>
                <a:spcPts val="600"/>
              </a:spcAft>
            </a:pPr>
            <a:r>
              <a:rPr lang="en-US" sz="2160" kern="1200">
                <a:solidFill>
                  <a:schemeClr val="bg1"/>
                </a:solidFill>
                <a:latin typeface="+mn-lt"/>
                <a:ea typeface="+mn-ea"/>
                <a:cs typeface="+mn-cs"/>
              </a:rPr>
              <a:t>We have a crisis in housing supply</a:t>
            </a:r>
            <a:endParaRPr lang="en-AU" sz="2400">
              <a:solidFill>
                <a:schemeClr val="bg1"/>
              </a:solidFill>
            </a:endParaRPr>
          </a:p>
        </p:txBody>
      </p:sp>
      <p:grpSp>
        <p:nvGrpSpPr>
          <p:cNvPr id="7" name="Group 6">
            <a:extLst>
              <a:ext uri="{FF2B5EF4-FFF2-40B4-BE49-F238E27FC236}">
                <a16:creationId xmlns:a16="http://schemas.microsoft.com/office/drawing/2014/main" id="{A8B5AE03-19AD-6076-C84F-568A7BDF35F5}"/>
              </a:ext>
            </a:extLst>
          </p:cNvPr>
          <p:cNvGrpSpPr/>
          <p:nvPr/>
        </p:nvGrpSpPr>
        <p:grpSpPr>
          <a:xfrm>
            <a:off x="4967343" y="676588"/>
            <a:ext cx="6513603" cy="1559025"/>
            <a:chOff x="0" y="142415"/>
            <a:chExt cx="6513603" cy="1559025"/>
          </a:xfrm>
        </p:grpSpPr>
        <p:sp>
          <p:nvSpPr>
            <p:cNvPr id="8" name="Rectangle: Rounded Corners 7">
              <a:extLst>
                <a:ext uri="{FF2B5EF4-FFF2-40B4-BE49-F238E27FC236}">
                  <a16:creationId xmlns:a16="http://schemas.microsoft.com/office/drawing/2014/main" id="{0FC552A5-AEE8-C5F6-49EF-839D0CBF27AD}"/>
                </a:ext>
              </a:extLst>
            </p:cNvPr>
            <p:cNvSpPr/>
            <p:nvPr/>
          </p:nvSpPr>
          <p:spPr>
            <a:xfrm>
              <a:off x="0" y="142415"/>
              <a:ext cx="6513603" cy="1559025"/>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AU"/>
            </a:p>
          </p:txBody>
        </p:sp>
        <p:sp>
          <p:nvSpPr>
            <p:cNvPr id="9" name="Rectangle: Rounded Corners 4">
              <a:extLst>
                <a:ext uri="{FF2B5EF4-FFF2-40B4-BE49-F238E27FC236}">
                  <a16:creationId xmlns:a16="http://schemas.microsoft.com/office/drawing/2014/main" id="{B37DEDBB-71AD-BC94-4D0A-2BEE0E08DDE6}"/>
                </a:ext>
              </a:extLst>
            </p:cNvPr>
            <p:cNvSpPr txBox="1"/>
            <p:nvPr/>
          </p:nvSpPr>
          <p:spPr>
            <a:xfrm>
              <a:off x="76105" y="218520"/>
              <a:ext cx="6361393" cy="14745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AU" sz="2800" kern="1200" dirty="0">
                  <a:solidFill>
                    <a:prstClr val="black"/>
                  </a:solidFill>
                  <a:latin typeface="Aptos" panose="020B0004020202020204" pitchFamily="34" charset="0"/>
                </a:rPr>
                <a:t>Melbourne needs </a:t>
              </a:r>
              <a:r>
                <a:rPr lang="en-AU" sz="2800" b="1" kern="1200" dirty="0">
                  <a:solidFill>
                    <a:srgbClr val="FF0000"/>
                  </a:solidFill>
                  <a:latin typeface="Aptos" panose="020B0004020202020204" pitchFamily="34" charset="0"/>
                </a:rPr>
                <a:t>2.3 M more houses </a:t>
              </a:r>
              <a:r>
                <a:rPr lang="en-AU" sz="2800" kern="1200" dirty="0">
                  <a:solidFill>
                    <a:prstClr val="black"/>
                  </a:solidFill>
                  <a:latin typeface="Aptos" panose="020B0004020202020204" pitchFamily="34" charset="0"/>
                </a:rPr>
                <a:t>by 2051. Insufficient housing supply leads to an increase in the cost of housing. </a:t>
              </a:r>
              <a:endParaRPr lang="en-US" sz="2800" kern="1200" dirty="0">
                <a:solidFill>
                  <a:prstClr val="black"/>
                </a:solidFill>
                <a:latin typeface="Aptos" panose="020B0004020202020204" pitchFamily="34" charset="0"/>
              </a:endParaRPr>
            </a:p>
          </p:txBody>
        </p:sp>
      </p:grpSp>
      <p:grpSp>
        <p:nvGrpSpPr>
          <p:cNvPr id="10" name="Group 9">
            <a:extLst>
              <a:ext uri="{FF2B5EF4-FFF2-40B4-BE49-F238E27FC236}">
                <a16:creationId xmlns:a16="http://schemas.microsoft.com/office/drawing/2014/main" id="{DC0FAF45-A8C9-ACCC-8293-576A379397A1}"/>
              </a:ext>
            </a:extLst>
          </p:cNvPr>
          <p:cNvGrpSpPr/>
          <p:nvPr/>
        </p:nvGrpSpPr>
        <p:grpSpPr>
          <a:xfrm>
            <a:off x="4967342" y="2413327"/>
            <a:ext cx="6513603" cy="1592917"/>
            <a:chOff x="0" y="1909306"/>
            <a:chExt cx="6513603" cy="1592917"/>
          </a:xfrm>
        </p:grpSpPr>
        <p:sp>
          <p:nvSpPr>
            <p:cNvPr id="11" name="Rectangle: Rounded Corners 10">
              <a:extLst>
                <a:ext uri="{FF2B5EF4-FFF2-40B4-BE49-F238E27FC236}">
                  <a16:creationId xmlns:a16="http://schemas.microsoft.com/office/drawing/2014/main" id="{5359EEAD-6128-BA93-CD7C-7AD100DE4235}"/>
                </a:ext>
              </a:extLst>
            </p:cNvPr>
            <p:cNvSpPr/>
            <p:nvPr/>
          </p:nvSpPr>
          <p:spPr>
            <a:xfrm>
              <a:off x="0" y="1943198"/>
              <a:ext cx="6513603" cy="1559025"/>
            </a:xfrm>
            <a:prstGeom prst="roundRect">
              <a:avLst/>
            </a:pr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a:lstStyle/>
            <a:p>
              <a:endParaRPr lang="en-AU"/>
            </a:p>
          </p:txBody>
        </p:sp>
        <p:sp>
          <p:nvSpPr>
            <p:cNvPr id="13" name="Rectangle: Rounded Corners 4">
              <a:extLst>
                <a:ext uri="{FF2B5EF4-FFF2-40B4-BE49-F238E27FC236}">
                  <a16:creationId xmlns:a16="http://schemas.microsoft.com/office/drawing/2014/main" id="{E93E42C5-3BB4-AF08-FF42-112753A997EF}"/>
                </a:ext>
              </a:extLst>
            </p:cNvPr>
            <p:cNvSpPr txBox="1"/>
            <p:nvPr/>
          </p:nvSpPr>
          <p:spPr>
            <a:xfrm>
              <a:off x="42846" y="1909306"/>
              <a:ext cx="6361393" cy="14068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solidFill>
                    <a:prstClr val="black"/>
                  </a:solidFill>
                  <a:latin typeface="Aptos" panose="020B0004020202020204" pitchFamily="34" charset="0"/>
                </a:rPr>
                <a:t>Private rental properties rates are extremely low (1.1 % in Jan 24) and rents have risen 19% in the last year. </a:t>
              </a:r>
            </a:p>
          </p:txBody>
        </p:sp>
      </p:grpSp>
      <p:grpSp>
        <p:nvGrpSpPr>
          <p:cNvPr id="14" name="Group 13">
            <a:extLst>
              <a:ext uri="{FF2B5EF4-FFF2-40B4-BE49-F238E27FC236}">
                <a16:creationId xmlns:a16="http://schemas.microsoft.com/office/drawing/2014/main" id="{BA513D2B-D2C5-BB7E-670C-3AE723E9F537}"/>
              </a:ext>
            </a:extLst>
          </p:cNvPr>
          <p:cNvGrpSpPr/>
          <p:nvPr/>
        </p:nvGrpSpPr>
        <p:grpSpPr>
          <a:xfrm>
            <a:off x="5005456" y="4183958"/>
            <a:ext cx="6513603" cy="2108144"/>
            <a:chOff x="0" y="3777281"/>
            <a:chExt cx="6513603" cy="2108144"/>
          </a:xfrm>
        </p:grpSpPr>
        <p:sp>
          <p:nvSpPr>
            <p:cNvPr id="15" name="Rectangle: Rounded Corners 14">
              <a:extLst>
                <a:ext uri="{FF2B5EF4-FFF2-40B4-BE49-F238E27FC236}">
                  <a16:creationId xmlns:a16="http://schemas.microsoft.com/office/drawing/2014/main" id="{56C8605C-53C9-1CF1-1401-F4821D2B0D24}"/>
                </a:ext>
              </a:extLst>
            </p:cNvPr>
            <p:cNvSpPr/>
            <p:nvPr/>
          </p:nvSpPr>
          <p:spPr>
            <a:xfrm>
              <a:off x="0" y="3777281"/>
              <a:ext cx="6513603" cy="2108144"/>
            </a:xfrm>
            <a:prstGeom prst="roundRect">
              <a:avLst/>
            </a:pr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5">
                <a:hueOff val="-6758543"/>
                <a:satOff val="-17419"/>
                <a:lumOff val="-11765"/>
                <a:alphaOff val="0"/>
              </a:schemeClr>
            </a:effectRef>
            <a:fontRef idx="minor">
              <a:schemeClr val="lt1"/>
            </a:fontRef>
          </p:style>
          <p:txBody>
            <a:bodyPr/>
            <a:lstStyle/>
            <a:p>
              <a:endParaRPr lang="en-AU"/>
            </a:p>
          </p:txBody>
        </p:sp>
        <p:sp>
          <p:nvSpPr>
            <p:cNvPr id="16" name="Rectangle: Rounded Corners 4">
              <a:extLst>
                <a:ext uri="{FF2B5EF4-FFF2-40B4-BE49-F238E27FC236}">
                  <a16:creationId xmlns:a16="http://schemas.microsoft.com/office/drawing/2014/main" id="{03B5093B-0EF7-2D27-43E0-96853E3FCD2D}"/>
                </a:ext>
              </a:extLst>
            </p:cNvPr>
            <p:cNvSpPr txBox="1"/>
            <p:nvPr/>
          </p:nvSpPr>
          <p:spPr>
            <a:xfrm>
              <a:off x="91604" y="4079627"/>
              <a:ext cx="6307781" cy="17282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defTabSz="1244600">
                <a:lnSpc>
                  <a:spcPct val="90000"/>
                </a:lnSpc>
                <a:spcBef>
                  <a:spcPct val="0"/>
                </a:spcBef>
                <a:spcAft>
                  <a:spcPct val="35000"/>
                </a:spcAft>
              </a:pPr>
              <a:r>
                <a:rPr lang="en-AU" sz="2800" kern="0" dirty="0">
                  <a:solidFill>
                    <a:schemeClr val="tx1"/>
                  </a:solidFill>
                  <a:effectLst/>
                  <a:latin typeface="Aptos" panose="020B0004020202020204" pitchFamily="34" charset="0"/>
                  <a:ea typeface="Calibri" panose="020F0502020204030204" pitchFamily="34" charset="0"/>
                </a:rPr>
                <a:t>There are 13,853 social housing properties in Melbourne’s west and 30,372 households waiting.</a:t>
              </a:r>
              <a:endParaRPr lang="en-US" sz="2800" kern="1200" dirty="0">
                <a:solidFill>
                  <a:schemeClr val="tx1"/>
                </a:solidFill>
                <a:latin typeface="Aptos" panose="020B0004020202020204" pitchFamily="34" charset="0"/>
              </a:endParaRPr>
            </a:p>
            <a:p>
              <a:pPr marL="0" lvl="0" indent="0" algn="l" defTabSz="1244600">
                <a:lnSpc>
                  <a:spcPct val="90000"/>
                </a:lnSpc>
                <a:spcBef>
                  <a:spcPct val="0"/>
                </a:spcBef>
                <a:spcAft>
                  <a:spcPct val="35000"/>
                </a:spcAft>
                <a:buNone/>
              </a:pPr>
              <a:endParaRPr lang="en-US" sz="2800" kern="1200" dirty="0">
                <a:solidFill>
                  <a:prstClr val="black"/>
                </a:solidFill>
                <a:latin typeface="Calibri"/>
                <a:ea typeface="+mn-ea"/>
                <a:cs typeface="+mn-cs"/>
              </a:endParaRPr>
            </a:p>
          </p:txBody>
        </p:sp>
      </p:grpSp>
    </p:spTree>
    <p:extLst>
      <p:ext uri="{BB962C8B-B14F-4D97-AF65-F5344CB8AC3E}">
        <p14:creationId xmlns:p14="http://schemas.microsoft.com/office/powerpoint/2010/main" val="3025184135"/>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IMING" val="|9.6|3.5|2.3|1.5|2.7|3.7|1.3|1.8|2.7|1.4|1.2|2"/>
</p:tagLst>
</file>

<file path=ppt/tags/tag2.xml><?xml version="1.0" encoding="utf-8"?>
<p:tagLst xmlns:a="http://schemas.openxmlformats.org/drawingml/2006/main" xmlns:r="http://schemas.openxmlformats.org/officeDocument/2006/relationships" xmlns:p="http://schemas.openxmlformats.org/presentationml/2006/main">
  <p:tag name="TIMING" val="|1|69.3|19.5"/>
</p:tagLst>
</file>

<file path=ppt/tags/tag3.xml><?xml version="1.0" encoding="utf-8"?>
<p:tagLst xmlns:a="http://schemas.openxmlformats.org/drawingml/2006/main" xmlns:r="http://schemas.openxmlformats.org/officeDocument/2006/relationships" xmlns:p="http://schemas.openxmlformats.org/presentationml/2006/main">
  <p:tag name="TIMING" val="|2.2|21.3|4.8|1.9|8.4|8.1"/>
</p:tagLst>
</file>

<file path=ppt/tags/tag4.xml><?xml version="1.0" encoding="utf-8"?>
<p:tagLst xmlns:a="http://schemas.openxmlformats.org/drawingml/2006/main" xmlns:r="http://schemas.openxmlformats.org/officeDocument/2006/relationships" xmlns:p="http://schemas.openxmlformats.org/presentationml/2006/main">
  <p:tag name="TIMING"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c3fcbb7-6753-44f7-bc38-22828efa9977" xsi:nil="true"/>
    <lcf76f155ced4ddcb4097134ff3c332f xmlns="b8428449-22d4-42b1-9878-76057358c6e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E70DE00FA9B1546AAC5B6134CE1800D" ma:contentTypeVersion="18" ma:contentTypeDescription="Create a new document." ma:contentTypeScope="" ma:versionID="bfe56ff61d72e1f982af721173e6647c">
  <xsd:schema xmlns:xsd="http://www.w3.org/2001/XMLSchema" xmlns:xs="http://www.w3.org/2001/XMLSchema" xmlns:p="http://schemas.microsoft.com/office/2006/metadata/properties" xmlns:ns2="b8428449-22d4-42b1-9878-76057358c6ee" xmlns:ns3="9c3fcbb7-6753-44f7-bc38-22828efa9977" targetNamespace="http://schemas.microsoft.com/office/2006/metadata/properties" ma:root="true" ma:fieldsID="5fa0240583cb2af8613eb131595bf52f" ns2:_="" ns3:_="">
    <xsd:import namespace="b8428449-22d4-42b1-9878-76057358c6ee"/>
    <xsd:import namespace="9c3fcbb7-6753-44f7-bc38-22828efa997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428449-22d4-42b1-9878-76057358c6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1d3230-d5a0-4cb6-a387-ffb732d89a2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3fcbb7-6753-44f7-bc38-22828efa997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02e4894-b37a-4922-ac11-cbeaaf1984af}" ma:internalName="TaxCatchAll" ma:showField="CatchAllData" ma:web="9c3fcbb7-6753-44f7-bc38-22828efa99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84C0D2-C3CF-403A-96DD-3B84B221518C}">
  <ds:schemaRefs>
    <ds:schemaRef ds:uri="http://purl.org/dc/dcmitype/"/>
    <ds:schemaRef ds:uri="http://purl.org/dc/elements/1.1/"/>
    <ds:schemaRef ds:uri="http://schemas.microsoft.com/office/2006/metadata/properties"/>
    <ds:schemaRef ds:uri="9c3fcbb7-6753-44f7-bc38-22828efa9977"/>
    <ds:schemaRef ds:uri="http://www.w3.org/XML/1998/namespace"/>
    <ds:schemaRef ds:uri="b8428449-22d4-42b1-9878-76057358c6ee"/>
    <ds:schemaRef ds:uri="http://schemas.microsoft.com/office/2006/documentManagement/types"/>
    <ds:schemaRef ds:uri="http://purl.org/dc/term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C74A3B58-1307-43EB-8384-57578C51D9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428449-22d4-42b1-9878-76057358c6ee"/>
    <ds:schemaRef ds:uri="9c3fcbb7-6753-44f7-bc38-22828efa99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D8B8850-B84F-448A-A366-45D647393E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4863</TotalTime>
  <Words>12611</Words>
  <Application>Microsoft Office PowerPoint</Application>
  <PresentationFormat>Widescreen</PresentationFormat>
  <Paragraphs>1266</Paragraphs>
  <Slides>74</Slides>
  <Notes>73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74</vt:i4>
      </vt:variant>
    </vt:vector>
  </HeadingPairs>
  <TitlesOfParts>
    <vt:vector size="88" baseType="lpstr">
      <vt:lpstr>ＭＳ Ｐゴシック</vt:lpstr>
      <vt:lpstr>Aptos</vt:lpstr>
      <vt:lpstr>Arial</vt:lpstr>
      <vt:lpstr>Arial</vt:lpstr>
      <vt:lpstr>Calibri</vt:lpstr>
      <vt:lpstr>Calibri Light</vt:lpstr>
      <vt:lpstr>Chalkboard</vt:lpstr>
      <vt:lpstr>Courier New</vt:lpstr>
      <vt:lpstr>Open Sans</vt:lpstr>
      <vt:lpstr>Symbol</vt:lpstr>
      <vt:lpstr>Tahoma</vt:lpstr>
      <vt:lpstr>Times New Roman</vt:lpstr>
      <vt:lpstr>Wingdings</vt:lpstr>
      <vt:lpstr>Office Theme</vt:lpstr>
      <vt:lpstr>Welcome</vt:lpstr>
      <vt:lpstr>PowerPoint Presentation</vt:lpstr>
      <vt:lpstr>The Homelessness Service System in Melbourne’s west</vt:lpstr>
      <vt:lpstr>  Orientation</vt:lpstr>
      <vt:lpstr>PowerPoint Presentation</vt:lpstr>
      <vt:lpstr>Households by tenure type in Victoria:   1994/95 – 2019/20</vt:lpstr>
      <vt:lpstr>Rough sleeping is the tip of the  iceberg</vt:lpstr>
      <vt:lpstr>PowerPoint Presentation</vt:lpstr>
      <vt:lpstr>    Why is homelessness increasing?     </vt:lpstr>
      <vt:lpstr>PowerPoint Presentation</vt:lpstr>
      <vt:lpstr>    Why is homelessness increasing?     </vt:lpstr>
      <vt:lpstr>Inadequate social housing supply</vt:lpstr>
      <vt:lpstr>PowerPoint Presentation</vt:lpstr>
      <vt:lpstr>Role of Consumers in the service system</vt:lpstr>
      <vt:lpstr>Who is seeking homelessness assistance and why?</vt:lpstr>
      <vt:lpstr>Impact of being without a stable home</vt:lpstr>
      <vt:lpstr>Feedback from Consumers</vt:lpstr>
      <vt:lpstr>PowerPoint Presentation</vt:lpstr>
      <vt:lpstr>PowerPoint Presentation</vt:lpstr>
      <vt:lpstr>PowerPoint Presentation</vt:lpstr>
      <vt:lpstr> Access</vt:lpstr>
      <vt:lpstr>PowerPoint Presentation</vt:lpstr>
      <vt:lpstr>Statewide IAP assessment tool</vt:lpstr>
      <vt:lpstr>Housing need</vt:lpstr>
      <vt:lpstr>Level of vulnerability</vt:lpstr>
      <vt:lpstr>Support need</vt:lpstr>
      <vt:lpstr>PowerPoint Presentation</vt:lpstr>
      <vt:lpstr>A Crisis in Crisis</vt:lpstr>
      <vt:lpstr>Vacancy Management System</vt:lpstr>
      <vt:lpstr>Resource Allocation</vt:lpstr>
      <vt:lpstr>E referral</vt:lpstr>
      <vt:lpstr>Acceptance of referral</vt:lpstr>
      <vt:lpstr>Assessment</vt:lpstr>
      <vt:lpstr>PowerPoint Presentation</vt:lpstr>
      <vt:lpstr>Client consent and data</vt:lpstr>
      <vt:lpstr>Key data questions</vt:lpstr>
      <vt:lpstr>Homelessness support services linked to accommodation</vt:lpstr>
      <vt:lpstr>Homelessness (transition) support  (Activity 20082)</vt:lpstr>
      <vt:lpstr>Transitional Housing Management (THM) Program</vt:lpstr>
      <vt:lpstr>Brokerage</vt:lpstr>
      <vt:lpstr>Family Violence Services in the West</vt:lpstr>
      <vt:lpstr>Resources for young people</vt:lpstr>
      <vt:lpstr>ACCOs in the North and West</vt:lpstr>
      <vt:lpstr>Other direct referral services</vt:lpstr>
      <vt:lpstr>Homeless Service System: need vs capacity</vt:lpstr>
      <vt:lpstr>Be kind…</vt:lpstr>
      <vt:lpstr>PowerPoint Presentation</vt:lpstr>
      <vt:lpstr>   Aim of the HSS</vt:lpstr>
      <vt:lpstr>PowerPoint Presentation</vt:lpstr>
      <vt:lpstr>Funding for the HSS</vt:lpstr>
      <vt:lpstr>Guidelines</vt:lpstr>
      <vt:lpstr>Role of the LASN</vt:lpstr>
      <vt:lpstr>Opening Doors Framework: Shared approaches</vt:lpstr>
      <vt:lpstr>Opening Doors Practice Framework</vt:lpstr>
      <vt:lpstr>Elements of good homelessness practice</vt:lpstr>
      <vt:lpstr>Case Management Framework</vt:lpstr>
      <vt:lpstr>Peak bodies, training and consumer advocacy</vt:lpstr>
      <vt:lpstr>PowerPoint Presentation</vt:lpstr>
      <vt:lpstr>Long term housing</vt:lpstr>
      <vt:lpstr>Victorian Housing Register</vt:lpstr>
      <vt:lpstr>PowerPoint Presentation</vt:lpstr>
      <vt:lpstr>PowerPoint Presentation</vt:lpstr>
      <vt:lpstr>Big Housing Build</vt:lpstr>
      <vt:lpstr>Private Rental Access Program (PRAP)/ Private Rental Brokerage (PRB)</vt:lpstr>
      <vt:lpstr>Resources for applying for private rental</vt:lpstr>
      <vt:lpstr>Tenancy Support</vt:lpstr>
      <vt:lpstr>Non homelessness resources</vt:lpstr>
      <vt:lpstr>PowerPoint Presentation</vt:lpstr>
      <vt:lpstr>What will reduce homelessness in Melbourne?</vt:lpstr>
      <vt:lpstr>PowerPoint Presentation</vt:lpstr>
      <vt:lpstr>What can you do?</vt:lpstr>
      <vt:lpstr>PowerPoint Presentation</vt:lpstr>
      <vt:lpstr>Join the Everybody’s Home campaign</vt:lpstr>
      <vt:lpstr>For further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Langmore</dc:creator>
  <cp:lastModifiedBy>Sarah Langmore</cp:lastModifiedBy>
  <cp:revision>79</cp:revision>
  <cp:lastPrinted>2023-10-11T22:05:39Z</cp:lastPrinted>
  <dcterms:created xsi:type="dcterms:W3CDTF">2020-09-02T06:26:30Z</dcterms:created>
  <dcterms:modified xsi:type="dcterms:W3CDTF">2025-03-21T06:34:52Z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0x010100AE70DE00FA9B1546AAC5B6134CE1800D</vt:lpwstr>
  </property>
  <property fmtid="{D5CDD505-2E9C-101B-9397-08002B2CF9AE}" pid="3" name="MediaServiceImageTags">
    <vt:lpwstr/>
  </property>
</Properties>
</file>