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3" r:id="rId3"/>
    <p:sldId id="256" r:id="rId4"/>
    <p:sldId id="264" r:id="rId5"/>
    <p:sldId id="257" r:id="rId6"/>
    <p:sldId id="258" r:id="rId7"/>
    <p:sldId id="260" r:id="rId8"/>
    <p:sldId id="265" r:id="rId9"/>
    <p:sldId id="261" r:id="rId10"/>
    <p:sldId id="267"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C2FA0-8705-4ACC-9432-91C4DDAAC4F1}" v="129" dt="2023-12-12T04:48:42.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01" autoAdjust="0"/>
  </p:normalViewPr>
  <p:slideViewPr>
    <p:cSldViewPr snapToGrid="0">
      <p:cViewPr varScale="1">
        <p:scale>
          <a:sx n="95" d="100"/>
          <a:sy n="95"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EA0CF-46B2-4EBC-9153-1275DAD14424}"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AU"/>
        </a:p>
      </dgm:t>
    </dgm:pt>
    <dgm:pt modelId="{94863FD1-6F25-4290-BB8E-3BDD2A600D7C}">
      <dgm:prSet phldrT="[Text]"/>
      <dgm:spPr/>
      <dgm:t>
        <a:bodyPr/>
        <a:lstStyle/>
        <a:p>
          <a:r>
            <a:rPr lang="en-US" dirty="0">
              <a:latin typeface="+mj-lt"/>
              <a:ea typeface="+mj-ea"/>
              <a:cs typeface="+mj-cs"/>
            </a:rPr>
            <a:t>STATEWIDE CHILDREN’S RESOURCE PROGRAM</a:t>
          </a:r>
          <a:endParaRPr lang="en-AU" dirty="0"/>
        </a:p>
      </dgm:t>
    </dgm:pt>
    <dgm:pt modelId="{EF9DEB93-7D15-4B9A-84D9-3E17DA56F975}" type="parTrans" cxnId="{B3E368D1-006A-48BA-B1DD-2214DAE2EB1A}">
      <dgm:prSet/>
      <dgm:spPr/>
      <dgm:t>
        <a:bodyPr/>
        <a:lstStyle/>
        <a:p>
          <a:endParaRPr lang="en-AU"/>
        </a:p>
      </dgm:t>
    </dgm:pt>
    <dgm:pt modelId="{8F3BDCED-8C73-4298-B536-DE1ACBCB3A91}" type="sibTrans" cxnId="{B3E368D1-006A-48BA-B1DD-2214DAE2EB1A}">
      <dgm:prSet/>
      <dgm:spPr/>
      <dgm:t>
        <a:bodyPr/>
        <a:lstStyle/>
        <a:p>
          <a:endParaRPr lang="en-AU"/>
        </a:p>
      </dgm:t>
    </dgm:pt>
    <dgm:pt modelId="{C755D864-42BE-4F18-BF6C-B779C68C5431}">
      <dgm:prSet phldrT="[Text]" custT="1"/>
      <dgm:spPr/>
      <dgm:t>
        <a:bodyPr/>
        <a:lstStyle/>
        <a:p>
          <a:pPr marL="0" lvl="0" indent="0" algn="ctr" defTabSz="711200">
            <a:lnSpc>
              <a:spcPct val="90000"/>
            </a:lnSpc>
            <a:spcBef>
              <a:spcPct val="0"/>
            </a:spcBef>
            <a:spcAft>
              <a:spcPct val="35000"/>
            </a:spcAft>
            <a:buNone/>
          </a:pPr>
          <a:r>
            <a:rPr lang="en-AU" sz="1600" kern="1200" dirty="0">
              <a:solidFill>
                <a:prstClr val="white"/>
              </a:solidFill>
              <a:latin typeface="Trebuchet MS" panose="020B0603020202020204"/>
              <a:ea typeface="+mn-ea"/>
              <a:cs typeface="Times New Roman" pitchFamily="18" charset="0"/>
            </a:rPr>
            <a:t>Direct Support to Homelessness Services</a:t>
          </a:r>
          <a:r>
            <a:rPr lang="en-US" sz="1600" kern="1200" dirty="0">
              <a:solidFill>
                <a:prstClr val="white"/>
              </a:solidFill>
              <a:latin typeface="Trebuchet MS" panose="020B0603020202020204"/>
              <a:ea typeface="+mn-ea"/>
              <a:cs typeface="Times New Roman" pitchFamily="18" charset="0"/>
            </a:rPr>
            <a:t> </a:t>
          </a:r>
          <a:endParaRPr lang="en-AU" sz="1600" kern="1200" dirty="0">
            <a:solidFill>
              <a:prstClr val="white"/>
            </a:solidFill>
            <a:latin typeface="Trebuchet MS" panose="020B0603020202020204"/>
            <a:ea typeface="+mn-ea"/>
            <a:cs typeface="Times New Roman" pitchFamily="18" charset="0"/>
          </a:endParaRPr>
        </a:p>
      </dgm:t>
    </dgm:pt>
    <dgm:pt modelId="{A6565B54-B211-4115-87C7-DF484CBF7368}" type="parTrans" cxnId="{A93555D7-6F46-498C-A1F0-8BDEBFCF78DF}">
      <dgm:prSet/>
      <dgm:spPr/>
      <dgm:t>
        <a:bodyPr/>
        <a:lstStyle/>
        <a:p>
          <a:endParaRPr lang="en-AU"/>
        </a:p>
      </dgm:t>
    </dgm:pt>
    <dgm:pt modelId="{D1FCB20C-AD49-480E-AA2F-56C14ED19615}" type="sibTrans" cxnId="{A93555D7-6F46-498C-A1F0-8BDEBFCF78DF}">
      <dgm:prSet/>
      <dgm:spPr/>
      <dgm:t>
        <a:bodyPr/>
        <a:lstStyle/>
        <a:p>
          <a:endParaRPr lang="en-AU"/>
        </a:p>
      </dgm:t>
    </dgm:pt>
    <dgm:pt modelId="{5F765302-0E96-45E9-9EB8-CCFCD8D3700B}">
      <dgm:prSet phldrT="[Text]" custT="1"/>
      <dgm:spPr/>
      <dgm:t>
        <a:bodyPr/>
        <a:lstStyle/>
        <a:p>
          <a:pPr marL="0" lvl="0" indent="0" algn="ctr" defTabSz="711200">
            <a:lnSpc>
              <a:spcPct val="90000"/>
            </a:lnSpc>
            <a:spcBef>
              <a:spcPct val="0"/>
            </a:spcBef>
            <a:spcAft>
              <a:spcPct val="35000"/>
            </a:spcAft>
            <a:buNone/>
          </a:pPr>
          <a:r>
            <a:rPr lang="en-AU" sz="1600" kern="1200" dirty="0">
              <a:solidFill>
                <a:prstClr val="white"/>
              </a:solidFill>
              <a:latin typeface="Trebuchet MS" panose="020B0603020202020204"/>
              <a:ea typeface="+mn-ea"/>
              <a:cs typeface="Times New Roman" pitchFamily="18" charset="0"/>
            </a:rPr>
            <a:t>Secondary Consultations</a:t>
          </a:r>
        </a:p>
      </dgm:t>
    </dgm:pt>
    <dgm:pt modelId="{D618F56A-CB0E-436E-B9C0-A0103658B2DE}" type="parTrans" cxnId="{99626C0B-78F1-4A71-AF87-C6EE06F06BCA}">
      <dgm:prSet/>
      <dgm:spPr/>
      <dgm:t>
        <a:bodyPr/>
        <a:lstStyle/>
        <a:p>
          <a:endParaRPr lang="en-AU"/>
        </a:p>
      </dgm:t>
    </dgm:pt>
    <dgm:pt modelId="{387A8353-A50D-4ECF-A20F-B016CFB1FCE1}" type="sibTrans" cxnId="{99626C0B-78F1-4A71-AF87-C6EE06F06BCA}">
      <dgm:prSet/>
      <dgm:spPr/>
      <dgm:t>
        <a:bodyPr/>
        <a:lstStyle/>
        <a:p>
          <a:endParaRPr lang="en-AU"/>
        </a:p>
      </dgm:t>
    </dgm:pt>
    <dgm:pt modelId="{2A10F0FE-62CA-4061-A15A-08FF210FBF14}">
      <dgm:prSet phldrT="[Text]" custT="1"/>
      <dgm:spPr/>
      <dgm:t>
        <a:bodyPr/>
        <a:lstStyle/>
        <a:p>
          <a:pPr marL="0" lvl="0" indent="0" algn="ctr" defTabSz="711200">
            <a:lnSpc>
              <a:spcPct val="90000"/>
            </a:lnSpc>
            <a:spcBef>
              <a:spcPct val="0"/>
            </a:spcBef>
            <a:spcAft>
              <a:spcPct val="35000"/>
            </a:spcAft>
            <a:buNone/>
          </a:pPr>
          <a:r>
            <a:rPr lang="en-AU" sz="1600" kern="1200" dirty="0">
              <a:solidFill>
                <a:prstClr val="white"/>
              </a:solidFill>
              <a:latin typeface="Trebuchet MS" panose="020B0603020202020204"/>
              <a:ea typeface="+mn-ea"/>
              <a:cs typeface="Times New Roman" pitchFamily="18" charset="0"/>
            </a:rPr>
            <a:t>Training and Development </a:t>
          </a:r>
        </a:p>
      </dgm:t>
    </dgm:pt>
    <dgm:pt modelId="{FB687139-7627-413B-870A-A1BC14572D8C}" type="parTrans" cxnId="{D11FF2EF-97FF-4BD7-94E3-D20F070E2492}">
      <dgm:prSet/>
      <dgm:spPr/>
      <dgm:t>
        <a:bodyPr/>
        <a:lstStyle/>
        <a:p>
          <a:endParaRPr lang="en-AU"/>
        </a:p>
      </dgm:t>
    </dgm:pt>
    <dgm:pt modelId="{340DFA33-5677-48A0-B36E-72178B62649B}" type="sibTrans" cxnId="{D11FF2EF-97FF-4BD7-94E3-D20F070E2492}">
      <dgm:prSet/>
      <dgm:spPr/>
      <dgm:t>
        <a:bodyPr/>
        <a:lstStyle/>
        <a:p>
          <a:endParaRPr lang="en-AU"/>
        </a:p>
      </dgm:t>
    </dgm:pt>
    <dgm:pt modelId="{D1AC24A9-2C03-4214-AF54-711900A3AB22}">
      <dgm:prSet phldrT="[Text]" custT="1"/>
      <dgm:spPr/>
      <dgm:t>
        <a:bodyPr/>
        <a:lstStyle/>
        <a:p>
          <a:r>
            <a:rPr lang="en-AU" sz="1600" dirty="0">
              <a:latin typeface="+mn-lt"/>
              <a:cs typeface="Times New Roman" pitchFamily="18" charset="0"/>
            </a:rPr>
            <a:t>Service System Development</a:t>
          </a:r>
          <a:r>
            <a:rPr lang="en-US" sz="1600" dirty="0">
              <a:latin typeface="+mn-lt"/>
            </a:rPr>
            <a:t> </a:t>
          </a:r>
          <a:endParaRPr lang="en-AU" sz="1600" dirty="0"/>
        </a:p>
      </dgm:t>
    </dgm:pt>
    <dgm:pt modelId="{6253B750-7784-4649-A7EC-E92D220F64B6}" type="parTrans" cxnId="{1566157E-ECAD-4D1A-B294-0013F6BE9BA4}">
      <dgm:prSet/>
      <dgm:spPr/>
      <dgm:t>
        <a:bodyPr/>
        <a:lstStyle/>
        <a:p>
          <a:endParaRPr lang="en-AU"/>
        </a:p>
      </dgm:t>
    </dgm:pt>
    <dgm:pt modelId="{0D7322FA-9BA4-454B-A079-957589B2FF18}" type="sibTrans" cxnId="{1566157E-ECAD-4D1A-B294-0013F6BE9BA4}">
      <dgm:prSet/>
      <dgm:spPr/>
      <dgm:t>
        <a:bodyPr/>
        <a:lstStyle/>
        <a:p>
          <a:endParaRPr lang="en-AU"/>
        </a:p>
      </dgm:t>
    </dgm:pt>
    <dgm:pt modelId="{DF77805F-2495-4135-ABB7-723C4B9CB133}" type="pres">
      <dgm:prSet presAssocID="{FF2EA0CF-46B2-4EBC-9153-1275DAD14424}" presName="Name0" presStyleCnt="0">
        <dgm:presLayoutVars>
          <dgm:chMax val="1"/>
          <dgm:dir/>
          <dgm:animLvl val="ctr"/>
          <dgm:resizeHandles val="exact"/>
        </dgm:presLayoutVars>
      </dgm:prSet>
      <dgm:spPr/>
    </dgm:pt>
    <dgm:pt modelId="{E215E6E0-0253-46C5-A91D-7DFC5BA5B054}" type="pres">
      <dgm:prSet presAssocID="{94863FD1-6F25-4290-BB8E-3BDD2A600D7C}" presName="centerShape" presStyleLbl="node0" presStyleIdx="0" presStyleCnt="1"/>
      <dgm:spPr/>
    </dgm:pt>
    <dgm:pt modelId="{182FD475-9C5F-428A-ACD8-F5E6B83C7556}" type="pres">
      <dgm:prSet presAssocID="{C755D864-42BE-4F18-BF6C-B779C68C5431}" presName="node" presStyleLbl="node1" presStyleIdx="0" presStyleCnt="4" custScaleX="160403" custScaleY="121622">
        <dgm:presLayoutVars>
          <dgm:bulletEnabled val="1"/>
        </dgm:presLayoutVars>
      </dgm:prSet>
      <dgm:spPr/>
    </dgm:pt>
    <dgm:pt modelId="{350A3BCA-E5BF-4182-860D-1BCD592612DB}" type="pres">
      <dgm:prSet presAssocID="{C755D864-42BE-4F18-BF6C-B779C68C5431}" presName="dummy" presStyleCnt="0"/>
      <dgm:spPr/>
    </dgm:pt>
    <dgm:pt modelId="{BE6DEE98-0E19-4207-A38D-4366DD946038}" type="pres">
      <dgm:prSet presAssocID="{D1FCB20C-AD49-480E-AA2F-56C14ED19615}" presName="sibTrans" presStyleLbl="sibTrans2D1" presStyleIdx="0" presStyleCnt="4"/>
      <dgm:spPr/>
    </dgm:pt>
    <dgm:pt modelId="{420D5A71-8AF1-4ECF-A185-EE956D03DFA7}" type="pres">
      <dgm:prSet presAssocID="{5F765302-0E96-45E9-9EB8-CCFCD8D3700B}" presName="node" presStyleLbl="node1" presStyleIdx="1" presStyleCnt="4" custScaleX="161527" custScaleY="136500">
        <dgm:presLayoutVars>
          <dgm:bulletEnabled val="1"/>
        </dgm:presLayoutVars>
      </dgm:prSet>
      <dgm:spPr/>
    </dgm:pt>
    <dgm:pt modelId="{15A6B606-153D-4B1D-8D95-F0196C708471}" type="pres">
      <dgm:prSet presAssocID="{5F765302-0E96-45E9-9EB8-CCFCD8D3700B}" presName="dummy" presStyleCnt="0"/>
      <dgm:spPr/>
    </dgm:pt>
    <dgm:pt modelId="{0D2260E7-D9CB-480D-B4F2-0E47E4A8B3BD}" type="pres">
      <dgm:prSet presAssocID="{387A8353-A50D-4ECF-A20F-B016CFB1FCE1}" presName="sibTrans" presStyleLbl="sibTrans2D1" presStyleIdx="1" presStyleCnt="4"/>
      <dgm:spPr/>
    </dgm:pt>
    <dgm:pt modelId="{00033596-339A-4AD2-96E1-8EF2981804C2}" type="pres">
      <dgm:prSet presAssocID="{2A10F0FE-62CA-4061-A15A-08FF210FBF14}" presName="node" presStyleLbl="node1" presStyleIdx="2" presStyleCnt="4" custScaleX="170779" custScaleY="132433">
        <dgm:presLayoutVars>
          <dgm:bulletEnabled val="1"/>
        </dgm:presLayoutVars>
      </dgm:prSet>
      <dgm:spPr/>
    </dgm:pt>
    <dgm:pt modelId="{F5FB3340-F971-4717-BD7A-552FE67736A6}" type="pres">
      <dgm:prSet presAssocID="{2A10F0FE-62CA-4061-A15A-08FF210FBF14}" presName="dummy" presStyleCnt="0"/>
      <dgm:spPr/>
    </dgm:pt>
    <dgm:pt modelId="{840A1524-1C94-4307-8EBB-CD8A3641A8DD}" type="pres">
      <dgm:prSet presAssocID="{340DFA33-5677-48A0-B36E-72178B62649B}" presName="sibTrans" presStyleLbl="sibTrans2D1" presStyleIdx="2" presStyleCnt="4"/>
      <dgm:spPr/>
    </dgm:pt>
    <dgm:pt modelId="{516F0C41-1FC1-42E9-AEF8-A32CBDD518C0}" type="pres">
      <dgm:prSet presAssocID="{D1AC24A9-2C03-4214-AF54-711900A3AB22}" presName="node" presStyleLbl="node1" presStyleIdx="3" presStyleCnt="4" custScaleX="156843" custScaleY="136500">
        <dgm:presLayoutVars>
          <dgm:bulletEnabled val="1"/>
        </dgm:presLayoutVars>
      </dgm:prSet>
      <dgm:spPr/>
    </dgm:pt>
    <dgm:pt modelId="{9D3E7698-E96C-4597-A930-19935B0B43CA}" type="pres">
      <dgm:prSet presAssocID="{D1AC24A9-2C03-4214-AF54-711900A3AB22}" presName="dummy" presStyleCnt="0"/>
      <dgm:spPr/>
    </dgm:pt>
    <dgm:pt modelId="{41A2397C-19E4-4FE7-B486-CD3355DAE79C}" type="pres">
      <dgm:prSet presAssocID="{0D7322FA-9BA4-454B-A079-957589B2FF18}" presName="sibTrans" presStyleLbl="sibTrans2D1" presStyleIdx="3" presStyleCnt="4"/>
      <dgm:spPr/>
    </dgm:pt>
  </dgm:ptLst>
  <dgm:cxnLst>
    <dgm:cxn modelId="{2B72A304-18A3-4939-84D1-AFD22B984D01}" type="presOf" srcId="{D1AC24A9-2C03-4214-AF54-711900A3AB22}" destId="{516F0C41-1FC1-42E9-AEF8-A32CBDD518C0}" srcOrd="0" destOrd="0" presId="urn:microsoft.com/office/officeart/2005/8/layout/radial6"/>
    <dgm:cxn modelId="{99626C0B-78F1-4A71-AF87-C6EE06F06BCA}" srcId="{94863FD1-6F25-4290-BB8E-3BDD2A600D7C}" destId="{5F765302-0E96-45E9-9EB8-CCFCD8D3700B}" srcOrd="1" destOrd="0" parTransId="{D618F56A-CB0E-436E-B9C0-A0103658B2DE}" sibTransId="{387A8353-A50D-4ECF-A20F-B016CFB1FCE1}"/>
    <dgm:cxn modelId="{44E1E519-60DF-450C-AA93-7AE026860754}" type="presOf" srcId="{2A10F0FE-62CA-4061-A15A-08FF210FBF14}" destId="{00033596-339A-4AD2-96E1-8EF2981804C2}" srcOrd="0" destOrd="0" presId="urn:microsoft.com/office/officeart/2005/8/layout/radial6"/>
    <dgm:cxn modelId="{36002223-58C5-44C3-8BE3-AECD95429D20}" type="presOf" srcId="{D1FCB20C-AD49-480E-AA2F-56C14ED19615}" destId="{BE6DEE98-0E19-4207-A38D-4366DD946038}" srcOrd="0" destOrd="0" presId="urn:microsoft.com/office/officeart/2005/8/layout/radial6"/>
    <dgm:cxn modelId="{438A7654-8403-4A84-8CEE-BC57959850EF}" type="presOf" srcId="{5F765302-0E96-45E9-9EB8-CCFCD8D3700B}" destId="{420D5A71-8AF1-4ECF-A185-EE956D03DFA7}" srcOrd="0" destOrd="0" presId="urn:microsoft.com/office/officeart/2005/8/layout/radial6"/>
    <dgm:cxn modelId="{1566157E-ECAD-4D1A-B294-0013F6BE9BA4}" srcId="{94863FD1-6F25-4290-BB8E-3BDD2A600D7C}" destId="{D1AC24A9-2C03-4214-AF54-711900A3AB22}" srcOrd="3" destOrd="0" parTransId="{6253B750-7784-4649-A7EC-E92D220F64B6}" sibTransId="{0D7322FA-9BA4-454B-A079-957589B2FF18}"/>
    <dgm:cxn modelId="{241A8F7E-243C-47D4-A515-210185BFE3A1}" type="presOf" srcId="{340DFA33-5677-48A0-B36E-72178B62649B}" destId="{840A1524-1C94-4307-8EBB-CD8A3641A8DD}" srcOrd="0" destOrd="0" presId="urn:microsoft.com/office/officeart/2005/8/layout/radial6"/>
    <dgm:cxn modelId="{21EB6596-9CE8-4F85-9043-869942981381}" type="presOf" srcId="{C755D864-42BE-4F18-BF6C-B779C68C5431}" destId="{182FD475-9C5F-428A-ACD8-F5E6B83C7556}" srcOrd="0" destOrd="0" presId="urn:microsoft.com/office/officeart/2005/8/layout/radial6"/>
    <dgm:cxn modelId="{C49381A4-C408-480C-A96D-A4091C2A0ED7}" type="presOf" srcId="{387A8353-A50D-4ECF-A20F-B016CFB1FCE1}" destId="{0D2260E7-D9CB-480D-B4F2-0E47E4A8B3BD}" srcOrd="0" destOrd="0" presId="urn:microsoft.com/office/officeart/2005/8/layout/radial6"/>
    <dgm:cxn modelId="{F4F141B7-CC32-4D9C-AA32-D4195D98B205}" type="presOf" srcId="{FF2EA0CF-46B2-4EBC-9153-1275DAD14424}" destId="{DF77805F-2495-4135-ABB7-723C4B9CB133}" srcOrd="0" destOrd="0" presId="urn:microsoft.com/office/officeart/2005/8/layout/radial6"/>
    <dgm:cxn modelId="{DC7906C5-6F17-45F1-914B-E38DB4FD77A8}" type="presOf" srcId="{0D7322FA-9BA4-454B-A079-957589B2FF18}" destId="{41A2397C-19E4-4FE7-B486-CD3355DAE79C}" srcOrd="0" destOrd="0" presId="urn:microsoft.com/office/officeart/2005/8/layout/radial6"/>
    <dgm:cxn modelId="{B3E368D1-006A-48BA-B1DD-2214DAE2EB1A}" srcId="{FF2EA0CF-46B2-4EBC-9153-1275DAD14424}" destId="{94863FD1-6F25-4290-BB8E-3BDD2A600D7C}" srcOrd="0" destOrd="0" parTransId="{EF9DEB93-7D15-4B9A-84D9-3E17DA56F975}" sibTransId="{8F3BDCED-8C73-4298-B536-DE1ACBCB3A91}"/>
    <dgm:cxn modelId="{48737DD5-CDE4-45EF-9817-E0E471D78B38}" type="presOf" srcId="{94863FD1-6F25-4290-BB8E-3BDD2A600D7C}" destId="{E215E6E0-0253-46C5-A91D-7DFC5BA5B054}" srcOrd="0" destOrd="0" presId="urn:microsoft.com/office/officeart/2005/8/layout/radial6"/>
    <dgm:cxn modelId="{A93555D7-6F46-498C-A1F0-8BDEBFCF78DF}" srcId="{94863FD1-6F25-4290-BB8E-3BDD2A600D7C}" destId="{C755D864-42BE-4F18-BF6C-B779C68C5431}" srcOrd="0" destOrd="0" parTransId="{A6565B54-B211-4115-87C7-DF484CBF7368}" sibTransId="{D1FCB20C-AD49-480E-AA2F-56C14ED19615}"/>
    <dgm:cxn modelId="{D11FF2EF-97FF-4BD7-94E3-D20F070E2492}" srcId="{94863FD1-6F25-4290-BB8E-3BDD2A600D7C}" destId="{2A10F0FE-62CA-4061-A15A-08FF210FBF14}" srcOrd="2" destOrd="0" parTransId="{FB687139-7627-413B-870A-A1BC14572D8C}" sibTransId="{340DFA33-5677-48A0-B36E-72178B62649B}"/>
    <dgm:cxn modelId="{037DCBCC-67AD-4CD8-9682-85BDD9646F41}" type="presParOf" srcId="{DF77805F-2495-4135-ABB7-723C4B9CB133}" destId="{E215E6E0-0253-46C5-A91D-7DFC5BA5B054}" srcOrd="0" destOrd="0" presId="urn:microsoft.com/office/officeart/2005/8/layout/radial6"/>
    <dgm:cxn modelId="{97F4301C-E0DD-4046-B733-A0FDD46D0D2F}" type="presParOf" srcId="{DF77805F-2495-4135-ABB7-723C4B9CB133}" destId="{182FD475-9C5F-428A-ACD8-F5E6B83C7556}" srcOrd="1" destOrd="0" presId="urn:microsoft.com/office/officeart/2005/8/layout/radial6"/>
    <dgm:cxn modelId="{C3ABDA83-8C75-40D0-A95F-0DA7BEE58298}" type="presParOf" srcId="{DF77805F-2495-4135-ABB7-723C4B9CB133}" destId="{350A3BCA-E5BF-4182-860D-1BCD592612DB}" srcOrd="2" destOrd="0" presId="urn:microsoft.com/office/officeart/2005/8/layout/radial6"/>
    <dgm:cxn modelId="{7558A485-EE3B-4D7B-8F20-C6804D5D053A}" type="presParOf" srcId="{DF77805F-2495-4135-ABB7-723C4B9CB133}" destId="{BE6DEE98-0E19-4207-A38D-4366DD946038}" srcOrd="3" destOrd="0" presId="urn:microsoft.com/office/officeart/2005/8/layout/radial6"/>
    <dgm:cxn modelId="{C03FE02A-9DC3-47ED-9DDB-50AD0B823568}" type="presParOf" srcId="{DF77805F-2495-4135-ABB7-723C4B9CB133}" destId="{420D5A71-8AF1-4ECF-A185-EE956D03DFA7}" srcOrd="4" destOrd="0" presId="urn:microsoft.com/office/officeart/2005/8/layout/radial6"/>
    <dgm:cxn modelId="{4C088F18-1AAA-4C9E-B7B8-6F283AE0EB6D}" type="presParOf" srcId="{DF77805F-2495-4135-ABB7-723C4B9CB133}" destId="{15A6B606-153D-4B1D-8D95-F0196C708471}" srcOrd="5" destOrd="0" presId="urn:microsoft.com/office/officeart/2005/8/layout/radial6"/>
    <dgm:cxn modelId="{09A75B65-80E5-4C60-B829-8675E2B443A8}" type="presParOf" srcId="{DF77805F-2495-4135-ABB7-723C4B9CB133}" destId="{0D2260E7-D9CB-480D-B4F2-0E47E4A8B3BD}" srcOrd="6" destOrd="0" presId="urn:microsoft.com/office/officeart/2005/8/layout/radial6"/>
    <dgm:cxn modelId="{978BB935-0501-41B5-8A16-873B644DDC55}" type="presParOf" srcId="{DF77805F-2495-4135-ABB7-723C4B9CB133}" destId="{00033596-339A-4AD2-96E1-8EF2981804C2}" srcOrd="7" destOrd="0" presId="urn:microsoft.com/office/officeart/2005/8/layout/radial6"/>
    <dgm:cxn modelId="{115D8CD8-D0AA-4067-8FC0-CC4E826A9C03}" type="presParOf" srcId="{DF77805F-2495-4135-ABB7-723C4B9CB133}" destId="{F5FB3340-F971-4717-BD7A-552FE67736A6}" srcOrd="8" destOrd="0" presId="urn:microsoft.com/office/officeart/2005/8/layout/radial6"/>
    <dgm:cxn modelId="{B926A07C-50CE-46E9-90D3-89488146E11D}" type="presParOf" srcId="{DF77805F-2495-4135-ABB7-723C4B9CB133}" destId="{840A1524-1C94-4307-8EBB-CD8A3641A8DD}" srcOrd="9" destOrd="0" presId="urn:microsoft.com/office/officeart/2005/8/layout/radial6"/>
    <dgm:cxn modelId="{CFDF5E9E-A328-49A2-BA57-8739352C2527}" type="presParOf" srcId="{DF77805F-2495-4135-ABB7-723C4B9CB133}" destId="{516F0C41-1FC1-42E9-AEF8-A32CBDD518C0}" srcOrd="10" destOrd="0" presId="urn:microsoft.com/office/officeart/2005/8/layout/radial6"/>
    <dgm:cxn modelId="{8DC4F5F6-D669-46CD-8A49-DEEC9E846213}" type="presParOf" srcId="{DF77805F-2495-4135-ABB7-723C4B9CB133}" destId="{9D3E7698-E96C-4597-A930-19935B0B43CA}" srcOrd="11" destOrd="0" presId="urn:microsoft.com/office/officeart/2005/8/layout/radial6"/>
    <dgm:cxn modelId="{36817D92-819C-426A-ACDA-0E3C6982CD7C}" type="presParOf" srcId="{DF77805F-2495-4135-ABB7-723C4B9CB133}" destId="{41A2397C-19E4-4FE7-B486-CD3355DAE79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2397C-19E4-4FE7-B486-CD3355DAE79C}">
      <dsp:nvSpPr>
        <dsp:cNvPr id="0" name=""/>
        <dsp:cNvSpPr/>
      </dsp:nvSpPr>
      <dsp:spPr>
        <a:xfrm>
          <a:off x="2284127" y="510078"/>
          <a:ext cx="3604903" cy="3604903"/>
        </a:xfrm>
        <a:prstGeom prst="blockArc">
          <a:avLst>
            <a:gd name="adj1" fmla="val 10800000"/>
            <a:gd name="adj2" fmla="val 162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A1524-1C94-4307-8EBB-CD8A3641A8DD}">
      <dsp:nvSpPr>
        <dsp:cNvPr id="0" name=""/>
        <dsp:cNvSpPr/>
      </dsp:nvSpPr>
      <dsp:spPr>
        <a:xfrm>
          <a:off x="2284127" y="510078"/>
          <a:ext cx="3604903" cy="3604903"/>
        </a:xfrm>
        <a:prstGeom prst="blockArc">
          <a:avLst>
            <a:gd name="adj1" fmla="val 5400000"/>
            <a:gd name="adj2" fmla="val 108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2260E7-D9CB-480D-B4F2-0E47E4A8B3BD}">
      <dsp:nvSpPr>
        <dsp:cNvPr id="0" name=""/>
        <dsp:cNvSpPr/>
      </dsp:nvSpPr>
      <dsp:spPr>
        <a:xfrm>
          <a:off x="2284127" y="510078"/>
          <a:ext cx="3604903" cy="3604903"/>
        </a:xfrm>
        <a:prstGeom prst="blockArc">
          <a:avLst>
            <a:gd name="adj1" fmla="val 0"/>
            <a:gd name="adj2" fmla="val 540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6DEE98-0E19-4207-A38D-4366DD946038}">
      <dsp:nvSpPr>
        <dsp:cNvPr id="0" name=""/>
        <dsp:cNvSpPr/>
      </dsp:nvSpPr>
      <dsp:spPr>
        <a:xfrm>
          <a:off x="2284127" y="510078"/>
          <a:ext cx="3604903" cy="3604903"/>
        </a:xfrm>
        <a:prstGeom prst="blockArc">
          <a:avLst>
            <a:gd name="adj1" fmla="val 16200000"/>
            <a:gd name="adj2" fmla="val 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15E6E0-0253-46C5-A91D-7DFC5BA5B054}">
      <dsp:nvSpPr>
        <dsp:cNvPr id="0" name=""/>
        <dsp:cNvSpPr/>
      </dsp:nvSpPr>
      <dsp:spPr>
        <a:xfrm>
          <a:off x="3256732" y="1482683"/>
          <a:ext cx="1659693" cy="1659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mj-ea"/>
              <a:cs typeface="+mj-cs"/>
            </a:rPr>
            <a:t>STATEWIDE CHILDREN’S RESOURCE PROGRAM</a:t>
          </a:r>
          <a:endParaRPr lang="en-AU" sz="1800" kern="1200" dirty="0"/>
        </a:p>
      </dsp:txBody>
      <dsp:txXfrm>
        <a:off x="3499788" y="1725739"/>
        <a:ext cx="1173581" cy="1173581"/>
      </dsp:txXfrm>
    </dsp:sp>
    <dsp:sp modelId="{182FD475-9C5F-428A-ACD8-F5E6B83C7556}">
      <dsp:nvSpPr>
        <dsp:cNvPr id="0" name=""/>
        <dsp:cNvSpPr/>
      </dsp:nvSpPr>
      <dsp:spPr>
        <a:xfrm>
          <a:off x="3154810" y="-154590"/>
          <a:ext cx="1863538" cy="14129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prstClr val="white"/>
              </a:solidFill>
              <a:latin typeface="Trebuchet MS" panose="020B0603020202020204"/>
              <a:ea typeface="+mn-ea"/>
              <a:cs typeface="Times New Roman" pitchFamily="18" charset="0"/>
            </a:rPr>
            <a:t>Direct Support to Homelessness Services</a:t>
          </a:r>
          <a:r>
            <a:rPr lang="en-US" sz="1600" kern="1200" dirty="0">
              <a:solidFill>
                <a:prstClr val="white"/>
              </a:solidFill>
              <a:latin typeface="Trebuchet MS" panose="020B0603020202020204"/>
              <a:ea typeface="+mn-ea"/>
              <a:cs typeface="Times New Roman" pitchFamily="18" charset="0"/>
            </a:rPr>
            <a:t> </a:t>
          </a:r>
          <a:endParaRPr lang="en-AU" sz="1600" kern="1200" dirty="0">
            <a:solidFill>
              <a:prstClr val="white"/>
            </a:solidFill>
            <a:latin typeface="Trebuchet MS" panose="020B0603020202020204"/>
            <a:ea typeface="+mn-ea"/>
            <a:cs typeface="Times New Roman" pitchFamily="18" charset="0"/>
          </a:endParaRPr>
        </a:p>
      </dsp:txBody>
      <dsp:txXfrm>
        <a:off x="3427719" y="52337"/>
        <a:ext cx="1317720" cy="999132"/>
      </dsp:txXfrm>
    </dsp:sp>
    <dsp:sp modelId="{420D5A71-8AF1-4ECF-A185-EE956D03DFA7}">
      <dsp:nvSpPr>
        <dsp:cNvPr id="0" name=""/>
        <dsp:cNvSpPr/>
      </dsp:nvSpPr>
      <dsp:spPr>
        <a:xfrm>
          <a:off x="4908908" y="1519611"/>
          <a:ext cx="1876597" cy="15858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prstClr val="white"/>
              </a:solidFill>
              <a:latin typeface="Trebuchet MS" panose="020B0603020202020204"/>
              <a:ea typeface="+mn-ea"/>
              <a:cs typeface="Times New Roman" pitchFamily="18" charset="0"/>
            </a:rPr>
            <a:t>Secondary Consultations</a:t>
          </a:r>
        </a:p>
      </dsp:txBody>
      <dsp:txXfrm>
        <a:off x="5183729" y="1751851"/>
        <a:ext cx="1326955" cy="1121357"/>
      </dsp:txXfrm>
    </dsp:sp>
    <dsp:sp modelId="{00033596-339A-4AD2-96E1-8EF2981804C2}">
      <dsp:nvSpPr>
        <dsp:cNvPr id="0" name=""/>
        <dsp:cNvSpPr/>
      </dsp:nvSpPr>
      <dsp:spPr>
        <a:xfrm>
          <a:off x="3094536" y="3303863"/>
          <a:ext cx="1984085" cy="153858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prstClr val="white"/>
              </a:solidFill>
              <a:latin typeface="Trebuchet MS" panose="020B0603020202020204"/>
              <a:ea typeface="+mn-ea"/>
              <a:cs typeface="Times New Roman" pitchFamily="18" charset="0"/>
            </a:rPr>
            <a:t>Training and Development </a:t>
          </a:r>
        </a:p>
      </dsp:txBody>
      <dsp:txXfrm>
        <a:off x="3385099" y="3529184"/>
        <a:ext cx="1402959" cy="1087945"/>
      </dsp:txXfrm>
    </dsp:sp>
    <dsp:sp modelId="{516F0C41-1FC1-42E9-AEF8-A32CBDD518C0}">
      <dsp:nvSpPr>
        <dsp:cNvPr id="0" name=""/>
        <dsp:cNvSpPr/>
      </dsp:nvSpPr>
      <dsp:spPr>
        <a:xfrm>
          <a:off x="1414862" y="1519611"/>
          <a:ext cx="1822179" cy="15858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cs typeface="Times New Roman" pitchFamily="18" charset="0"/>
            </a:rPr>
            <a:t>Service System Development</a:t>
          </a:r>
          <a:r>
            <a:rPr lang="en-US" sz="1600" kern="1200" dirty="0">
              <a:latin typeface="+mn-lt"/>
            </a:rPr>
            <a:t> </a:t>
          </a:r>
          <a:endParaRPr lang="en-AU" sz="1600" kern="1200" dirty="0"/>
        </a:p>
      </dsp:txBody>
      <dsp:txXfrm>
        <a:off x="1681714" y="1751851"/>
        <a:ext cx="1288475" cy="11213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B87EE-E064-411C-AD15-29E2317BEF45}" type="datetimeFigureOut">
              <a:rPr lang="en-AU" smtClean="0"/>
              <a:t>15/12/2023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0D0BD-B507-4435-972A-73AE0B8D4355}" type="slidenum">
              <a:rPr lang="en-AU" smtClean="0"/>
              <a:t>‹#›</a:t>
            </a:fld>
            <a:endParaRPr lang="en-AU"/>
          </a:p>
        </p:txBody>
      </p:sp>
    </p:spTree>
    <p:extLst>
      <p:ext uri="{BB962C8B-B14F-4D97-AF65-F5344CB8AC3E}">
        <p14:creationId xmlns:p14="http://schemas.microsoft.com/office/powerpoint/2010/main" val="26396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ED0D0BD-B507-4435-972A-73AE0B8D4355}" type="slidenum">
              <a:rPr lang="en-AU" smtClean="0"/>
              <a:t>1</a:t>
            </a:fld>
            <a:endParaRPr lang="en-AU"/>
          </a:p>
        </p:txBody>
      </p:sp>
    </p:spTree>
    <p:extLst>
      <p:ext uri="{BB962C8B-B14F-4D97-AF65-F5344CB8AC3E}">
        <p14:creationId xmlns:p14="http://schemas.microsoft.com/office/powerpoint/2010/main" val="317119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ED0D0BD-B507-4435-972A-73AE0B8D4355}" type="slidenum">
              <a:rPr lang="en-AU" smtClean="0"/>
              <a:t>4</a:t>
            </a:fld>
            <a:endParaRPr lang="en-AU"/>
          </a:p>
        </p:txBody>
      </p:sp>
    </p:spTree>
    <p:extLst>
      <p:ext uri="{BB962C8B-B14F-4D97-AF65-F5344CB8AC3E}">
        <p14:creationId xmlns:p14="http://schemas.microsoft.com/office/powerpoint/2010/main" val="313739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ED0D0BD-B507-4435-972A-73AE0B8D4355}" type="slidenum">
              <a:rPr lang="en-AU" smtClean="0"/>
              <a:t>7</a:t>
            </a:fld>
            <a:endParaRPr lang="en-AU"/>
          </a:p>
        </p:txBody>
      </p:sp>
    </p:spTree>
    <p:extLst>
      <p:ext uri="{BB962C8B-B14F-4D97-AF65-F5344CB8AC3E}">
        <p14:creationId xmlns:p14="http://schemas.microsoft.com/office/powerpoint/2010/main" val="278773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ED0D0BD-B507-4435-972A-73AE0B8D4355}" type="slidenum">
              <a:rPr lang="en-AU" smtClean="0"/>
              <a:t>8</a:t>
            </a:fld>
            <a:endParaRPr lang="en-AU"/>
          </a:p>
        </p:txBody>
      </p:sp>
    </p:spTree>
    <p:extLst>
      <p:ext uri="{BB962C8B-B14F-4D97-AF65-F5344CB8AC3E}">
        <p14:creationId xmlns:p14="http://schemas.microsoft.com/office/powerpoint/2010/main" val="213515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650C-BC29-4A18-3519-528EE1298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11F4671-243A-0EE7-04E0-52582BCB0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6FC88C2-D009-FB40-B6C0-BA54BAD84EC8}"/>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5" name="Footer Placeholder 4">
            <a:extLst>
              <a:ext uri="{FF2B5EF4-FFF2-40B4-BE49-F238E27FC236}">
                <a16:creationId xmlns:a16="http://schemas.microsoft.com/office/drawing/2014/main" id="{88D109F4-3979-3CF0-18C3-1BAE1F847A5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769280-ADEE-57E9-9003-867BC2FF45FE}"/>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232135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2A33-32F4-9CAE-965F-F7C9025DF9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A2EDD2B-86CA-A1D5-E428-C6DCC2133C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5F75F4-513B-BE2E-A1E7-BE221B419BAD}"/>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5" name="Footer Placeholder 4">
            <a:extLst>
              <a:ext uri="{FF2B5EF4-FFF2-40B4-BE49-F238E27FC236}">
                <a16:creationId xmlns:a16="http://schemas.microsoft.com/office/drawing/2014/main" id="{CA63A208-819C-11B4-D05B-A23F55A7AF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D88F37E-E857-B50F-E6C3-FF9A704B4E4F}"/>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421030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C77C-8F80-8D88-1D84-5022AE2F35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1778082-A292-2A6A-4C8E-849AFB0CC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1F598B-4A19-F9D7-0624-14B00E431786}"/>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5" name="Footer Placeholder 4">
            <a:extLst>
              <a:ext uri="{FF2B5EF4-FFF2-40B4-BE49-F238E27FC236}">
                <a16:creationId xmlns:a16="http://schemas.microsoft.com/office/drawing/2014/main" id="{F221E83C-D332-AA85-7567-6592C63986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C1A058-C871-3179-1EF9-C00EABD3F796}"/>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130661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9D7A-EA88-2243-7E34-C6BD48894BC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207C32B-43DC-8D20-DE83-6CEAD2EEF2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84B8549-C27F-D10C-4CE5-592F0D574AB8}"/>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5" name="Footer Placeholder 4">
            <a:extLst>
              <a:ext uri="{FF2B5EF4-FFF2-40B4-BE49-F238E27FC236}">
                <a16:creationId xmlns:a16="http://schemas.microsoft.com/office/drawing/2014/main" id="{E42A1A08-0409-7CE9-DDD5-0A2A5343E6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384E7D-6FB8-EA6C-D588-CA8A5FC81C34}"/>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37815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8AC3-492F-0C98-EA59-8368764D24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C3BA081-F5F1-CA52-95BF-D91C2BEF21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43291A-7333-6B19-A7DF-BEE5FF8DEF40}"/>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5" name="Footer Placeholder 4">
            <a:extLst>
              <a:ext uri="{FF2B5EF4-FFF2-40B4-BE49-F238E27FC236}">
                <a16:creationId xmlns:a16="http://schemas.microsoft.com/office/drawing/2014/main" id="{89390085-57C9-94E6-3EAD-73F4F5800A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2B5BF8-50D8-F54D-2A6E-523AEAB7ED09}"/>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121685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D1F5-669E-0005-342C-859F71489E6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CBBD51E-50F9-A4A7-9012-AEAA145BA5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36AAE38-7164-7BC7-83B7-B389491BD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80B6DD-7C38-0228-E5E4-023C5C58B290}"/>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6" name="Footer Placeholder 5">
            <a:extLst>
              <a:ext uri="{FF2B5EF4-FFF2-40B4-BE49-F238E27FC236}">
                <a16:creationId xmlns:a16="http://schemas.microsoft.com/office/drawing/2014/main" id="{40006261-8A19-185A-C9B8-2F3D66362B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E58F50D-8E80-0E76-0188-993AEA64FAD9}"/>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276612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C5D7-7C0D-F0F8-37FB-734A0ABCB5A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DC7EE05-788A-76CE-B473-03A2226C5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E358A-D884-CA2C-F0E8-4361E2369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B4A305C-9520-4776-9A37-A77E13AC7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21A347-D8A1-CAD4-91F4-167683BD30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0EFDCF4-99B8-7F57-BC17-D104EC8AEE77}"/>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8" name="Footer Placeholder 7">
            <a:extLst>
              <a:ext uri="{FF2B5EF4-FFF2-40B4-BE49-F238E27FC236}">
                <a16:creationId xmlns:a16="http://schemas.microsoft.com/office/drawing/2014/main" id="{AFBB5847-FA63-CBBC-B60A-0E632C29356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89FCD64-9092-E91E-01E2-016E83C03F74}"/>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4320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A6D-FAAD-AFAD-C97A-AB19D1FA1FC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13F309-E67C-52EE-913D-59FA56460387}"/>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4" name="Footer Placeholder 3">
            <a:extLst>
              <a:ext uri="{FF2B5EF4-FFF2-40B4-BE49-F238E27FC236}">
                <a16:creationId xmlns:a16="http://schemas.microsoft.com/office/drawing/2014/main" id="{2A1EE6B4-3182-7DF8-9854-E44485748C5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08EBFA5-0FB3-3F81-C071-04DA2829EC88}"/>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1404861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F8DE1-3357-6597-B276-966E94F0C1D1}"/>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3" name="Footer Placeholder 2">
            <a:extLst>
              <a:ext uri="{FF2B5EF4-FFF2-40B4-BE49-F238E27FC236}">
                <a16:creationId xmlns:a16="http://schemas.microsoft.com/office/drawing/2014/main" id="{DCB95846-F4F8-11BA-C499-95E86BF40B3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28B69C3-25EA-6F61-7C2D-22919DAF09A4}"/>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186768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07F2-0A5C-3A1D-DFB5-62633859F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A669981-6AC1-BD79-E982-3932F9F005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16B1281-B407-D0E2-F567-6030A4250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D96C1-DF21-846A-4081-342C7B050DB5}"/>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6" name="Footer Placeholder 5">
            <a:extLst>
              <a:ext uri="{FF2B5EF4-FFF2-40B4-BE49-F238E27FC236}">
                <a16:creationId xmlns:a16="http://schemas.microsoft.com/office/drawing/2014/main" id="{150A0DDB-F8C2-7E10-F7B3-4D96C6FA18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D3A6F2-FB8A-C586-6D87-EC4B60073437}"/>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204744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3EDC-9827-9A92-BA00-377C69B04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744107A-A6DB-1ED4-A125-4C919F02F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3E21EC2-9D92-5294-CE39-1460566E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D615A2-73B8-AB84-B582-291DE453966C}"/>
              </a:ext>
            </a:extLst>
          </p:cNvPr>
          <p:cNvSpPr>
            <a:spLocks noGrp="1"/>
          </p:cNvSpPr>
          <p:nvPr>
            <p:ph type="dt" sz="half" idx="10"/>
          </p:nvPr>
        </p:nvSpPr>
        <p:spPr/>
        <p:txBody>
          <a:bodyPr/>
          <a:lstStyle/>
          <a:p>
            <a:fld id="{015B068B-557E-4C3F-9056-6BAF05C28509}" type="datetimeFigureOut">
              <a:rPr lang="en-AU" smtClean="0"/>
              <a:t>15/12/2023</a:t>
            </a:fld>
            <a:endParaRPr lang="en-AU"/>
          </a:p>
        </p:txBody>
      </p:sp>
      <p:sp>
        <p:nvSpPr>
          <p:cNvPr id="6" name="Footer Placeholder 5">
            <a:extLst>
              <a:ext uri="{FF2B5EF4-FFF2-40B4-BE49-F238E27FC236}">
                <a16:creationId xmlns:a16="http://schemas.microsoft.com/office/drawing/2014/main" id="{4BD27D28-5F24-944B-E9B5-8A1FB7C8B0F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F44497-E1FE-043C-FC51-1BAFDA7A6513}"/>
              </a:ext>
            </a:extLst>
          </p:cNvPr>
          <p:cNvSpPr>
            <a:spLocks noGrp="1"/>
          </p:cNvSpPr>
          <p:nvPr>
            <p:ph type="sldNum" sz="quarter" idx="12"/>
          </p:nvPr>
        </p:nvSpPr>
        <p:spPr/>
        <p:txBody>
          <a:bodyPr/>
          <a:lstStyle/>
          <a:p>
            <a:fld id="{60B5F068-E85B-4B74-9C7C-4EFEF2200AFE}" type="slidenum">
              <a:rPr lang="en-AU" smtClean="0"/>
              <a:t>‹#›</a:t>
            </a:fld>
            <a:endParaRPr lang="en-AU"/>
          </a:p>
        </p:txBody>
      </p:sp>
    </p:spTree>
    <p:extLst>
      <p:ext uri="{BB962C8B-B14F-4D97-AF65-F5344CB8AC3E}">
        <p14:creationId xmlns:p14="http://schemas.microsoft.com/office/powerpoint/2010/main" val="62434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CC224-570A-C228-1DD1-41F10E0DA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E5C32C8-52BC-E7C0-AF78-04B274A42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218940-A550-ECB9-AAD1-C718197A7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B068B-557E-4C3F-9056-6BAF05C28509}" type="datetimeFigureOut">
              <a:rPr lang="en-AU" smtClean="0"/>
              <a:t>15/12/2023</a:t>
            </a:fld>
            <a:endParaRPr lang="en-AU"/>
          </a:p>
        </p:txBody>
      </p:sp>
      <p:sp>
        <p:nvSpPr>
          <p:cNvPr id="5" name="Footer Placeholder 4">
            <a:extLst>
              <a:ext uri="{FF2B5EF4-FFF2-40B4-BE49-F238E27FC236}">
                <a16:creationId xmlns:a16="http://schemas.microsoft.com/office/drawing/2014/main" id="{FD60A0B2-F2CC-596E-7C6D-0931805F5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5E74275-C3F0-C066-8588-5F252FD29F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5F068-E85B-4B74-9C7C-4EFEF2200AFE}" type="slidenum">
              <a:rPr lang="en-AU" smtClean="0"/>
              <a:t>‹#›</a:t>
            </a:fld>
            <a:endParaRPr lang="en-AU"/>
          </a:p>
        </p:txBody>
      </p:sp>
    </p:spTree>
    <p:extLst>
      <p:ext uri="{BB962C8B-B14F-4D97-AF65-F5344CB8AC3E}">
        <p14:creationId xmlns:p14="http://schemas.microsoft.com/office/powerpoint/2010/main" val="29907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NWRCRP@merri.org.au"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misslwholebrainteaching.blogspot.com/2013/05/do-your-students-see-aboriginal.html" TargetMode="External"/><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aus01.safelinks.protection.outlook.com/?url=https%3A%2F%2Fyoutu.be%2FnSPJv_RRVGs%3Fsi%3D33x31XzuMYYzbvNL&amp;data=05%7C01%7C%7C7b5ea0caa92c4dc02f1208dbcdf7352e%7Cea913fd58fd847c78f3f8117e1a387dc%7C0%7C0%7C638330233872044162%7CUnknown%7CTWFpbGZsb3d8eyJWIjoiMC4wLjAwMDAiLCJQIjoiV2luMzIiLCJBTiI6Ik1haWwiLCJXVCI6Mn0%3D%7C3000%7C%7C%7C&amp;sdata=ejSu2UOuHEbBXMzY%2BxkselVqoTddsaA65r3wEBHA4ek%3D&amp;reserved=0" TargetMode="External"/><Relationship Id="rId4" Type="http://schemas.openxmlformats.org/officeDocument/2006/relationships/image" Target="cid:image001.jpg@01DA003C.437FA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8.jpeg"/><Relationship Id="rId5" Type="http://schemas.openxmlformats.org/officeDocument/2006/relationships/diagramQuickStyle" Target="../diagrams/quickStyle1.xml"/><Relationship Id="rId10" Type="http://schemas.openxmlformats.org/officeDocument/2006/relationships/image" Target="../media/image17.jpeg"/><Relationship Id="rId4" Type="http://schemas.openxmlformats.org/officeDocument/2006/relationships/diagramLayout" Target="../diagrams/layout1.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4715407-5800-E331-D77A-CDCF0229D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69" y="6064505"/>
            <a:ext cx="23764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72;p13">
            <a:extLst>
              <a:ext uri="{FF2B5EF4-FFF2-40B4-BE49-F238E27FC236}">
                <a16:creationId xmlns:a16="http://schemas.microsoft.com/office/drawing/2014/main" id="{0F5010F8-AF67-2E97-8892-FD8A8CBC6217}"/>
              </a:ext>
            </a:extLst>
          </p:cNvPr>
          <p:cNvSpPr txBox="1">
            <a:spLocks noChangeArrowheads="1"/>
          </p:cNvSpPr>
          <p:nvPr/>
        </p:nvSpPr>
        <p:spPr bwMode="auto">
          <a:xfrm>
            <a:off x="5547253" y="5989233"/>
            <a:ext cx="6264275" cy="8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r>
              <a:rPr lang="en-GB" altLang="en-US" sz="1100" dirty="0">
                <a:solidFill>
                  <a:srgbClr val="011A3C"/>
                </a:solidFill>
                <a:latin typeface="Playfair Display" panose="00000500000000000000" pitchFamily="2" charset="0"/>
                <a:ea typeface="Playfair Display" panose="00000500000000000000" pitchFamily="2" charset="0"/>
                <a:cs typeface="Playfair Display" panose="00000500000000000000" pitchFamily="2" charset="0"/>
                <a:sym typeface="Playfair Display" panose="00000500000000000000" pitchFamily="2" charset="0"/>
              </a:rPr>
              <a:t>The North and West Children’s Resource Program would like to acknowledge the Traditional Owners of the lands &amp; waters we live, work and play on. We pay our respects to all Elders past and present and acknowledge that these lands were never ceded.  </a:t>
            </a:r>
            <a:r>
              <a:rPr lang="en-US" sz="1100" dirty="0">
                <a:solidFill>
                  <a:srgbClr val="011A3C"/>
                </a:solidFill>
                <a:latin typeface="Playfair Display" panose="00000500000000000000" pitchFamily="2" charset="0"/>
              </a:rPr>
              <a:t>We welcome/celebrate diversity and inclusion of the LGBTQI+ community.</a:t>
            </a:r>
            <a:endParaRPr lang="en-US" altLang="en-US" sz="1100" dirty="0">
              <a:solidFill>
                <a:srgbClr val="011A3C"/>
              </a:solidFill>
              <a:latin typeface="Playfair Display" panose="00000500000000000000" pitchFamily="2" charset="0"/>
              <a:sym typeface="Playfair Display" panose="00000500000000000000" pitchFamily="2" charset="0"/>
            </a:endParaRPr>
          </a:p>
        </p:txBody>
      </p:sp>
      <p:pic>
        <p:nvPicPr>
          <p:cNvPr id="6" name="Picture 4" descr="Adelaide">
            <a:extLst>
              <a:ext uri="{FF2B5EF4-FFF2-40B4-BE49-F238E27FC236}">
                <a16:creationId xmlns:a16="http://schemas.microsoft.com/office/drawing/2014/main" id="{0A85358C-5141-84FE-DC7F-AECA3E560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1" t="1038"/>
          <a:stretch>
            <a:fillRect/>
          </a:stretch>
        </p:blipFill>
        <p:spPr bwMode="auto">
          <a:xfrm>
            <a:off x="9589462" y="2136720"/>
            <a:ext cx="2045262" cy="25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6E9A078-881B-A63C-D8DA-8099D2F95E7A}"/>
              </a:ext>
            </a:extLst>
          </p:cNvPr>
          <p:cNvSpPr txBox="1"/>
          <p:nvPr/>
        </p:nvSpPr>
        <p:spPr>
          <a:xfrm>
            <a:off x="2754406" y="3537284"/>
            <a:ext cx="6464300" cy="1631216"/>
          </a:xfrm>
          <a:prstGeom prst="rect">
            <a:avLst/>
          </a:prstGeom>
          <a:noFill/>
        </p:spPr>
        <p:txBody>
          <a:bodyPr wrap="square" rtlCol="0">
            <a:spAutoFit/>
          </a:bodyPr>
          <a:lstStyle/>
          <a:p>
            <a:pPr algn="ctr"/>
            <a:r>
              <a:rPr lang="en-US" sz="2800" b="1" dirty="0"/>
              <a:t>Introduction to the </a:t>
            </a:r>
          </a:p>
          <a:p>
            <a:pPr algn="ctr"/>
            <a:r>
              <a:rPr lang="en-US" sz="3600" b="1" dirty="0"/>
              <a:t>North and West Children’s Resource Program</a:t>
            </a:r>
            <a:endParaRPr lang="en-AU" sz="3600" b="1" dirty="0"/>
          </a:p>
        </p:txBody>
      </p:sp>
      <p:pic>
        <p:nvPicPr>
          <p:cNvPr id="10" name="Picture 9">
            <a:extLst>
              <a:ext uri="{FF2B5EF4-FFF2-40B4-BE49-F238E27FC236}">
                <a16:creationId xmlns:a16="http://schemas.microsoft.com/office/drawing/2014/main" id="{DB941283-F9C4-74D0-3401-C2B0C76092CB}"/>
              </a:ext>
            </a:extLst>
          </p:cNvPr>
          <p:cNvPicPr>
            <a:picLocks noChangeAspect="1"/>
          </p:cNvPicPr>
          <p:nvPr/>
        </p:nvPicPr>
        <p:blipFill>
          <a:blip r:embed="rId5"/>
          <a:stretch>
            <a:fillRect/>
          </a:stretch>
        </p:blipFill>
        <p:spPr>
          <a:xfrm>
            <a:off x="4357032" y="6098168"/>
            <a:ext cx="1101687" cy="677537"/>
          </a:xfrm>
          <a:prstGeom prst="rect">
            <a:avLst/>
          </a:prstGeom>
        </p:spPr>
      </p:pic>
      <p:pic>
        <p:nvPicPr>
          <p:cNvPr id="12" name="Picture 11">
            <a:extLst>
              <a:ext uri="{FF2B5EF4-FFF2-40B4-BE49-F238E27FC236}">
                <a16:creationId xmlns:a16="http://schemas.microsoft.com/office/drawing/2014/main" id="{B49BB128-0E34-8016-C4FC-39AF426CEF91}"/>
              </a:ext>
            </a:extLst>
          </p:cNvPr>
          <p:cNvPicPr>
            <a:picLocks noChangeAspect="1"/>
          </p:cNvPicPr>
          <p:nvPr/>
        </p:nvPicPr>
        <p:blipFill>
          <a:blip r:embed="rId6"/>
          <a:stretch>
            <a:fillRect/>
          </a:stretch>
        </p:blipFill>
        <p:spPr>
          <a:xfrm>
            <a:off x="3122744" y="6098168"/>
            <a:ext cx="1145754" cy="680292"/>
          </a:xfrm>
          <a:prstGeom prst="rect">
            <a:avLst/>
          </a:prstGeom>
        </p:spPr>
      </p:pic>
      <p:pic>
        <p:nvPicPr>
          <p:cNvPr id="13" name="Picture 4" descr="Adelaide">
            <a:extLst>
              <a:ext uri="{FF2B5EF4-FFF2-40B4-BE49-F238E27FC236}">
                <a16:creationId xmlns:a16="http://schemas.microsoft.com/office/drawing/2014/main" id="{1683632C-1A9A-FF6C-5851-01AFD6C2C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1" t="1038"/>
          <a:stretch>
            <a:fillRect/>
          </a:stretch>
        </p:blipFill>
        <p:spPr bwMode="auto">
          <a:xfrm>
            <a:off x="490256" y="1998291"/>
            <a:ext cx="2045262" cy="25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B5742F-9A96-2967-E463-26077C7B65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8905" y="602901"/>
            <a:ext cx="3537019" cy="2291024"/>
          </a:xfrm>
          <a:prstGeom prst="rect">
            <a:avLst/>
          </a:prstGeom>
          <a:noFill/>
          <a:ln>
            <a:noFill/>
          </a:ln>
        </p:spPr>
      </p:pic>
    </p:spTree>
    <p:extLst>
      <p:ext uri="{BB962C8B-B14F-4D97-AF65-F5344CB8AC3E}">
        <p14:creationId xmlns:p14="http://schemas.microsoft.com/office/powerpoint/2010/main" val="269773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F058CD-8203-B83D-F4BB-5E6CA43EE100}"/>
              </a:ext>
            </a:extLst>
          </p:cNvPr>
          <p:cNvSpPr txBox="1"/>
          <p:nvPr/>
        </p:nvSpPr>
        <p:spPr>
          <a:xfrm>
            <a:off x="1326382" y="2532185"/>
            <a:ext cx="8135252" cy="3354765"/>
          </a:xfrm>
          <a:prstGeom prst="rect">
            <a:avLst/>
          </a:prstGeom>
          <a:noFill/>
        </p:spPr>
        <p:txBody>
          <a:bodyPr wrap="square">
            <a:spAutoFit/>
          </a:bodyPr>
          <a:lstStyle/>
          <a:p>
            <a:pPr algn="ctr"/>
            <a:r>
              <a:rPr lang="en-US" sz="2500" b="1" dirty="0">
                <a:solidFill>
                  <a:srgbClr val="000000"/>
                </a:solidFill>
                <a:latin typeface="Calibri" panose="020F0502020204030204" pitchFamily="34" charset="0"/>
              </a:rPr>
              <a:t>North and West </a:t>
            </a:r>
            <a:r>
              <a:rPr lang="en-US" sz="2500" b="1" i="0" u="none" strike="noStrike" baseline="0" dirty="0">
                <a:solidFill>
                  <a:srgbClr val="000000"/>
                </a:solidFill>
                <a:latin typeface="Calibri" panose="020F0502020204030204" pitchFamily="34" charset="0"/>
              </a:rPr>
              <a:t>Children’s Resource Program:</a:t>
            </a:r>
          </a:p>
          <a:p>
            <a:pPr algn="ctr"/>
            <a:endParaRPr lang="en-US" sz="2500" b="1" i="0" u="none" strike="noStrike" baseline="0" dirty="0">
              <a:solidFill>
                <a:srgbClr val="000000"/>
              </a:solidFill>
              <a:latin typeface="Calibri" panose="020F0502020204030204" pitchFamily="34" charset="0"/>
            </a:endParaRPr>
          </a:p>
          <a:p>
            <a:pPr algn="ctr"/>
            <a:r>
              <a:rPr lang="en-US" sz="1800" b="1" i="0" u="none" strike="noStrike" baseline="0" dirty="0">
                <a:solidFill>
                  <a:srgbClr val="000000"/>
                </a:solidFill>
                <a:latin typeface="Calibri" panose="020F0502020204030204" pitchFamily="34" charset="0"/>
              </a:rPr>
              <a:t>Hume, Moreland &amp; North Eastern Melbourne  - </a:t>
            </a:r>
            <a:r>
              <a:rPr lang="en-AU" sz="1800" b="0" i="0" u="none" strike="noStrike" baseline="0" dirty="0">
                <a:solidFill>
                  <a:srgbClr val="000000"/>
                </a:solidFill>
                <a:latin typeface="Calibri" panose="020F0502020204030204" pitchFamily="34" charset="0"/>
              </a:rPr>
              <a:t>03 9359 5493 </a:t>
            </a:r>
          </a:p>
          <a:p>
            <a:pPr algn="ctr"/>
            <a:endParaRPr lang="en-AU" sz="1800" b="0" i="0" u="none" strike="noStrike" baseline="0" dirty="0">
              <a:solidFill>
                <a:srgbClr val="000000"/>
              </a:solidFill>
              <a:latin typeface="Calibri" panose="020F0502020204030204" pitchFamily="34" charset="0"/>
            </a:endParaRPr>
          </a:p>
          <a:p>
            <a:pPr algn="ctr"/>
            <a:r>
              <a:rPr lang="en-AU" sz="1800" b="1" i="0" u="none" strike="noStrike" baseline="0" dirty="0">
                <a:solidFill>
                  <a:srgbClr val="000000"/>
                </a:solidFill>
                <a:latin typeface="Calibri" panose="020F0502020204030204" pitchFamily="34" charset="0"/>
              </a:rPr>
              <a:t>Brimbank Melton &amp; Western Melbourne - </a:t>
            </a:r>
            <a:r>
              <a:rPr lang="en-US" sz="1800" b="0" i="0" u="none" strike="noStrike" baseline="0" dirty="0">
                <a:solidFill>
                  <a:srgbClr val="000000"/>
                </a:solidFill>
                <a:latin typeface="Calibri" panose="020F0502020204030204" pitchFamily="34" charset="0"/>
              </a:rPr>
              <a:t>03 9359 5493 </a:t>
            </a:r>
          </a:p>
          <a:p>
            <a:pPr algn="ctr"/>
            <a:endParaRPr lang="en-US" dirty="0">
              <a:solidFill>
                <a:srgbClr val="000000"/>
              </a:solidFill>
              <a:latin typeface="Calibri" panose="020F0502020204030204" pitchFamily="34" charset="0"/>
            </a:endParaRPr>
          </a:p>
          <a:p>
            <a:pPr algn="ctr"/>
            <a:r>
              <a:rPr lang="en-US" sz="1800" b="0" i="0" u="none" strike="noStrike" baseline="0" dirty="0">
                <a:solidFill>
                  <a:srgbClr val="000000"/>
                </a:solidFill>
                <a:latin typeface="Calibri" panose="020F0502020204030204" pitchFamily="34" charset="0"/>
              </a:rPr>
              <a:t>Halime and Clare</a:t>
            </a:r>
          </a:p>
          <a:p>
            <a:pPr algn="ctr"/>
            <a:r>
              <a:rPr lang="en-US" dirty="0">
                <a:solidFill>
                  <a:srgbClr val="000000"/>
                </a:solidFill>
                <a:latin typeface="Calibri" panose="020F0502020204030204" pitchFamily="34" charset="0"/>
                <a:hlinkClick r:id="rId2"/>
              </a:rPr>
              <a:t>NWRCRP@merri.org.au</a:t>
            </a:r>
            <a:endParaRPr lang="en-US" dirty="0">
              <a:solidFill>
                <a:srgbClr val="000000"/>
              </a:solidFill>
              <a:latin typeface="Calibri" panose="020F0502020204030204" pitchFamily="34" charset="0"/>
            </a:endParaRPr>
          </a:p>
          <a:p>
            <a:pPr algn="ctr"/>
            <a:endParaRPr lang="en-US" sz="1800" b="0" i="0" u="none" strike="noStrike" baseline="0" dirty="0">
              <a:solidFill>
                <a:srgbClr val="000000"/>
              </a:solidFill>
              <a:latin typeface="Calibri" panose="020F0502020204030204" pitchFamily="34" charset="0"/>
            </a:endParaRPr>
          </a:p>
          <a:p>
            <a:pPr algn="ctr"/>
            <a:endParaRPr lang="en-US" sz="1800" b="0" i="0" u="none" strike="noStrike" baseline="0" dirty="0">
              <a:solidFill>
                <a:srgbClr val="000000"/>
              </a:solidFill>
              <a:latin typeface="Calibri" panose="020F0502020204030204" pitchFamily="34" charset="0"/>
            </a:endParaRPr>
          </a:p>
          <a:p>
            <a:pPr algn="ctr"/>
            <a:endParaRPr lang="en-US" sz="1800" b="0" i="0" u="none" strike="noStrike" baseline="0" dirty="0">
              <a:solidFill>
                <a:srgbClr val="000000"/>
              </a:solidFill>
              <a:latin typeface="Calibri" panose="020F0502020204030204" pitchFamily="34" charset="0"/>
            </a:endParaRPr>
          </a:p>
        </p:txBody>
      </p:sp>
      <p:pic>
        <p:nvPicPr>
          <p:cNvPr id="2" name="Picture 1">
            <a:extLst>
              <a:ext uri="{FF2B5EF4-FFF2-40B4-BE49-F238E27FC236}">
                <a16:creationId xmlns:a16="http://schemas.microsoft.com/office/drawing/2014/main" id="{7D6FA961-1881-CE2A-C5BC-48F2697170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4804" y="515606"/>
            <a:ext cx="2743200" cy="1664886"/>
          </a:xfrm>
          <a:prstGeom prst="rect">
            <a:avLst/>
          </a:prstGeom>
          <a:noFill/>
          <a:ln>
            <a:noFill/>
          </a:ln>
        </p:spPr>
      </p:pic>
    </p:spTree>
    <p:extLst>
      <p:ext uri="{BB962C8B-B14F-4D97-AF65-F5344CB8AC3E}">
        <p14:creationId xmlns:p14="http://schemas.microsoft.com/office/powerpoint/2010/main" val="323848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oup of smiling school children">
            <a:extLst>
              <a:ext uri="{FF2B5EF4-FFF2-40B4-BE49-F238E27FC236}">
                <a16:creationId xmlns:a16="http://schemas.microsoft.com/office/drawing/2014/main" id="{98BBC384-2A24-64C1-41D3-AB5604A2F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334" y="1909824"/>
            <a:ext cx="5408269" cy="3605512"/>
          </a:xfrm>
          <a:prstGeom prst="rect">
            <a:avLst/>
          </a:prstGeom>
        </p:spPr>
      </p:pic>
      <p:pic>
        <p:nvPicPr>
          <p:cNvPr id="6" name="Picture 4" descr="A group of children and a rainbow&#10;&#10;Description automatically generated">
            <a:extLst>
              <a:ext uri="{FF2B5EF4-FFF2-40B4-BE49-F238E27FC236}">
                <a16:creationId xmlns:a16="http://schemas.microsoft.com/office/drawing/2014/main" id="{E19396F0-4F12-C983-366C-CB12298F8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917" y="794572"/>
            <a:ext cx="2022157" cy="202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EAC94FB-3A2B-9E4F-7D9B-8E9118AC1933}"/>
              </a:ext>
            </a:extLst>
          </p:cNvPr>
          <p:cNvSpPr txBox="1"/>
          <p:nvPr/>
        </p:nvSpPr>
        <p:spPr>
          <a:xfrm>
            <a:off x="303985" y="1265591"/>
            <a:ext cx="3010362" cy="646331"/>
          </a:xfrm>
          <a:custGeom>
            <a:avLst/>
            <a:gdLst>
              <a:gd name="connsiteX0" fmla="*/ 0 w 3010362"/>
              <a:gd name="connsiteY0" fmla="*/ 0 h 2031325"/>
              <a:gd name="connsiteX1" fmla="*/ 531831 w 3010362"/>
              <a:gd name="connsiteY1" fmla="*/ 0 h 2031325"/>
              <a:gd name="connsiteX2" fmla="*/ 1093765 w 3010362"/>
              <a:gd name="connsiteY2" fmla="*/ 0 h 2031325"/>
              <a:gd name="connsiteX3" fmla="*/ 1625595 w 3010362"/>
              <a:gd name="connsiteY3" fmla="*/ 0 h 2031325"/>
              <a:gd name="connsiteX4" fmla="*/ 2157426 w 3010362"/>
              <a:gd name="connsiteY4" fmla="*/ 0 h 2031325"/>
              <a:gd name="connsiteX5" fmla="*/ 3010362 w 3010362"/>
              <a:gd name="connsiteY5" fmla="*/ 0 h 2031325"/>
              <a:gd name="connsiteX6" fmla="*/ 3010362 w 3010362"/>
              <a:gd name="connsiteY6" fmla="*/ 528145 h 2031325"/>
              <a:gd name="connsiteX7" fmla="*/ 3010362 w 3010362"/>
              <a:gd name="connsiteY7" fmla="*/ 1056289 h 2031325"/>
              <a:gd name="connsiteX8" fmla="*/ 3010362 w 3010362"/>
              <a:gd name="connsiteY8" fmla="*/ 1503181 h 2031325"/>
              <a:gd name="connsiteX9" fmla="*/ 3010362 w 3010362"/>
              <a:gd name="connsiteY9" fmla="*/ 2031325 h 2031325"/>
              <a:gd name="connsiteX10" fmla="*/ 2508635 w 3010362"/>
              <a:gd name="connsiteY10" fmla="*/ 2031325 h 2031325"/>
              <a:gd name="connsiteX11" fmla="*/ 1976804 w 3010362"/>
              <a:gd name="connsiteY11" fmla="*/ 2031325 h 2031325"/>
              <a:gd name="connsiteX12" fmla="*/ 1444974 w 3010362"/>
              <a:gd name="connsiteY12" fmla="*/ 2031325 h 2031325"/>
              <a:gd name="connsiteX13" fmla="*/ 1033558 w 3010362"/>
              <a:gd name="connsiteY13" fmla="*/ 2031325 h 2031325"/>
              <a:gd name="connsiteX14" fmla="*/ 531831 w 3010362"/>
              <a:gd name="connsiteY14" fmla="*/ 2031325 h 2031325"/>
              <a:gd name="connsiteX15" fmla="*/ 0 w 3010362"/>
              <a:gd name="connsiteY15" fmla="*/ 2031325 h 2031325"/>
              <a:gd name="connsiteX16" fmla="*/ 0 w 3010362"/>
              <a:gd name="connsiteY16" fmla="*/ 1584434 h 2031325"/>
              <a:gd name="connsiteX17" fmla="*/ 0 w 3010362"/>
              <a:gd name="connsiteY17" fmla="*/ 1096916 h 2031325"/>
              <a:gd name="connsiteX18" fmla="*/ 0 w 3010362"/>
              <a:gd name="connsiteY18" fmla="*/ 589084 h 2031325"/>
              <a:gd name="connsiteX19" fmla="*/ 0 w 3010362"/>
              <a:gd name="connsiteY19"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0362" h="2031325" fill="none" extrusionOk="0">
                <a:moveTo>
                  <a:pt x="0" y="0"/>
                </a:moveTo>
                <a:cubicBezTo>
                  <a:pt x="242289" y="-48589"/>
                  <a:pt x="303801" y="28476"/>
                  <a:pt x="531831" y="0"/>
                </a:cubicBezTo>
                <a:cubicBezTo>
                  <a:pt x="759861" y="-28476"/>
                  <a:pt x="886982" y="20575"/>
                  <a:pt x="1093765" y="0"/>
                </a:cubicBezTo>
                <a:cubicBezTo>
                  <a:pt x="1300548" y="-20575"/>
                  <a:pt x="1492084" y="53250"/>
                  <a:pt x="1625595" y="0"/>
                </a:cubicBezTo>
                <a:cubicBezTo>
                  <a:pt x="1759106" y="-53250"/>
                  <a:pt x="1939479" y="35848"/>
                  <a:pt x="2157426" y="0"/>
                </a:cubicBezTo>
                <a:cubicBezTo>
                  <a:pt x="2375373" y="-35848"/>
                  <a:pt x="2706030" y="34877"/>
                  <a:pt x="3010362" y="0"/>
                </a:cubicBezTo>
                <a:cubicBezTo>
                  <a:pt x="3065696" y="234826"/>
                  <a:pt x="3009799" y="293022"/>
                  <a:pt x="3010362" y="528145"/>
                </a:cubicBezTo>
                <a:cubicBezTo>
                  <a:pt x="3010925" y="763269"/>
                  <a:pt x="2991330" y="936477"/>
                  <a:pt x="3010362" y="1056289"/>
                </a:cubicBezTo>
                <a:cubicBezTo>
                  <a:pt x="3029394" y="1176101"/>
                  <a:pt x="2982760" y="1343721"/>
                  <a:pt x="3010362" y="1503181"/>
                </a:cubicBezTo>
                <a:cubicBezTo>
                  <a:pt x="3037964" y="1662641"/>
                  <a:pt x="2969362" y="1818816"/>
                  <a:pt x="3010362" y="2031325"/>
                </a:cubicBezTo>
                <a:cubicBezTo>
                  <a:pt x="2813891" y="2073379"/>
                  <a:pt x="2737504" y="1977170"/>
                  <a:pt x="2508635" y="2031325"/>
                </a:cubicBezTo>
                <a:cubicBezTo>
                  <a:pt x="2279766" y="2085480"/>
                  <a:pt x="2157791" y="1989147"/>
                  <a:pt x="1976804" y="2031325"/>
                </a:cubicBezTo>
                <a:cubicBezTo>
                  <a:pt x="1795817" y="2073503"/>
                  <a:pt x="1627104" y="1993720"/>
                  <a:pt x="1444974" y="2031325"/>
                </a:cubicBezTo>
                <a:cubicBezTo>
                  <a:pt x="1262844" y="2068930"/>
                  <a:pt x="1150644" y="1987256"/>
                  <a:pt x="1033558" y="2031325"/>
                </a:cubicBezTo>
                <a:cubicBezTo>
                  <a:pt x="916472" y="2075394"/>
                  <a:pt x="660298" y="2013065"/>
                  <a:pt x="531831" y="2031325"/>
                </a:cubicBezTo>
                <a:cubicBezTo>
                  <a:pt x="403364" y="2049585"/>
                  <a:pt x="161765" y="1979860"/>
                  <a:pt x="0" y="2031325"/>
                </a:cubicBezTo>
                <a:cubicBezTo>
                  <a:pt x="-3460" y="1846495"/>
                  <a:pt x="52529" y="1750350"/>
                  <a:pt x="0" y="1584434"/>
                </a:cubicBezTo>
                <a:cubicBezTo>
                  <a:pt x="-52529" y="1418518"/>
                  <a:pt x="31575" y="1240318"/>
                  <a:pt x="0" y="1096916"/>
                </a:cubicBezTo>
                <a:cubicBezTo>
                  <a:pt x="-31575" y="953514"/>
                  <a:pt x="11013" y="799587"/>
                  <a:pt x="0" y="589084"/>
                </a:cubicBezTo>
                <a:cubicBezTo>
                  <a:pt x="-11013" y="378581"/>
                  <a:pt x="23735" y="196978"/>
                  <a:pt x="0" y="0"/>
                </a:cubicBezTo>
                <a:close/>
              </a:path>
              <a:path w="3010362" h="2031325" stroke="0" extrusionOk="0">
                <a:moveTo>
                  <a:pt x="0" y="0"/>
                </a:moveTo>
                <a:cubicBezTo>
                  <a:pt x="140442" y="-53510"/>
                  <a:pt x="300465" y="11670"/>
                  <a:pt x="471623" y="0"/>
                </a:cubicBezTo>
                <a:cubicBezTo>
                  <a:pt x="642781" y="-11670"/>
                  <a:pt x="801548" y="48482"/>
                  <a:pt x="913143" y="0"/>
                </a:cubicBezTo>
                <a:cubicBezTo>
                  <a:pt x="1024738" y="-48482"/>
                  <a:pt x="1292888" y="34334"/>
                  <a:pt x="1414870" y="0"/>
                </a:cubicBezTo>
                <a:cubicBezTo>
                  <a:pt x="1536852" y="-34334"/>
                  <a:pt x="1631220" y="29242"/>
                  <a:pt x="1826286" y="0"/>
                </a:cubicBezTo>
                <a:cubicBezTo>
                  <a:pt x="2021352" y="-29242"/>
                  <a:pt x="2177221" y="4296"/>
                  <a:pt x="2328013" y="0"/>
                </a:cubicBezTo>
                <a:cubicBezTo>
                  <a:pt x="2478805" y="-4296"/>
                  <a:pt x="2732609" y="13831"/>
                  <a:pt x="3010362" y="0"/>
                </a:cubicBezTo>
                <a:cubicBezTo>
                  <a:pt x="3061756" y="120596"/>
                  <a:pt x="2971428" y="347368"/>
                  <a:pt x="3010362" y="446892"/>
                </a:cubicBezTo>
                <a:cubicBezTo>
                  <a:pt x="3049296" y="546416"/>
                  <a:pt x="3004508" y="722593"/>
                  <a:pt x="3010362" y="893783"/>
                </a:cubicBezTo>
                <a:cubicBezTo>
                  <a:pt x="3016216" y="1064973"/>
                  <a:pt x="2976563" y="1262431"/>
                  <a:pt x="3010362" y="1360988"/>
                </a:cubicBezTo>
                <a:cubicBezTo>
                  <a:pt x="3044161" y="1459545"/>
                  <a:pt x="2974949" y="1799385"/>
                  <a:pt x="3010362" y="2031325"/>
                </a:cubicBezTo>
                <a:cubicBezTo>
                  <a:pt x="2799157" y="2035856"/>
                  <a:pt x="2675267" y="1997430"/>
                  <a:pt x="2568842" y="2031325"/>
                </a:cubicBezTo>
                <a:cubicBezTo>
                  <a:pt x="2462417" y="2065220"/>
                  <a:pt x="2260198" y="1988719"/>
                  <a:pt x="2067115" y="2031325"/>
                </a:cubicBezTo>
                <a:cubicBezTo>
                  <a:pt x="1874032" y="2073931"/>
                  <a:pt x="1750370" y="1980304"/>
                  <a:pt x="1595492" y="2031325"/>
                </a:cubicBezTo>
                <a:cubicBezTo>
                  <a:pt x="1440614" y="2082346"/>
                  <a:pt x="1173523" y="1971359"/>
                  <a:pt x="1033558" y="2031325"/>
                </a:cubicBezTo>
                <a:cubicBezTo>
                  <a:pt x="893593" y="2091291"/>
                  <a:pt x="670527" y="2004348"/>
                  <a:pt x="531831" y="2031325"/>
                </a:cubicBezTo>
                <a:cubicBezTo>
                  <a:pt x="393135" y="2058302"/>
                  <a:pt x="117822" y="2024955"/>
                  <a:pt x="0" y="2031325"/>
                </a:cubicBezTo>
                <a:cubicBezTo>
                  <a:pt x="-4278" y="1874711"/>
                  <a:pt x="899" y="1734268"/>
                  <a:pt x="0" y="1584434"/>
                </a:cubicBezTo>
                <a:cubicBezTo>
                  <a:pt x="-899" y="1434600"/>
                  <a:pt x="58340" y="1231454"/>
                  <a:pt x="0" y="1096916"/>
                </a:cubicBezTo>
                <a:cubicBezTo>
                  <a:pt x="-58340" y="962378"/>
                  <a:pt x="11271" y="815871"/>
                  <a:pt x="0" y="548458"/>
                </a:cubicBezTo>
                <a:cubicBezTo>
                  <a:pt x="-11271" y="281045"/>
                  <a:pt x="50593" y="151674"/>
                  <a:pt x="0" y="0"/>
                </a:cubicBezTo>
                <a:close/>
              </a:path>
            </a:pathLst>
          </a:custGeom>
          <a:ln>
            <a:noFill/>
            <a:extLst>
              <a:ext uri="{C807C97D-BFC1-408E-A445-0C87EB9F89A2}">
                <ask:lineSketchStyleProps xmlns:ask="http://schemas.microsoft.com/office/drawing/2018/sketchyshapes" sd="559668610">
                  <a:custGeom>
                    <a:avLst/>
                    <a:gdLst>
                      <a:gd name="connsiteX0" fmla="*/ 0 w 3010362"/>
                      <a:gd name="connsiteY0" fmla="*/ 0 h 646331"/>
                      <a:gd name="connsiteX1" fmla="*/ 411416 w 3010362"/>
                      <a:gd name="connsiteY1" fmla="*/ 0 h 646331"/>
                      <a:gd name="connsiteX2" fmla="*/ 943247 w 3010362"/>
                      <a:gd name="connsiteY2" fmla="*/ 0 h 646331"/>
                      <a:gd name="connsiteX3" fmla="*/ 1354663 w 3010362"/>
                      <a:gd name="connsiteY3" fmla="*/ 0 h 646331"/>
                      <a:gd name="connsiteX4" fmla="*/ 1856390 w 3010362"/>
                      <a:gd name="connsiteY4" fmla="*/ 0 h 646331"/>
                      <a:gd name="connsiteX5" fmla="*/ 2328013 w 3010362"/>
                      <a:gd name="connsiteY5" fmla="*/ 0 h 646331"/>
                      <a:gd name="connsiteX6" fmla="*/ 3010362 w 3010362"/>
                      <a:gd name="connsiteY6" fmla="*/ 0 h 646331"/>
                      <a:gd name="connsiteX7" fmla="*/ 3010362 w 3010362"/>
                      <a:gd name="connsiteY7" fmla="*/ 329629 h 646331"/>
                      <a:gd name="connsiteX8" fmla="*/ 3010362 w 3010362"/>
                      <a:gd name="connsiteY8" fmla="*/ 646331 h 646331"/>
                      <a:gd name="connsiteX9" fmla="*/ 2448428 w 3010362"/>
                      <a:gd name="connsiteY9" fmla="*/ 646331 h 646331"/>
                      <a:gd name="connsiteX10" fmla="*/ 1916597 w 3010362"/>
                      <a:gd name="connsiteY10" fmla="*/ 646331 h 646331"/>
                      <a:gd name="connsiteX11" fmla="*/ 1354663 w 3010362"/>
                      <a:gd name="connsiteY11" fmla="*/ 646331 h 646331"/>
                      <a:gd name="connsiteX12" fmla="*/ 883040 w 3010362"/>
                      <a:gd name="connsiteY12" fmla="*/ 646331 h 646331"/>
                      <a:gd name="connsiteX13" fmla="*/ 0 w 3010362"/>
                      <a:gd name="connsiteY13" fmla="*/ 646331 h 646331"/>
                      <a:gd name="connsiteX14" fmla="*/ 0 w 3010362"/>
                      <a:gd name="connsiteY14" fmla="*/ 329629 h 646331"/>
                      <a:gd name="connsiteX15" fmla="*/ 0 w 3010362"/>
                      <a:gd name="connsiteY1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0362" h="646331" fill="none" extrusionOk="0">
                        <a:moveTo>
                          <a:pt x="0" y="0"/>
                        </a:moveTo>
                        <a:cubicBezTo>
                          <a:pt x="94589" y="-1117"/>
                          <a:pt x="246601" y="25092"/>
                          <a:pt x="411416" y="0"/>
                        </a:cubicBezTo>
                        <a:cubicBezTo>
                          <a:pt x="576231" y="-25092"/>
                          <a:pt x="772147" y="1291"/>
                          <a:pt x="943247" y="0"/>
                        </a:cubicBezTo>
                        <a:cubicBezTo>
                          <a:pt x="1114347" y="-1291"/>
                          <a:pt x="1203054" y="7293"/>
                          <a:pt x="1354663" y="0"/>
                        </a:cubicBezTo>
                        <a:cubicBezTo>
                          <a:pt x="1506272" y="-7293"/>
                          <a:pt x="1681983" y="57608"/>
                          <a:pt x="1856390" y="0"/>
                        </a:cubicBezTo>
                        <a:cubicBezTo>
                          <a:pt x="2030797" y="-57608"/>
                          <a:pt x="2177071" y="37117"/>
                          <a:pt x="2328013" y="0"/>
                        </a:cubicBezTo>
                        <a:cubicBezTo>
                          <a:pt x="2478955" y="-37117"/>
                          <a:pt x="2732115" y="73511"/>
                          <a:pt x="3010362" y="0"/>
                        </a:cubicBezTo>
                        <a:cubicBezTo>
                          <a:pt x="3048536" y="84791"/>
                          <a:pt x="2977389" y="232354"/>
                          <a:pt x="3010362" y="329629"/>
                        </a:cubicBezTo>
                        <a:cubicBezTo>
                          <a:pt x="3043335" y="426904"/>
                          <a:pt x="2986400" y="533324"/>
                          <a:pt x="3010362" y="646331"/>
                        </a:cubicBezTo>
                        <a:cubicBezTo>
                          <a:pt x="2846032" y="682394"/>
                          <a:pt x="2707271" y="619151"/>
                          <a:pt x="2448428" y="646331"/>
                        </a:cubicBezTo>
                        <a:cubicBezTo>
                          <a:pt x="2189585" y="673511"/>
                          <a:pt x="2142739" y="641577"/>
                          <a:pt x="1916597" y="646331"/>
                        </a:cubicBezTo>
                        <a:cubicBezTo>
                          <a:pt x="1690455" y="651085"/>
                          <a:pt x="1504764" y="634208"/>
                          <a:pt x="1354663" y="646331"/>
                        </a:cubicBezTo>
                        <a:cubicBezTo>
                          <a:pt x="1204562" y="658454"/>
                          <a:pt x="987589" y="593681"/>
                          <a:pt x="883040" y="646331"/>
                        </a:cubicBezTo>
                        <a:cubicBezTo>
                          <a:pt x="778491" y="698981"/>
                          <a:pt x="369983" y="630961"/>
                          <a:pt x="0" y="646331"/>
                        </a:cubicBezTo>
                        <a:cubicBezTo>
                          <a:pt x="-15317" y="546562"/>
                          <a:pt x="13927" y="459978"/>
                          <a:pt x="0" y="329629"/>
                        </a:cubicBezTo>
                        <a:cubicBezTo>
                          <a:pt x="-13927" y="199280"/>
                          <a:pt x="17386" y="116410"/>
                          <a:pt x="0" y="0"/>
                        </a:cubicBezTo>
                        <a:close/>
                      </a:path>
                      <a:path w="3010362" h="646331" stroke="0" extrusionOk="0">
                        <a:moveTo>
                          <a:pt x="0" y="0"/>
                        </a:moveTo>
                        <a:cubicBezTo>
                          <a:pt x="140442" y="-53510"/>
                          <a:pt x="300465" y="11670"/>
                          <a:pt x="471623" y="0"/>
                        </a:cubicBezTo>
                        <a:cubicBezTo>
                          <a:pt x="642781" y="-11670"/>
                          <a:pt x="801548" y="48482"/>
                          <a:pt x="913143" y="0"/>
                        </a:cubicBezTo>
                        <a:cubicBezTo>
                          <a:pt x="1024738" y="-48482"/>
                          <a:pt x="1292888" y="34334"/>
                          <a:pt x="1414870" y="0"/>
                        </a:cubicBezTo>
                        <a:cubicBezTo>
                          <a:pt x="1536852" y="-34334"/>
                          <a:pt x="1631220" y="29242"/>
                          <a:pt x="1826286" y="0"/>
                        </a:cubicBezTo>
                        <a:cubicBezTo>
                          <a:pt x="2021352" y="-29242"/>
                          <a:pt x="2177221" y="4296"/>
                          <a:pt x="2328013" y="0"/>
                        </a:cubicBezTo>
                        <a:cubicBezTo>
                          <a:pt x="2478805" y="-4296"/>
                          <a:pt x="2732609" y="13831"/>
                          <a:pt x="3010362" y="0"/>
                        </a:cubicBezTo>
                        <a:cubicBezTo>
                          <a:pt x="3038127" y="108862"/>
                          <a:pt x="3003287" y="173811"/>
                          <a:pt x="3010362" y="303776"/>
                        </a:cubicBezTo>
                        <a:cubicBezTo>
                          <a:pt x="3017437" y="433741"/>
                          <a:pt x="2984321" y="531400"/>
                          <a:pt x="3010362" y="646331"/>
                        </a:cubicBezTo>
                        <a:cubicBezTo>
                          <a:pt x="2828426" y="694634"/>
                          <a:pt x="2780281" y="631397"/>
                          <a:pt x="2568842" y="646331"/>
                        </a:cubicBezTo>
                        <a:cubicBezTo>
                          <a:pt x="2357403" y="661265"/>
                          <a:pt x="2279665" y="613168"/>
                          <a:pt x="2006908" y="646331"/>
                        </a:cubicBezTo>
                        <a:cubicBezTo>
                          <a:pt x="1734151" y="679494"/>
                          <a:pt x="1693827" y="604273"/>
                          <a:pt x="1505181" y="646331"/>
                        </a:cubicBezTo>
                        <a:cubicBezTo>
                          <a:pt x="1316535" y="688389"/>
                          <a:pt x="1196537" y="603725"/>
                          <a:pt x="1003454" y="646331"/>
                        </a:cubicBezTo>
                        <a:cubicBezTo>
                          <a:pt x="810371" y="688937"/>
                          <a:pt x="686709" y="595310"/>
                          <a:pt x="531831" y="646331"/>
                        </a:cubicBezTo>
                        <a:cubicBezTo>
                          <a:pt x="376953" y="697352"/>
                          <a:pt x="193010" y="598031"/>
                          <a:pt x="0" y="646331"/>
                        </a:cubicBezTo>
                        <a:cubicBezTo>
                          <a:pt x="-19497" y="562272"/>
                          <a:pt x="6079" y="482409"/>
                          <a:pt x="0" y="323166"/>
                        </a:cubicBezTo>
                        <a:cubicBezTo>
                          <a:pt x="-6079" y="163923"/>
                          <a:pt x="8817" y="140665"/>
                          <a:pt x="0" y="0"/>
                        </a:cubicBezTo>
                        <a:close/>
                      </a:path>
                    </a:pathLst>
                  </a:cu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solidFill>
                <a:schemeClr val="tx1"/>
              </a:solidFill>
              <a:latin typeface="Viner Hand ITC" panose="03070502030502020203" pitchFamily="66" charset="0"/>
            </a:endParaRPr>
          </a:p>
          <a:p>
            <a:pPr algn="ctr"/>
            <a:endParaRPr lang="en-US" dirty="0">
              <a:solidFill>
                <a:schemeClr val="tx1"/>
              </a:solidFill>
              <a:latin typeface="Viner Hand ITC" panose="03070502030502020203" pitchFamily="66" charset="0"/>
            </a:endParaRPr>
          </a:p>
        </p:txBody>
      </p:sp>
      <p:sp>
        <p:nvSpPr>
          <p:cNvPr id="10" name="TextBox 9">
            <a:extLst>
              <a:ext uri="{FF2B5EF4-FFF2-40B4-BE49-F238E27FC236}">
                <a16:creationId xmlns:a16="http://schemas.microsoft.com/office/drawing/2014/main" id="{9754A87B-671C-DF6B-B87A-C76D1B6DD00E}"/>
              </a:ext>
            </a:extLst>
          </p:cNvPr>
          <p:cNvSpPr txBox="1"/>
          <p:nvPr/>
        </p:nvSpPr>
        <p:spPr>
          <a:xfrm>
            <a:off x="4826901" y="1100446"/>
            <a:ext cx="2569322" cy="523220"/>
          </a:xfrm>
          <a:prstGeom prst="rect">
            <a:avLst/>
          </a:prstGeom>
          <a:noFill/>
        </p:spPr>
        <p:txBody>
          <a:bodyPr wrap="square" rtlCol="0">
            <a:spAutoFit/>
          </a:bodyPr>
          <a:lstStyle/>
          <a:p>
            <a:r>
              <a:rPr lang="en-US" sz="2800" b="1" dirty="0">
                <a:latin typeface="Comic Sans MS" panose="030F0702030302020204" pitchFamily="66" charset="0"/>
                <a:cs typeface="Cavolini" panose="020B0502040204020203" pitchFamily="66" charset="0"/>
              </a:rPr>
              <a:t>Thank You…</a:t>
            </a:r>
            <a:endParaRPr lang="en-AU" sz="2800" b="1" dirty="0">
              <a:latin typeface="Comic Sans MS" panose="030F0702030302020204" pitchFamily="66" charset="0"/>
              <a:cs typeface="Cavolini" panose="020B0502040204020203" pitchFamily="66" charset="0"/>
            </a:endParaRPr>
          </a:p>
        </p:txBody>
      </p:sp>
      <p:sp>
        <p:nvSpPr>
          <p:cNvPr id="12" name="TextBox 11">
            <a:extLst>
              <a:ext uri="{FF2B5EF4-FFF2-40B4-BE49-F238E27FC236}">
                <a16:creationId xmlns:a16="http://schemas.microsoft.com/office/drawing/2014/main" id="{F45BB6B7-E69F-60E3-D73D-479E4A0992C7}"/>
              </a:ext>
            </a:extLst>
          </p:cNvPr>
          <p:cNvSpPr txBox="1"/>
          <p:nvPr/>
        </p:nvSpPr>
        <p:spPr>
          <a:xfrm>
            <a:off x="0" y="4998746"/>
            <a:ext cx="3530277" cy="1200329"/>
          </a:xfrm>
          <a:prstGeom prst="rect">
            <a:avLst/>
          </a:prstGeom>
          <a:noFill/>
        </p:spPr>
        <p:txBody>
          <a:bodyPr wrap="square">
            <a:spAutoFit/>
          </a:bodyPr>
          <a:lstStyle/>
          <a:p>
            <a:pPr algn="ctr"/>
            <a:r>
              <a:rPr lang="en-AU" dirty="0">
                <a:latin typeface="Viner Hand ITC" panose="03070502030502020203" pitchFamily="66" charset="0"/>
              </a:rPr>
              <a:t>“Children are mirrors, they</a:t>
            </a:r>
          </a:p>
          <a:p>
            <a:pPr algn="ctr"/>
            <a:r>
              <a:rPr lang="en-AU" dirty="0">
                <a:latin typeface="Viner Hand ITC" panose="03070502030502020203" pitchFamily="66" charset="0"/>
              </a:rPr>
              <a:t>reflect  back to us all we say and do.”</a:t>
            </a:r>
          </a:p>
          <a:p>
            <a:pPr algn="ctr"/>
            <a:r>
              <a:rPr lang="en-AU" dirty="0">
                <a:latin typeface="Viner Hand ITC" panose="03070502030502020203" pitchFamily="66" charset="0"/>
              </a:rPr>
              <a:t>Pam Leo</a:t>
            </a:r>
          </a:p>
        </p:txBody>
      </p:sp>
      <p:sp>
        <p:nvSpPr>
          <p:cNvPr id="14" name="TextBox 13">
            <a:extLst>
              <a:ext uri="{FF2B5EF4-FFF2-40B4-BE49-F238E27FC236}">
                <a16:creationId xmlns:a16="http://schemas.microsoft.com/office/drawing/2014/main" id="{8D346D8E-E0F4-A81E-6E5D-F65267D8E8F9}"/>
              </a:ext>
            </a:extLst>
          </p:cNvPr>
          <p:cNvSpPr txBox="1"/>
          <p:nvPr/>
        </p:nvSpPr>
        <p:spPr>
          <a:xfrm>
            <a:off x="8842432" y="4721748"/>
            <a:ext cx="2981689" cy="1754326"/>
          </a:xfrm>
          <a:prstGeom prst="rect">
            <a:avLst/>
          </a:prstGeom>
          <a:noFill/>
        </p:spPr>
        <p:txBody>
          <a:bodyPr wrap="square">
            <a:spAutoFit/>
          </a:bodyPr>
          <a:lstStyle/>
          <a:p>
            <a:pPr algn="ctr"/>
            <a:r>
              <a:rPr lang="en-AU" dirty="0">
                <a:latin typeface="Viner Hand ITC" panose="03070502030502020203" pitchFamily="66" charset="0"/>
              </a:rPr>
              <a:t>“There can be no keener  revelation of</a:t>
            </a:r>
          </a:p>
          <a:p>
            <a:pPr algn="ctr"/>
            <a:r>
              <a:rPr lang="en-AU" dirty="0">
                <a:latin typeface="Viner Hand ITC" panose="03070502030502020203" pitchFamily="66" charset="0"/>
              </a:rPr>
              <a:t>a society’s soul than the way in which it treats its children.”</a:t>
            </a:r>
          </a:p>
          <a:p>
            <a:pPr algn="ctr"/>
            <a:r>
              <a:rPr lang="en-AU" dirty="0">
                <a:latin typeface="Viner Hand ITC" panose="03070502030502020203" pitchFamily="66" charset="0"/>
              </a:rPr>
              <a:t>Nelson Mandela</a:t>
            </a:r>
          </a:p>
        </p:txBody>
      </p:sp>
      <p:pic>
        <p:nvPicPr>
          <p:cNvPr id="2" name="Picture 1">
            <a:extLst>
              <a:ext uri="{FF2B5EF4-FFF2-40B4-BE49-F238E27FC236}">
                <a16:creationId xmlns:a16="http://schemas.microsoft.com/office/drawing/2014/main" id="{BB4DF4B4-971D-0088-0476-E88A2255BB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985" y="1166874"/>
            <a:ext cx="2743200" cy="1485900"/>
          </a:xfrm>
          <a:prstGeom prst="rect">
            <a:avLst/>
          </a:prstGeom>
          <a:noFill/>
          <a:ln>
            <a:noFill/>
          </a:ln>
        </p:spPr>
      </p:pic>
    </p:spTree>
    <p:extLst>
      <p:ext uri="{BB962C8B-B14F-4D97-AF65-F5344CB8AC3E}">
        <p14:creationId xmlns:p14="http://schemas.microsoft.com/office/powerpoint/2010/main" val="374079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67E5B530-B73A-1B8E-CB0F-3BEBA9847EA7}"/>
              </a:ext>
            </a:extLst>
          </p:cNvPr>
          <p:cNvSpPr txBox="1">
            <a:spLocks noChangeArrowheads="1"/>
          </p:cNvSpPr>
          <p:nvPr/>
        </p:nvSpPr>
        <p:spPr bwMode="auto">
          <a:xfrm>
            <a:off x="1395664" y="1246860"/>
            <a:ext cx="8961120" cy="43642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AU" sz="1600" b="1" dirty="0">
                <a:effectLst/>
                <a:latin typeface="Arial" panose="020B0604020202020204" pitchFamily="34"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2800" b="1" dirty="0">
                <a:effectLst/>
                <a:latin typeface="Arial" panose="020B0604020202020204" pitchFamily="34" charset="0"/>
                <a:ea typeface="Calibri" panose="020F0502020204030204" pitchFamily="34" charset="0"/>
                <a:cs typeface="Times New Roman" panose="02020603050405020304" pitchFamily="18" charset="0"/>
              </a:rPr>
              <a:t>Children’s Acknowledgement of Country</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600" dirty="0">
                <a:effectLst/>
                <a:latin typeface="Arial" panose="020B0604020202020204" pitchFamily="34" charset="0"/>
                <a:ea typeface="Calibri" panose="020F0502020204030204" pitchFamily="34" charset="0"/>
                <a:cs typeface="Times New Roman" panose="02020603050405020304" pitchFamily="18" charset="0"/>
              </a:rPr>
              <a:t>Here is the land, </a:t>
            </a:r>
            <a:br>
              <a:rPr lang="en-AU" sz="1600" dirty="0">
                <a:effectLst/>
                <a:latin typeface="Arial" panose="020B0604020202020204" pitchFamily="34" charset="0"/>
                <a:ea typeface="Calibri" panose="020F0502020204030204" pitchFamily="34" charset="0"/>
                <a:cs typeface="Times New Roman" panose="02020603050405020304" pitchFamily="18" charset="0"/>
              </a:rPr>
            </a:br>
            <a:r>
              <a:rPr lang="en-AU" sz="1600" dirty="0">
                <a:effectLst/>
                <a:latin typeface="Arial" panose="020B0604020202020204" pitchFamily="34" charset="0"/>
                <a:ea typeface="Calibri" panose="020F0502020204030204" pitchFamily="34" charset="0"/>
                <a:cs typeface="Times New Roman" panose="02020603050405020304" pitchFamily="18" charset="0"/>
              </a:rPr>
              <a:t>here is the sky.</a:t>
            </a:r>
            <a:br>
              <a:rPr lang="en-AU" sz="1600" dirty="0">
                <a:effectLst/>
                <a:latin typeface="Arial" panose="020B0604020202020204" pitchFamily="34" charset="0"/>
                <a:ea typeface="Calibri" panose="020F0502020204030204" pitchFamily="34" charset="0"/>
                <a:cs typeface="Times New Roman" panose="02020603050405020304" pitchFamily="18" charset="0"/>
              </a:rPr>
            </a:br>
            <a:r>
              <a:rPr lang="en-AU" sz="1600" dirty="0">
                <a:effectLst/>
                <a:latin typeface="Arial" panose="020B0604020202020204" pitchFamily="34" charset="0"/>
                <a:ea typeface="Calibri" panose="020F0502020204030204" pitchFamily="34" charset="0"/>
                <a:cs typeface="Times New Roman" panose="02020603050405020304" pitchFamily="18" charset="0"/>
              </a:rPr>
              <a:t>Here are my friends, </a:t>
            </a:r>
            <a:br>
              <a:rPr lang="en-AU" sz="1600" dirty="0">
                <a:effectLst/>
                <a:latin typeface="Arial" panose="020B0604020202020204" pitchFamily="34" charset="0"/>
                <a:ea typeface="Calibri" panose="020F0502020204030204" pitchFamily="34" charset="0"/>
                <a:cs typeface="Times New Roman" panose="02020603050405020304" pitchFamily="18" charset="0"/>
              </a:rPr>
            </a:br>
            <a:r>
              <a:rPr lang="en-AU" sz="1600" dirty="0">
                <a:effectLst/>
                <a:latin typeface="Arial" panose="020B0604020202020204" pitchFamily="34" charset="0"/>
                <a:ea typeface="Calibri" panose="020F0502020204030204" pitchFamily="34" charset="0"/>
                <a:cs typeface="Times New Roman" panose="02020603050405020304" pitchFamily="18" charset="0"/>
              </a:rPr>
              <a:t>and here am I. </a:t>
            </a:r>
            <a:br>
              <a:rPr lang="en-AU" sz="1600" dirty="0">
                <a:effectLst/>
                <a:latin typeface="Arial" panose="020B0604020202020204" pitchFamily="34" charset="0"/>
                <a:ea typeface="Calibri" panose="020F0502020204030204" pitchFamily="34" charset="0"/>
                <a:cs typeface="Times New Roman" panose="02020603050405020304" pitchFamily="18" charset="0"/>
              </a:rPr>
            </a:br>
            <a:br>
              <a:rPr lang="en-AU" sz="1600" dirty="0">
                <a:effectLst/>
                <a:latin typeface="Arial" panose="020B0604020202020204" pitchFamily="34" charset="0"/>
                <a:ea typeface="Calibri" panose="020F0502020204030204" pitchFamily="34" charset="0"/>
                <a:cs typeface="Times New Roman" panose="02020603050405020304" pitchFamily="18" charset="0"/>
              </a:rPr>
            </a:br>
            <a:r>
              <a:rPr lang="en-AU" sz="1600" dirty="0">
                <a:effectLst/>
                <a:latin typeface="Arial" panose="020B0604020202020204" pitchFamily="34" charset="0"/>
                <a:ea typeface="Calibri" panose="020F0502020204030204" pitchFamily="34" charset="0"/>
                <a:cs typeface="Times New Roman" panose="02020603050405020304" pitchFamily="18" charset="0"/>
              </a:rPr>
              <a:t>We thank the Kulin nation for the land on which we play. </a:t>
            </a:r>
            <a:br>
              <a:rPr lang="en-AU" sz="1600" dirty="0">
                <a:effectLst/>
                <a:latin typeface="Arial" panose="020B0604020202020204" pitchFamily="34" charset="0"/>
                <a:ea typeface="Calibri" panose="020F0502020204030204" pitchFamily="34" charset="0"/>
                <a:cs typeface="Times New Roman" panose="02020603050405020304" pitchFamily="18" charset="0"/>
              </a:rPr>
            </a:br>
            <a:br>
              <a:rPr lang="en-AU" sz="1600" dirty="0">
                <a:effectLst/>
                <a:latin typeface="Arial" panose="020B0604020202020204" pitchFamily="34" charset="0"/>
                <a:ea typeface="Calibri" panose="020F0502020204030204" pitchFamily="34" charset="0"/>
                <a:cs typeface="Times New Roman" panose="02020603050405020304" pitchFamily="18" charset="0"/>
              </a:rPr>
            </a:br>
            <a:r>
              <a:rPr lang="en-AU" sz="1600" dirty="0">
                <a:effectLst/>
                <a:latin typeface="Arial" panose="020B0604020202020204" pitchFamily="34" charset="0"/>
                <a:ea typeface="Calibri" panose="020F0502020204030204" pitchFamily="34" charset="0"/>
                <a:cs typeface="Times New Roman" panose="02020603050405020304" pitchFamily="18" charset="0"/>
              </a:rPr>
              <a:t>Hands up, hands down, </a:t>
            </a:r>
            <a:br>
              <a:rPr lang="en-AU" sz="1600" dirty="0">
                <a:effectLst/>
                <a:latin typeface="Arial" panose="020B0604020202020204" pitchFamily="34" charset="0"/>
                <a:ea typeface="Calibri" panose="020F0502020204030204" pitchFamily="34" charset="0"/>
                <a:cs typeface="Times New Roman" panose="02020603050405020304" pitchFamily="18" charset="0"/>
              </a:rPr>
            </a:br>
            <a:r>
              <a:rPr lang="en-AU" sz="1600" dirty="0">
                <a:effectLst/>
                <a:latin typeface="Arial" panose="020B0604020202020204" pitchFamily="34" charset="0"/>
                <a:ea typeface="Calibri" panose="020F0502020204030204" pitchFamily="34" charset="0"/>
                <a:cs typeface="Times New Roman" panose="02020603050405020304" pitchFamily="18" charset="0"/>
              </a:rPr>
              <a:t>we are on Boon Wurrung land today.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E2B51B03-EE69-74F8-0A68-B6AFC52F3C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9169" y="5611140"/>
            <a:ext cx="10473662" cy="997240"/>
          </a:xfrm>
          <a:prstGeom prst="rect">
            <a:avLst/>
          </a:prstGeom>
        </p:spPr>
      </p:pic>
      <p:pic>
        <p:nvPicPr>
          <p:cNvPr id="18" name="Picture 17">
            <a:extLst>
              <a:ext uri="{FF2B5EF4-FFF2-40B4-BE49-F238E27FC236}">
                <a16:creationId xmlns:a16="http://schemas.microsoft.com/office/drawing/2014/main" id="{4B501578-B4E7-27B9-0477-4B640FB46F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3728" y="385122"/>
            <a:ext cx="10473662" cy="997240"/>
          </a:xfrm>
          <a:prstGeom prst="rect">
            <a:avLst/>
          </a:prstGeom>
        </p:spPr>
      </p:pic>
      <p:pic>
        <p:nvPicPr>
          <p:cNvPr id="20" name="Picture 19" descr="A group of children and a rainbow&#10;&#10;Description automatically generated">
            <a:extLst>
              <a:ext uri="{FF2B5EF4-FFF2-40B4-BE49-F238E27FC236}">
                <a16:creationId xmlns:a16="http://schemas.microsoft.com/office/drawing/2014/main" id="{EA3509A4-2C2F-DB03-6BF5-9A67EE9E7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21" y="2388394"/>
            <a:ext cx="20812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F6581CA-67AF-0D52-E197-8B73AE992D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85184" y="2686050"/>
            <a:ext cx="2743200" cy="1485900"/>
          </a:xfrm>
          <a:prstGeom prst="rect">
            <a:avLst/>
          </a:prstGeom>
          <a:noFill/>
          <a:ln>
            <a:noFill/>
          </a:ln>
        </p:spPr>
      </p:pic>
    </p:spTree>
    <p:extLst>
      <p:ext uri="{BB962C8B-B14F-4D97-AF65-F5344CB8AC3E}">
        <p14:creationId xmlns:p14="http://schemas.microsoft.com/office/powerpoint/2010/main" val="92834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5373A5-96D1-F877-AA4C-1ABDB8ED8800}"/>
              </a:ext>
            </a:extLst>
          </p:cNvPr>
          <p:cNvSpPr txBox="1"/>
          <p:nvPr/>
        </p:nvSpPr>
        <p:spPr>
          <a:xfrm>
            <a:off x="895717" y="604006"/>
            <a:ext cx="9810750" cy="3877985"/>
          </a:xfrm>
          <a:prstGeom prst="rect">
            <a:avLst/>
          </a:prstGeom>
          <a:noFill/>
        </p:spPr>
        <p:txBody>
          <a:bodyPr wrap="square">
            <a:spAutoFit/>
          </a:bodyPr>
          <a:lstStyle/>
          <a:p>
            <a:pPr algn="ctr"/>
            <a:r>
              <a:rPr lang="en-AU" sz="2500" b="1" dirty="0">
                <a:solidFill>
                  <a:srgbClr val="000000"/>
                </a:solidFill>
                <a:effectLst/>
                <a:latin typeface="Arial" panose="020B0604020202020204" pitchFamily="34" charset="0"/>
                <a:ea typeface="Calibri" panose="020F0502020204030204" pitchFamily="34" charset="0"/>
              </a:rPr>
              <a:t>Statewide Children’s Resource Program </a:t>
            </a:r>
            <a:endParaRPr lang="en-AU" sz="2500" dirty="0">
              <a:solidFill>
                <a:srgbClr val="000000"/>
              </a:solidFill>
              <a:effectLst/>
              <a:latin typeface="Calibri" panose="020F0502020204030204" pitchFamily="34" charset="0"/>
              <a:ea typeface="Calibri" panose="020F0502020204030204" pitchFamily="34" charset="0"/>
            </a:endParaRPr>
          </a:p>
          <a:p>
            <a:r>
              <a:rPr lang="en-AU" sz="1800" dirty="0">
                <a:solidFill>
                  <a:srgbClr val="1C3922"/>
                </a:solidFill>
                <a:effectLst/>
                <a:latin typeface="Arial" panose="020B0604020202020204" pitchFamily="34" charset="0"/>
                <a:ea typeface="Calibri" panose="020F0502020204030204" pitchFamily="34" charset="0"/>
              </a:rPr>
              <a:t> </a:t>
            </a:r>
            <a:endParaRPr lang="en-AU" sz="2800" dirty="0">
              <a:solidFill>
                <a:srgbClr val="000000"/>
              </a:solidFill>
              <a:effectLst/>
              <a:latin typeface="Calibri" panose="020F0502020204030204" pitchFamily="34" charset="0"/>
              <a:ea typeface="Calibri" panose="020F0502020204030204" pitchFamily="34" charset="0"/>
            </a:endParaRPr>
          </a:p>
          <a:p>
            <a:r>
              <a:rPr lang="en-AU" sz="1800" dirty="0">
                <a:solidFill>
                  <a:srgbClr val="1C3922"/>
                </a:solidFill>
                <a:effectLst/>
                <a:latin typeface="Arial" panose="020B0604020202020204" pitchFamily="34" charset="0"/>
                <a:ea typeface="Calibri" panose="020F0502020204030204" pitchFamily="34" charset="0"/>
              </a:rPr>
              <a:t>SCRP was developed in recognition that accompanied children formed a large cohort with an adult focus Specialist Homelessness Services (SHS) and family violence services. The ongoing work of the SCRP is to support capacity building and continue to promote and encourage best practices when responding to infants, children and young people who experience homelessness/or family violence, to ensure that children receive the assessment, support, and care essential to their safety and well-being.</a:t>
            </a:r>
            <a:endParaRPr lang="en-AU" sz="2800" dirty="0">
              <a:solidFill>
                <a:srgbClr val="000000"/>
              </a:solidFill>
              <a:effectLst/>
              <a:latin typeface="Calibri" panose="020F0502020204030204" pitchFamily="34" charset="0"/>
              <a:ea typeface="Calibri" panose="020F0502020204030204" pitchFamily="34" charset="0"/>
            </a:endParaRPr>
          </a:p>
          <a:p>
            <a:r>
              <a:rPr lang="en-AU" sz="1800" dirty="0">
                <a:solidFill>
                  <a:srgbClr val="1C3922"/>
                </a:solidFill>
                <a:effectLst/>
                <a:latin typeface="Arial" panose="020B0604020202020204" pitchFamily="34" charset="0"/>
                <a:ea typeface="Calibri" panose="020F0502020204030204" pitchFamily="34" charset="0"/>
              </a:rPr>
              <a:t> </a:t>
            </a:r>
            <a:endParaRPr lang="en-AU" sz="2800" dirty="0">
              <a:solidFill>
                <a:srgbClr val="000000"/>
              </a:solidFill>
              <a:effectLst/>
              <a:latin typeface="Calibri" panose="020F0502020204030204" pitchFamily="34" charset="0"/>
              <a:ea typeface="Calibri" panose="020F0502020204030204" pitchFamily="34" charset="0"/>
            </a:endParaRPr>
          </a:p>
          <a:p>
            <a:r>
              <a:rPr lang="en-AU" sz="1800" b="1" dirty="0">
                <a:solidFill>
                  <a:srgbClr val="1C3922"/>
                </a:solidFill>
                <a:effectLst/>
                <a:latin typeface="Arial" panose="020B0604020202020204" pitchFamily="34" charset="0"/>
                <a:ea typeface="Calibri" panose="020F0502020204030204" pitchFamily="34" charset="0"/>
              </a:rPr>
              <a:t>Our Philosophy:</a:t>
            </a:r>
            <a:endParaRPr lang="en-AU" sz="2800" dirty="0">
              <a:solidFill>
                <a:srgbClr val="000000"/>
              </a:solidFill>
              <a:effectLst/>
              <a:latin typeface="Calibri" panose="020F0502020204030204" pitchFamily="34" charset="0"/>
              <a:ea typeface="Calibri" panose="020F0502020204030204" pitchFamily="34" charset="0"/>
            </a:endParaRPr>
          </a:p>
          <a:p>
            <a:r>
              <a:rPr lang="en-US" sz="1800" i="1" dirty="0">
                <a:solidFill>
                  <a:srgbClr val="1C3922"/>
                </a:solidFill>
                <a:effectLst/>
                <a:latin typeface="Arial" panose="020B0604020202020204" pitchFamily="34" charset="0"/>
                <a:ea typeface="Calibri" panose="020F0502020204030204" pitchFamily="34" charset="0"/>
              </a:rPr>
              <a:t>“The SCRP advocates on behalf of children and young people in the homelessness and family violence sectors. We uphold the rights of children as stated in the United Nations Convention on the Rights of the Child”.</a:t>
            </a:r>
            <a:endParaRPr lang="en-AU" sz="2800" dirty="0">
              <a:solidFill>
                <a:srgbClr val="000000"/>
              </a:solidFill>
              <a:effectLst/>
              <a:latin typeface="Calibri" panose="020F0502020204030204" pitchFamily="34" charset="0"/>
              <a:ea typeface="Calibri" panose="020F0502020204030204" pitchFamily="34" charset="0"/>
            </a:endParaRPr>
          </a:p>
        </p:txBody>
      </p:sp>
      <p:pic>
        <p:nvPicPr>
          <p:cNvPr id="6" name="Picture 4" descr="A group of children and a rainbow&#10;&#10;Description automatically generated">
            <a:extLst>
              <a:ext uri="{FF2B5EF4-FFF2-40B4-BE49-F238E27FC236}">
                <a16:creationId xmlns:a16="http://schemas.microsoft.com/office/drawing/2014/main" id="{8B50CE78-5619-DE22-B193-8B5270936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289" y="262681"/>
            <a:ext cx="1852611" cy="185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ippsland single mum Tamia Hood offered home in Bairnsdale after two-year  wait - ABC News">
            <a:extLst>
              <a:ext uri="{FF2B5EF4-FFF2-40B4-BE49-F238E27FC236}">
                <a16:creationId xmlns:a16="http://schemas.microsoft.com/office/drawing/2014/main" id="{A271F162-CDD8-44A5-97F6-43359A0D4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2" r="21787"/>
          <a:stretch/>
        </p:blipFill>
        <p:spPr bwMode="auto">
          <a:xfrm>
            <a:off x="4520667" y="4816311"/>
            <a:ext cx="2059959" cy="19037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BF5ED88-17B2-00A8-26AC-9163A76E4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83" y="4839467"/>
            <a:ext cx="1942838" cy="182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01924063-866C-5C54-E2C6-7E70BADB1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1334" y="4816311"/>
            <a:ext cx="2771774" cy="184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92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A97B5DF-ED2C-EB62-7B4A-56A5D2FB30C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49676" y="1632048"/>
            <a:ext cx="57340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9C89B4B2-2186-D666-A390-EE9C1A83C095}"/>
              </a:ext>
            </a:extLst>
          </p:cNvPr>
          <p:cNvSpPr>
            <a:spLocks noChangeArrowheads="1"/>
          </p:cNvSpPr>
          <p:nvPr/>
        </p:nvSpPr>
        <p:spPr bwMode="auto">
          <a:xfrm>
            <a:off x="2942273" y="4391937"/>
            <a:ext cx="65687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br>
              <a:rPr lang="en-AU" altLang="en-US" sz="1100" dirty="0">
                <a:solidFill>
                  <a:schemeClr val="tx1"/>
                </a:solidFill>
                <a:latin typeface="Arial" panose="020B0604020202020204" pitchFamily="34" charset="0"/>
                <a:cs typeface="Calibri" panose="020F0502020204030204" pitchFamily="34" charset="0"/>
              </a:rPr>
            </a:br>
            <a:r>
              <a:rPr lang="en-AU" altLang="en-US" sz="1100" dirty="0">
                <a:solidFill>
                  <a:schemeClr val="tx1"/>
                </a:solidFill>
                <a:latin typeface="Arial" panose="020B0604020202020204" pitchFamily="34" charset="0"/>
                <a:cs typeface="Calibri" panose="020F0502020204030204" pitchFamily="34" charset="0"/>
                <a:hlinkClick r:id="rId5"/>
              </a:rPr>
              <a:t>Please watch the </a:t>
            </a:r>
            <a:r>
              <a:rPr lang="en-AU" altLang="en-US" sz="1100" dirty="0" err="1">
                <a:solidFill>
                  <a:schemeClr val="tx1"/>
                </a:solidFill>
                <a:latin typeface="Arial" panose="020B0604020202020204" pitchFamily="34" charset="0"/>
                <a:cs typeface="Calibri" panose="020F0502020204030204" pitchFamily="34" charset="0"/>
                <a:hlinkClick r:id="rId5"/>
              </a:rPr>
              <a:t>Youtube</a:t>
            </a:r>
            <a:r>
              <a:rPr lang="en-AU" altLang="en-US" sz="1100" dirty="0">
                <a:solidFill>
                  <a:schemeClr val="tx1"/>
                </a:solidFill>
                <a:latin typeface="Arial" panose="020B0604020202020204" pitchFamily="34" charset="0"/>
                <a:cs typeface="Calibri" panose="020F0502020204030204" pitchFamily="34" charset="0"/>
                <a:hlinkClick r:id="rId5"/>
              </a:rPr>
              <a:t> video here </a:t>
            </a:r>
            <a:endParaRPr lang="en-AU" altLang="en-US" dirty="0">
              <a:solidFill>
                <a:schemeClr val="tx1"/>
              </a:solidFill>
              <a:latin typeface="Arial" panose="020B0604020202020204" pitchFamily="34" charset="0"/>
            </a:endParaRPr>
          </a:p>
        </p:txBody>
      </p:sp>
      <p:pic>
        <p:nvPicPr>
          <p:cNvPr id="6" name="Picture 5" descr="A group of children and a rainbow&#10;&#10;Description automatically generated">
            <a:extLst>
              <a:ext uri="{FF2B5EF4-FFF2-40B4-BE49-F238E27FC236}">
                <a16:creationId xmlns:a16="http://schemas.microsoft.com/office/drawing/2014/main" id="{D073079D-3551-DBE7-4245-0884D849B7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3089" y="230506"/>
            <a:ext cx="20812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5FDB22-AA54-0B72-1405-4F63EDE841A3}"/>
              </a:ext>
            </a:extLst>
          </p:cNvPr>
          <p:cNvSpPr txBox="1"/>
          <p:nvPr/>
        </p:nvSpPr>
        <p:spPr>
          <a:xfrm>
            <a:off x="1191928" y="5210726"/>
            <a:ext cx="9808143" cy="1200329"/>
          </a:xfrm>
          <a:prstGeom prst="rect">
            <a:avLst/>
          </a:prstGeom>
          <a:noFill/>
        </p:spPr>
        <p:txBody>
          <a:bodyPr wrap="square" rtlCol="0">
            <a:spAutoFit/>
          </a:bodyPr>
          <a:lstStyle/>
          <a:p>
            <a:r>
              <a:rPr lang="en-US" dirty="0">
                <a:solidFill>
                  <a:srgbClr val="1C3922"/>
                </a:solidFill>
                <a:latin typeface="Arial" panose="020B0604020202020204" pitchFamily="34" charset="0"/>
              </a:rPr>
              <a:t>This video was produced by the Statewide Childrens Resource program which provides a brief overview of the latest statistics regarding children accessing Homelessness Services published in the 2021-2022 Australian Census.</a:t>
            </a:r>
          </a:p>
          <a:p>
            <a:endParaRPr lang="en-AU" dirty="0"/>
          </a:p>
        </p:txBody>
      </p:sp>
      <p:sp>
        <p:nvSpPr>
          <p:cNvPr id="8" name="TextBox 7">
            <a:extLst>
              <a:ext uri="{FF2B5EF4-FFF2-40B4-BE49-F238E27FC236}">
                <a16:creationId xmlns:a16="http://schemas.microsoft.com/office/drawing/2014/main" id="{D3933E76-7BF1-2963-634F-429E40F8EB8F}"/>
              </a:ext>
            </a:extLst>
          </p:cNvPr>
          <p:cNvSpPr txBox="1"/>
          <p:nvPr/>
        </p:nvSpPr>
        <p:spPr>
          <a:xfrm>
            <a:off x="2254723" y="700364"/>
            <a:ext cx="7109150" cy="800219"/>
          </a:xfrm>
          <a:prstGeom prst="rect">
            <a:avLst/>
          </a:prstGeom>
          <a:noFill/>
        </p:spPr>
        <p:txBody>
          <a:bodyPr wrap="square" rtlCol="0">
            <a:spAutoFit/>
          </a:bodyPr>
          <a:lstStyle/>
          <a:p>
            <a:r>
              <a:rPr lang="en-US" sz="2800" b="1" dirty="0">
                <a:solidFill>
                  <a:srgbClr val="1C3922"/>
                </a:solidFill>
                <a:latin typeface="Arial" panose="020B0604020202020204" pitchFamily="34" charset="0"/>
              </a:rPr>
              <a:t>Children and Homelessness Statistics</a:t>
            </a:r>
          </a:p>
          <a:p>
            <a:endParaRPr lang="en-AU" dirty="0"/>
          </a:p>
        </p:txBody>
      </p:sp>
    </p:spTree>
    <p:extLst>
      <p:ext uri="{BB962C8B-B14F-4D97-AF65-F5344CB8AC3E}">
        <p14:creationId xmlns:p14="http://schemas.microsoft.com/office/powerpoint/2010/main" val="337128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8C296F1-5949-04B1-4E50-EA0AC84D9F08}"/>
              </a:ext>
            </a:extLst>
          </p:cNvPr>
          <p:cNvSpPr txBox="1"/>
          <p:nvPr/>
        </p:nvSpPr>
        <p:spPr>
          <a:xfrm>
            <a:off x="1959187" y="496503"/>
            <a:ext cx="7500486" cy="523220"/>
          </a:xfrm>
          <a:prstGeom prst="rect">
            <a:avLst/>
          </a:prstGeom>
          <a:noFill/>
        </p:spPr>
        <p:txBody>
          <a:bodyPr wrap="square">
            <a:spAutoFit/>
          </a:bodyPr>
          <a:lstStyle/>
          <a:p>
            <a:r>
              <a:rPr lang="en-AU" sz="2800" b="1" dirty="0">
                <a:solidFill>
                  <a:srgbClr val="000000"/>
                </a:solidFill>
                <a:effectLst/>
                <a:latin typeface="Arial" panose="020B0604020202020204" pitchFamily="34" charset="0"/>
                <a:ea typeface="Calibri" panose="020F0502020204030204" pitchFamily="34" charset="0"/>
              </a:rPr>
              <a:t>Statewide Children’s Resource Program </a:t>
            </a:r>
            <a:endParaRPr lang="en-AU" sz="2800" dirty="0">
              <a:solidFill>
                <a:srgbClr val="000000"/>
              </a:solidFill>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0A127577-1EC3-D5D3-3DD0-337BFA015BDA}"/>
              </a:ext>
            </a:extLst>
          </p:cNvPr>
          <p:cNvSpPr txBox="1"/>
          <p:nvPr/>
        </p:nvSpPr>
        <p:spPr>
          <a:xfrm>
            <a:off x="3048000" y="3244334"/>
            <a:ext cx="6096000" cy="369332"/>
          </a:xfrm>
          <a:prstGeom prst="rect">
            <a:avLst/>
          </a:prstGeom>
          <a:noFill/>
        </p:spPr>
        <p:txBody>
          <a:bodyPr wrap="square">
            <a:spAutoFit/>
          </a:bodyPr>
          <a:lstStyle/>
          <a:p>
            <a:endParaRPr lang="en-AU" dirty="0"/>
          </a:p>
        </p:txBody>
      </p:sp>
      <p:pic>
        <p:nvPicPr>
          <p:cNvPr id="9218" name="Picture 2">
            <a:extLst>
              <a:ext uri="{FF2B5EF4-FFF2-40B4-BE49-F238E27FC236}">
                <a16:creationId xmlns:a16="http://schemas.microsoft.com/office/drawing/2014/main" id="{2CA0D1B2-6477-C60A-93E1-402139AE8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207" y="1697377"/>
            <a:ext cx="8721585" cy="50748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group of children and a rainbow&#10;&#10;Description automatically generated">
            <a:extLst>
              <a:ext uri="{FF2B5EF4-FFF2-40B4-BE49-F238E27FC236}">
                <a16:creationId xmlns:a16="http://schemas.microsoft.com/office/drawing/2014/main" id="{B4A92BA1-ED5A-B491-C0FA-BEEE53D51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848" y="496503"/>
            <a:ext cx="2022157" cy="202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1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CF6944-BF00-38AE-E126-4D2F565908F1}"/>
              </a:ext>
            </a:extLst>
          </p:cNvPr>
          <p:cNvSpPr txBox="1"/>
          <p:nvPr/>
        </p:nvSpPr>
        <p:spPr>
          <a:xfrm>
            <a:off x="1169959" y="810226"/>
            <a:ext cx="8401050" cy="3565079"/>
          </a:xfrm>
          <a:prstGeom prst="rect">
            <a:avLst/>
          </a:prstGeom>
          <a:noFill/>
        </p:spPr>
        <p:txBody>
          <a:bodyPr wrap="square">
            <a:spAutoFit/>
          </a:bodyPr>
          <a:lstStyle/>
          <a:p>
            <a:r>
              <a:rPr lang="en-AU" sz="2500" b="1" dirty="0">
                <a:solidFill>
                  <a:srgbClr val="4B4544"/>
                </a:solidFill>
                <a:effectLst/>
                <a:latin typeface="Arial" panose="020B0604020202020204" pitchFamily="34" charset="0"/>
                <a:ea typeface="Calibri" panose="020F0502020204030204" pitchFamily="34" charset="0"/>
              </a:rPr>
              <a:t>All Children:</a:t>
            </a:r>
          </a:p>
          <a:p>
            <a:endParaRPr lang="en-AU" sz="2800" dirty="0">
              <a:solidFill>
                <a:srgbClr val="000000"/>
              </a:solidFill>
              <a:effectLst/>
              <a:latin typeface="Calibri" panose="020F0502020204030204" pitchFamily="34" charset="0"/>
              <a:ea typeface="Calibri" panose="020F0502020204030204" pitchFamily="34" charset="0"/>
            </a:endParaRPr>
          </a:p>
          <a:p>
            <a:pPr marL="342900" lvl="0" indent="-342900">
              <a:spcAft>
                <a:spcPts val="60"/>
              </a:spcAft>
              <a:buFont typeface="Wingdings" panose="05000000000000000000" pitchFamily="2" charset="2"/>
              <a:buChar char="Ø"/>
            </a:pPr>
            <a:r>
              <a:rPr lang="en-AU" sz="1800" dirty="0">
                <a:solidFill>
                  <a:srgbClr val="4B4544"/>
                </a:solidFill>
                <a:effectLst/>
                <a:latin typeface="Arial" panose="020B0604020202020204" pitchFamily="34" charset="0"/>
                <a:ea typeface="Calibri" panose="020F0502020204030204" pitchFamily="34" charset="0"/>
              </a:rPr>
              <a:t>Require a safe, secure and nurturing environment to promote positive childhood experiences and physical and emotional growth </a:t>
            </a:r>
          </a:p>
          <a:p>
            <a:pPr lvl="0">
              <a:spcAft>
                <a:spcPts val="60"/>
              </a:spcAft>
            </a:pPr>
            <a:endParaRPr lang="en-AU" sz="1000" dirty="0">
              <a:solidFill>
                <a:srgbClr val="000000"/>
              </a:solidFill>
              <a:effectLst/>
              <a:latin typeface="Calibri" panose="020F0502020204030204" pitchFamily="34" charset="0"/>
              <a:ea typeface="Calibri" panose="020F0502020204030204" pitchFamily="34" charset="0"/>
            </a:endParaRPr>
          </a:p>
          <a:p>
            <a:pPr marL="342900" lvl="0" indent="-342900">
              <a:spcAft>
                <a:spcPts val="60"/>
              </a:spcAft>
              <a:buFont typeface="Wingdings" panose="05000000000000000000" pitchFamily="2" charset="2"/>
              <a:buChar char="Ø"/>
            </a:pPr>
            <a:r>
              <a:rPr lang="en-AU" sz="1800" dirty="0">
                <a:solidFill>
                  <a:srgbClr val="4B4544"/>
                </a:solidFill>
                <a:effectLst/>
                <a:latin typeface="Arial" panose="020B0604020202020204" pitchFamily="34" charset="0"/>
                <a:ea typeface="Calibri" panose="020F0502020204030204" pitchFamily="34" charset="0"/>
              </a:rPr>
              <a:t> Require predictable and responsive caregiving </a:t>
            </a:r>
          </a:p>
          <a:p>
            <a:pPr lvl="0">
              <a:spcAft>
                <a:spcPts val="60"/>
              </a:spcAft>
            </a:pPr>
            <a:endParaRPr lang="en-AU" sz="1000" dirty="0">
              <a:solidFill>
                <a:srgbClr val="000000"/>
              </a:solidFill>
              <a:effectLst/>
              <a:latin typeface="Calibri" panose="020F0502020204030204" pitchFamily="34" charset="0"/>
              <a:ea typeface="Calibri" panose="020F0502020204030204" pitchFamily="34" charset="0"/>
            </a:endParaRPr>
          </a:p>
          <a:p>
            <a:pPr marL="342900" lvl="0" indent="-342900">
              <a:spcAft>
                <a:spcPts val="60"/>
              </a:spcAft>
              <a:buFont typeface="Wingdings" panose="05000000000000000000" pitchFamily="2" charset="2"/>
              <a:buChar char="Ø"/>
            </a:pPr>
            <a:r>
              <a:rPr lang="en-AU" sz="1800" dirty="0">
                <a:solidFill>
                  <a:srgbClr val="4B4544"/>
                </a:solidFill>
                <a:effectLst/>
                <a:latin typeface="Arial" panose="020B0604020202020204" pitchFamily="34" charset="0"/>
                <a:ea typeface="Calibri" panose="020F0502020204030204" pitchFamily="34" charset="0"/>
              </a:rPr>
              <a:t>Aboriginal children need to be connected to culture and community</a:t>
            </a:r>
          </a:p>
          <a:p>
            <a:pPr lvl="0">
              <a:spcAft>
                <a:spcPts val="60"/>
              </a:spcAft>
            </a:pPr>
            <a:endParaRPr lang="en-AU" sz="1000" dirty="0">
              <a:solidFill>
                <a:srgbClr val="000000"/>
              </a:solidFill>
              <a:effectLst/>
              <a:latin typeface="Calibri" panose="020F0502020204030204" pitchFamily="34" charset="0"/>
              <a:ea typeface="Calibri" panose="020F0502020204030204" pitchFamily="34" charset="0"/>
            </a:endParaRPr>
          </a:p>
          <a:p>
            <a:pPr marL="342900" lvl="0" indent="-342900">
              <a:spcAft>
                <a:spcPts val="60"/>
              </a:spcAft>
              <a:buFont typeface="Wingdings" panose="05000000000000000000" pitchFamily="2" charset="2"/>
              <a:buChar char="Ø"/>
            </a:pPr>
            <a:r>
              <a:rPr lang="en-AU" sz="1800" dirty="0">
                <a:solidFill>
                  <a:srgbClr val="4B4544"/>
                </a:solidFill>
                <a:effectLst/>
                <a:latin typeface="Arial" panose="020B0604020202020204" pitchFamily="34" charset="0"/>
                <a:ea typeface="Calibri" panose="020F0502020204030204" pitchFamily="34" charset="0"/>
              </a:rPr>
              <a:t>Should have access to quality, affordable education</a:t>
            </a:r>
          </a:p>
          <a:p>
            <a:pPr lvl="0">
              <a:spcAft>
                <a:spcPts val="60"/>
              </a:spcAft>
            </a:pPr>
            <a:endParaRPr lang="en-AU" sz="1000" dirty="0">
              <a:solidFill>
                <a:srgbClr val="000000"/>
              </a:solidFill>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Ø"/>
            </a:pPr>
            <a:r>
              <a:rPr lang="en-AU" sz="1800" dirty="0">
                <a:solidFill>
                  <a:srgbClr val="4B4544"/>
                </a:solidFill>
                <a:effectLst/>
                <a:latin typeface="Arial" panose="020B0604020202020204" pitchFamily="34" charset="0"/>
                <a:ea typeface="Calibri" panose="020F0502020204030204" pitchFamily="34" charset="0"/>
              </a:rPr>
              <a:t>Should be encouraged to dream about their futures by being creative and foster a sense of belonging within family and community </a:t>
            </a:r>
            <a:endParaRPr lang="en-AU" sz="2800" dirty="0">
              <a:solidFill>
                <a:srgbClr val="000000"/>
              </a:solidFill>
              <a:effectLst/>
              <a:latin typeface="Calibri" panose="020F0502020204030204" pitchFamily="34" charset="0"/>
              <a:ea typeface="Calibri" panose="020F0502020204030204" pitchFamily="34" charset="0"/>
            </a:endParaRPr>
          </a:p>
        </p:txBody>
      </p:sp>
      <p:pic>
        <p:nvPicPr>
          <p:cNvPr id="6" name="Picture 4" descr="A group of children and a rainbow&#10;&#10;Description automatically generated">
            <a:extLst>
              <a:ext uri="{FF2B5EF4-FFF2-40B4-BE49-F238E27FC236}">
                <a16:creationId xmlns:a16="http://schemas.microsoft.com/office/drawing/2014/main" id="{89CE342B-7997-FE35-553E-0298A8647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089" y="230506"/>
            <a:ext cx="20812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F5A5709-CB38-4198-A71E-D66098C03D7B}"/>
              </a:ext>
            </a:extLst>
          </p:cNvPr>
          <p:cNvPicPr>
            <a:picLocks noChangeAspect="1"/>
          </p:cNvPicPr>
          <p:nvPr/>
        </p:nvPicPr>
        <p:blipFill>
          <a:blip r:embed="rId3"/>
          <a:stretch>
            <a:fillRect/>
          </a:stretch>
        </p:blipFill>
        <p:spPr>
          <a:xfrm>
            <a:off x="9255006" y="4670314"/>
            <a:ext cx="1937046" cy="1942472"/>
          </a:xfrm>
          <a:prstGeom prst="rect">
            <a:avLst/>
          </a:prstGeom>
        </p:spPr>
      </p:pic>
      <p:sp>
        <p:nvSpPr>
          <p:cNvPr id="9" name="TextBox 8">
            <a:extLst>
              <a:ext uri="{FF2B5EF4-FFF2-40B4-BE49-F238E27FC236}">
                <a16:creationId xmlns:a16="http://schemas.microsoft.com/office/drawing/2014/main" id="{6EA49333-C032-6B7C-D2DA-1B65FFC0EB7A}"/>
              </a:ext>
            </a:extLst>
          </p:cNvPr>
          <p:cNvSpPr txBox="1"/>
          <p:nvPr/>
        </p:nvSpPr>
        <p:spPr>
          <a:xfrm>
            <a:off x="4681538" y="5027737"/>
            <a:ext cx="2828924" cy="1585049"/>
          </a:xfrm>
          <a:custGeom>
            <a:avLst/>
            <a:gdLst>
              <a:gd name="connsiteX0" fmla="*/ 0 w 2828924"/>
              <a:gd name="connsiteY0" fmla="*/ 0 h 1585049"/>
              <a:gd name="connsiteX1" fmla="*/ 480917 w 2828924"/>
              <a:gd name="connsiteY1" fmla="*/ 0 h 1585049"/>
              <a:gd name="connsiteX2" fmla="*/ 1074991 w 2828924"/>
              <a:gd name="connsiteY2" fmla="*/ 0 h 1585049"/>
              <a:gd name="connsiteX3" fmla="*/ 1555908 w 2828924"/>
              <a:gd name="connsiteY3" fmla="*/ 0 h 1585049"/>
              <a:gd name="connsiteX4" fmla="*/ 2121693 w 2828924"/>
              <a:gd name="connsiteY4" fmla="*/ 0 h 1585049"/>
              <a:gd name="connsiteX5" fmla="*/ 2828924 w 2828924"/>
              <a:gd name="connsiteY5" fmla="*/ 0 h 1585049"/>
              <a:gd name="connsiteX6" fmla="*/ 2828924 w 2828924"/>
              <a:gd name="connsiteY6" fmla="*/ 560051 h 1585049"/>
              <a:gd name="connsiteX7" fmla="*/ 2828924 w 2828924"/>
              <a:gd name="connsiteY7" fmla="*/ 1056699 h 1585049"/>
              <a:gd name="connsiteX8" fmla="*/ 2828924 w 2828924"/>
              <a:gd name="connsiteY8" fmla="*/ 1585049 h 1585049"/>
              <a:gd name="connsiteX9" fmla="*/ 2206561 w 2828924"/>
              <a:gd name="connsiteY9" fmla="*/ 1585049 h 1585049"/>
              <a:gd name="connsiteX10" fmla="*/ 1612487 w 2828924"/>
              <a:gd name="connsiteY10" fmla="*/ 1585049 h 1585049"/>
              <a:gd name="connsiteX11" fmla="*/ 990123 w 2828924"/>
              <a:gd name="connsiteY11" fmla="*/ 1585049 h 1585049"/>
              <a:gd name="connsiteX12" fmla="*/ 0 w 2828924"/>
              <a:gd name="connsiteY12" fmla="*/ 1585049 h 1585049"/>
              <a:gd name="connsiteX13" fmla="*/ 0 w 2828924"/>
              <a:gd name="connsiteY13" fmla="*/ 1056699 h 1585049"/>
              <a:gd name="connsiteX14" fmla="*/ 0 w 2828924"/>
              <a:gd name="connsiteY14" fmla="*/ 560051 h 1585049"/>
              <a:gd name="connsiteX15" fmla="*/ 0 w 2828924"/>
              <a:gd name="connsiteY15" fmla="*/ 0 h 158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8924" h="1585049" fill="none" extrusionOk="0">
                <a:moveTo>
                  <a:pt x="0" y="0"/>
                </a:moveTo>
                <a:cubicBezTo>
                  <a:pt x="114422" y="-48558"/>
                  <a:pt x="247874" y="5970"/>
                  <a:pt x="480917" y="0"/>
                </a:cubicBezTo>
                <a:cubicBezTo>
                  <a:pt x="713960" y="-5970"/>
                  <a:pt x="840552" y="56502"/>
                  <a:pt x="1074991" y="0"/>
                </a:cubicBezTo>
                <a:cubicBezTo>
                  <a:pt x="1309430" y="-56502"/>
                  <a:pt x="1366272" y="15884"/>
                  <a:pt x="1555908" y="0"/>
                </a:cubicBezTo>
                <a:cubicBezTo>
                  <a:pt x="1745544" y="-15884"/>
                  <a:pt x="1937781" y="21553"/>
                  <a:pt x="2121693" y="0"/>
                </a:cubicBezTo>
                <a:cubicBezTo>
                  <a:pt x="2305605" y="-21553"/>
                  <a:pt x="2659928" y="25243"/>
                  <a:pt x="2828924" y="0"/>
                </a:cubicBezTo>
                <a:cubicBezTo>
                  <a:pt x="2892339" y="149477"/>
                  <a:pt x="2797308" y="295621"/>
                  <a:pt x="2828924" y="560051"/>
                </a:cubicBezTo>
                <a:cubicBezTo>
                  <a:pt x="2860540" y="824481"/>
                  <a:pt x="2787051" y="863166"/>
                  <a:pt x="2828924" y="1056699"/>
                </a:cubicBezTo>
                <a:cubicBezTo>
                  <a:pt x="2870797" y="1250232"/>
                  <a:pt x="2768656" y="1344088"/>
                  <a:pt x="2828924" y="1585049"/>
                </a:cubicBezTo>
                <a:cubicBezTo>
                  <a:pt x="2647099" y="1604746"/>
                  <a:pt x="2498831" y="1545239"/>
                  <a:pt x="2206561" y="1585049"/>
                </a:cubicBezTo>
                <a:cubicBezTo>
                  <a:pt x="1914291" y="1624859"/>
                  <a:pt x="1762495" y="1543883"/>
                  <a:pt x="1612487" y="1585049"/>
                </a:cubicBezTo>
                <a:cubicBezTo>
                  <a:pt x="1462479" y="1626215"/>
                  <a:pt x="1239144" y="1579749"/>
                  <a:pt x="990123" y="1585049"/>
                </a:cubicBezTo>
                <a:cubicBezTo>
                  <a:pt x="741102" y="1590349"/>
                  <a:pt x="279217" y="1511421"/>
                  <a:pt x="0" y="1585049"/>
                </a:cubicBezTo>
                <a:cubicBezTo>
                  <a:pt x="-42793" y="1470098"/>
                  <a:pt x="27967" y="1199548"/>
                  <a:pt x="0" y="1056699"/>
                </a:cubicBezTo>
                <a:cubicBezTo>
                  <a:pt x="-27967" y="913850"/>
                  <a:pt x="46362" y="775124"/>
                  <a:pt x="0" y="560051"/>
                </a:cubicBezTo>
                <a:cubicBezTo>
                  <a:pt x="-46362" y="344978"/>
                  <a:pt x="56214" y="250756"/>
                  <a:pt x="0" y="0"/>
                </a:cubicBezTo>
                <a:close/>
              </a:path>
              <a:path w="2828924" h="1585049" stroke="0" extrusionOk="0">
                <a:moveTo>
                  <a:pt x="0" y="0"/>
                </a:moveTo>
                <a:cubicBezTo>
                  <a:pt x="155487" y="-37225"/>
                  <a:pt x="392886" y="24807"/>
                  <a:pt x="537496" y="0"/>
                </a:cubicBezTo>
                <a:cubicBezTo>
                  <a:pt x="682106" y="-24807"/>
                  <a:pt x="871435" y="22644"/>
                  <a:pt x="1046702" y="0"/>
                </a:cubicBezTo>
                <a:cubicBezTo>
                  <a:pt x="1221969" y="-22644"/>
                  <a:pt x="1478131" y="4871"/>
                  <a:pt x="1612487" y="0"/>
                </a:cubicBezTo>
                <a:cubicBezTo>
                  <a:pt x="1746844" y="-4871"/>
                  <a:pt x="1965623" y="50595"/>
                  <a:pt x="2093404" y="0"/>
                </a:cubicBezTo>
                <a:cubicBezTo>
                  <a:pt x="2221185" y="-50595"/>
                  <a:pt x="2667530" y="3301"/>
                  <a:pt x="2828924" y="0"/>
                </a:cubicBezTo>
                <a:cubicBezTo>
                  <a:pt x="2881648" y="127052"/>
                  <a:pt x="2811796" y="319859"/>
                  <a:pt x="2828924" y="512499"/>
                </a:cubicBezTo>
                <a:cubicBezTo>
                  <a:pt x="2846052" y="705139"/>
                  <a:pt x="2788244" y="797453"/>
                  <a:pt x="2828924" y="1040849"/>
                </a:cubicBezTo>
                <a:cubicBezTo>
                  <a:pt x="2869604" y="1284245"/>
                  <a:pt x="2783731" y="1324397"/>
                  <a:pt x="2828924" y="1585049"/>
                </a:cubicBezTo>
                <a:cubicBezTo>
                  <a:pt x="2590664" y="1625478"/>
                  <a:pt x="2546937" y="1553522"/>
                  <a:pt x="2319718" y="1585049"/>
                </a:cubicBezTo>
                <a:cubicBezTo>
                  <a:pt x="2092499" y="1616576"/>
                  <a:pt x="1899211" y="1516187"/>
                  <a:pt x="1697354" y="1585049"/>
                </a:cubicBezTo>
                <a:cubicBezTo>
                  <a:pt x="1495497" y="1653911"/>
                  <a:pt x="1329759" y="1536648"/>
                  <a:pt x="1131570" y="1585049"/>
                </a:cubicBezTo>
                <a:cubicBezTo>
                  <a:pt x="933381" y="1633450"/>
                  <a:pt x="813082" y="1528231"/>
                  <a:pt x="565785" y="1585049"/>
                </a:cubicBezTo>
                <a:cubicBezTo>
                  <a:pt x="318488" y="1641867"/>
                  <a:pt x="251448" y="1583418"/>
                  <a:pt x="0" y="1585049"/>
                </a:cubicBezTo>
                <a:cubicBezTo>
                  <a:pt x="-63441" y="1463146"/>
                  <a:pt x="34444" y="1243528"/>
                  <a:pt x="0" y="1024998"/>
                </a:cubicBezTo>
                <a:cubicBezTo>
                  <a:pt x="-34444" y="806468"/>
                  <a:pt x="2802" y="706576"/>
                  <a:pt x="0" y="480798"/>
                </a:cubicBezTo>
                <a:cubicBezTo>
                  <a:pt x="-2802" y="255020"/>
                  <a:pt x="33590" y="210976"/>
                  <a:pt x="0" y="0"/>
                </a:cubicBezTo>
                <a:close/>
              </a:path>
            </a:pathLst>
          </a:custGeom>
          <a:ln>
            <a:extLst>
              <a:ext uri="{C807C97D-BFC1-408E-A445-0C87EB9F89A2}">
                <ask:lineSketchStyleProps xmlns:ask="http://schemas.microsoft.com/office/drawing/2018/sketchyshapes" sd="559668610">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i="1" dirty="0">
                <a:ln w="0"/>
                <a:solidFill>
                  <a:schemeClr val="tx1"/>
                </a:solidFill>
                <a:effectLst>
                  <a:outerShdw blurRad="38100" dist="25400" dir="5400000" algn="ctr" rotWithShape="0">
                    <a:srgbClr val="6E747A">
                      <a:alpha val="43000"/>
                    </a:srgbClr>
                  </a:outerShdw>
                </a:effectLst>
                <a:latin typeface="Comic Sans MS" panose="030F0702030302020204" pitchFamily="66" charset="0"/>
              </a:rPr>
              <a:t>Quote:</a:t>
            </a:r>
          </a:p>
          <a:p>
            <a:pPr algn="ctr"/>
            <a:r>
              <a:rPr lang="en-US" sz="1500" i="1" dirty="0">
                <a:ln w="0"/>
                <a:solidFill>
                  <a:schemeClr val="tx1"/>
                </a:solidFill>
                <a:effectLst>
                  <a:outerShdw blurRad="38100" dist="25400" dir="5400000" algn="ctr" rotWithShape="0">
                    <a:srgbClr val="6E747A">
                      <a:alpha val="43000"/>
                    </a:srgbClr>
                  </a:outerShdw>
                </a:effectLst>
                <a:latin typeface="Comic Sans MS" panose="030F0702030302020204" pitchFamily="66" charset="0"/>
              </a:rPr>
              <a:t>“Responsibility is fostered by allowing children a voice and wherever indicated a choice in matters that affect them."</a:t>
            </a:r>
          </a:p>
          <a:p>
            <a:pPr algn="ctr"/>
            <a:r>
              <a:rPr lang="en-US" sz="1000" i="0" dirty="0">
                <a:ln w="0"/>
                <a:solidFill>
                  <a:schemeClr val="tx1"/>
                </a:solidFill>
                <a:effectLst>
                  <a:outerShdw blurRad="38100" dist="25400" dir="5400000" algn="ctr" rotWithShape="0">
                    <a:srgbClr val="6E747A">
                      <a:alpha val="43000"/>
                    </a:srgbClr>
                  </a:outerShdw>
                </a:effectLst>
                <a:latin typeface="Comic Sans MS" panose="030F0702030302020204" pitchFamily="66" charset="0"/>
              </a:rPr>
              <a:t>- Haim G </a:t>
            </a:r>
            <a:r>
              <a:rPr lang="en-US" sz="1000" i="0" dirty="0" err="1">
                <a:ln w="0"/>
                <a:solidFill>
                  <a:schemeClr val="tx1"/>
                </a:solidFill>
                <a:effectLst>
                  <a:outerShdw blurRad="38100" dist="25400" dir="5400000" algn="ctr" rotWithShape="0">
                    <a:srgbClr val="6E747A">
                      <a:alpha val="43000"/>
                    </a:srgbClr>
                  </a:outerShdw>
                </a:effectLst>
                <a:latin typeface="Comic Sans MS" panose="030F0702030302020204" pitchFamily="66" charset="0"/>
              </a:rPr>
              <a:t>Ginott</a:t>
            </a:r>
            <a:endParaRPr lang="en-US" sz="1000" dirty="0">
              <a:ln w="0"/>
              <a:solidFill>
                <a:schemeClr val="tx1"/>
              </a:solidFill>
              <a:effectLst>
                <a:outerShdw blurRad="38100" dist="25400" dir="5400000" algn="ctr" rotWithShape="0">
                  <a:srgbClr val="6E747A">
                    <a:alpha val="43000"/>
                  </a:srgbClr>
                </a:outerShdw>
              </a:effectLst>
              <a:latin typeface="Comic Sans MS" panose="030F0702030302020204" pitchFamily="66" charset="0"/>
            </a:endParaRPr>
          </a:p>
        </p:txBody>
      </p:sp>
      <p:pic>
        <p:nvPicPr>
          <p:cNvPr id="13" name="Picture 12" descr="Children coloring papers">
            <a:extLst>
              <a:ext uri="{FF2B5EF4-FFF2-40B4-BE49-F238E27FC236}">
                <a16:creationId xmlns:a16="http://schemas.microsoft.com/office/drawing/2014/main" id="{8B595852-5E6C-793F-75F3-3C388DEC6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99" y="4800655"/>
            <a:ext cx="2523200" cy="1681790"/>
          </a:xfrm>
          <a:prstGeom prst="rect">
            <a:avLst/>
          </a:prstGeom>
        </p:spPr>
      </p:pic>
    </p:spTree>
    <p:extLst>
      <p:ext uri="{BB962C8B-B14F-4D97-AF65-F5344CB8AC3E}">
        <p14:creationId xmlns:p14="http://schemas.microsoft.com/office/powerpoint/2010/main" val="358497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children and a rainbow&#10;&#10;Description automatically generated">
            <a:extLst>
              <a:ext uri="{FF2B5EF4-FFF2-40B4-BE49-F238E27FC236}">
                <a16:creationId xmlns:a16="http://schemas.microsoft.com/office/drawing/2014/main" id="{4D1CC72C-8A14-DACB-E51B-ECB2DC361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756" y="206693"/>
            <a:ext cx="2022157" cy="202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DE08517-484E-EEA9-2668-7F556001AC6D}"/>
              </a:ext>
            </a:extLst>
          </p:cNvPr>
          <p:cNvSpPr txBox="1"/>
          <p:nvPr/>
        </p:nvSpPr>
        <p:spPr>
          <a:xfrm>
            <a:off x="1097280" y="1099108"/>
            <a:ext cx="9278754" cy="2970044"/>
          </a:xfrm>
          <a:prstGeom prst="rect">
            <a:avLst/>
          </a:prstGeom>
          <a:noFill/>
        </p:spPr>
        <p:txBody>
          <a:bodyPr wrap="square">
            <a:spAutoFit/>
          </a:bodyPr>
          <a:lstStyle/>
          <a:p>
            <a:r>
              <a:rPr lang="en-AU" sz="2500" b="1" dirty="0">
                <a:solidFill>
                  <a:srgbClr val="1C3922"/>
                </a:solidFill>
                <a:effectLst/>
                <a:latin typeface="Arial" panose="020B0604020202020204" pitchFamily="34" charset="0"/>
                <a:ea typeface="Calibri" panose="020F0502020204030204" pitchFamily="34" charset="0"/>
              </a:rPr>
              <a:t>What are the objectives of the program? </a:t>
            </a:r>
          </a:p>
          <a:p>
            <a:br>
              <a:rPr lang="en-AU" sz="1800" b="1" dirty="0">
                <a:solidFill>
                  <a:srgbClr val="1C3922"/>
                </a:solidFill>
                <a:effectLst/>
                <a:latin typeface="Arial" panose="020B0604020202020204" pitchFamily="34" charset="0"/>
                <a:ea typeface="Calibri" panose="020F0502020204030204" pitchFamily="34" charset="0"/>
              </a:rPr>
            </a:br>
            <a:r>
              <a:rPr lang="en-AU" sz="1800" dirty="0">
                <a:solidFill>
                  <a:srgbClr val="4B4544"/>
                </a:solidFill>
                <a:effectLst/>
                <a:latin typeface="Arial" panose="020B0604020202020204" pitchFamily="34" charset="0"/>
                <a:ea typeface="Calibri" panose="020F0502020204030204" pitchFamily="34" charset="0"/>
              </a:rPr>
              <a:t>The objective of the program is to ensure children are seen as clients in their own rights. We provide resources, training and secondary consultation for practitioners to upskill their knowledge and practice to work effectively with children. </a:t>
            </a:r>
          </a:p>
          <a:p>
            <a:br>
              <a:rPr lang="en-AU" sz="1800" dirty="0">
                <a:solidFill>
                  <a:srgbClr val="000000"/>
                </a:solidFill>
                <a:effectLst/>
                <a:latin typeface="Calibri" panose="020F0502020204030204" pitchFamily="34" charset="0"/>
                <a:ea typeface="Calibri" panose="020F0502020204030204" pitchFamily="34" charset="0"/>
              </a:rPr>
            </a:br>
            <a:r>
              <a:rPr lang="en-AU" sz="1800" dirty="0">
                <a:solidFill>
                  <a:srgbClr val="4B4544"/>
                </a:solidFill>
                <a:effectLst/>
                <a:latin typeface="Arial" panose="020B0604020202020204" pitchFamily="34" charset="0"/>
                <a:ea typeface="Calibri" panose="020F0502020204030204" pitchFamily="34" charset="0"/>
              </a:rPr>
              <a:t>The role of the SCRP is flexible and can meet specific regional needs that are identified within the program’s core functions, these being: </a:t>
            </a:r>
            <a:br>
              <a:rPr lang="en-AU" sz="1800" dirty="0">
                <a:solidFill>
                  <a:srgbClr val="000000"/>
                </a:solidFill>
                <a:effectLst/>
                <a:latin typeface="Calibri" panose="020F0502020204030204" pitchFamily="34" charset="0"/>
                <a:ea typeface="Calibri" panose="020F0502020204030204" pitchFamily="34" charset="0"/>
              </a:rPr>
            </a:br>
            <a:br>
              <a:rPr lang="en-AU" sz="1800" dirty="0">
                <a:solidFill>
                  <a:srgbClr val="000000"/>
                </a:solidFill>
                <a:effectLst/>
                <a:latin typeface="Calibri" panose="020F0502020204030204" pitchFamily="34" charset="0"/>
                <a:ea typeface="Calibri" panose="020F0502020204030204" pitchFamily="34" charset="0"/>
              </a:rPr>
            </a:br>
            <a:endParaRPr lang="en-AU" dirty="0"/>
          </a:p>
        </p:txBody>
      </p:sp>
      <p:pic>
        <p:nvPicPr>
          <p:cNvPr id="13" name="Picture 12" descr="29,400+ Confused Child Stock Photos, Pictures &amp; Royalty-Free Images -  iStock | Confused child classroom, Confused child book, Confused child  studio">
            <a:extLst>
              <a:ext uri="{FF2B5EF4-FFF2-40B4-BE49-F238E27FC236}">
                <a16:creationId xmlns:a16="http://schemas.microsoft.com/office/drawing/2014/main" id="{BC875BF4-56D4-4EE6-BE49-46EC4B8C1D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69" t="1" r="10951" b="-7870"/>
          <a:stretch/>
        </p:blipFill>
        <p:spPr bwMode="auto">
          <a:xfrm>
            <a:off x="3933168" y="4149234"/>
            <a:ext cx="2528159" cy="246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0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9E6CE15-BDB1-40BC-6FE0-3D96315379AC}"/>
              </a:ext>
            </a:extLst>
          </p:cNvPr>
          <p:cNvGraphicFramePr/>
          <p:nvPr>
            <p:extLst>
              <p:ext uri="{D42A27DB-BD31-4B8C-83A1-F6EECF244321}">
                <p14:modId xmlns:p14="http://schemas.microsoft.com/office/powerpoint/2010/main" val="3277434649"/>
              </p:ext>
            </p:extLst>
          </p:nvPr>
        </p:nvGraphicFramePr>
        <p:xfrm>
          <a:off x="1686582" y="1698502"/>
          <a:ext cx="8200368" cy="468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group of children and a rainbow&#10;&#10;Description automatically generated">
            <a:extLst>
              <a:ext uri="{FF2B5EF4-FFF2-40B4-BE49-F238E27FC236}">
                <a16:creationId xmlns:a16="http://schemas.microsoft.com/office/drawing/2014/main" id="{1986774C-3EC6-1F8E-04E8-821534207A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4149" y="1187521"/>
            <a:ext cx="20812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72F7D3F-4A91-E12F-9B82-7D89E9D06537}"/>
              </a:ext>
            </a:extLst>
          </p:cNvPr>
          <p:cNvSpPr txBox="1"/>
          <p:nvPr/>
        </p:nvSpPr>
        <p:spPr>
          <a:xfrm>
            <a:off x="1686582" y="608016"/>
            <a:ext cx="8077051" cy="477054"/>
          </a:xfrm>
          <a:prstGeom prst="rect">
            <a:avLst/>
          </a:prstGeom>
          <a:noFill/>
        </p:spPr>
        <p:txBody>
          <a:bodyPr wrap="square" rtlCol="0">
            <a:spAutoFit/>
          </a:bodyPr>
          <a:lstStyle/>
          <a:p>
            <a:pPr algn="ctr"/>
            <a:r>
              <a:rPr lang="en-US" sz="2500" b="1" dirty="0"/>
              <a:t>Statewide Children’s Resource Coordinator Core Functions:</a:t>
            </a:r>
            <a:endParaRPr lang="en-AU" sz="2500" b="1" dirty="0"/>
          </a:p>
        </p:txBody>
      </p:sp>
      <p:pic>
        <p:nvPicPr>
          <p:cNvPr id="7" name="Picture 6" descr="Non-Verbal Communication Training for Schools | Oplex Careers - Course Deals">
            <a:extLst>
              <a:ext uri="{FF2B5EF4-FFF2-40B4-BE49-F238E27FC236}">
                <a16:creationId xmlns:a16="http://schemas.microsoft.com/office/drawing/2014/main" id="{E6B77F45-A637-62D0-9B0C-C4B45C9B4FD9}"/>
              </a:ext>
            </a:extLst>
          </p:cNvPr>
          <p:cNvPicPr>
            <a:picLocks noGrp="1" noChangeAspect="1" noChangeArrowheads="1"/>
          </p:cNvPicPr>
          <p:nvPr/>
        </p:nvPicPr>
        <p:blipFill>
          <a:blip r:embed="rId9">
            <a:extLst>
              <a:ext uri="{28A0092B-C50C-407E-A947-70E740481C1C}">
                <a14:useLocalDpi xmlns:a14="http://schemas.microsoft.com/office/drawing/2010/main" val="0"/>
              </a:ext>
            </a:extLst>
          </a:blip>
          <a:srcRect t="13442" b="13442"/>
          <a:stretch>
            <a:fillRect/>
          </a:stretch>
        </p:blipFill>
        <p:spPr bwMode="auto">
          <a:xfrm>
            <a:off x="8948389" y="4629873"/>
            <a:ext cx="2534981" cy="1853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rapist and child playing with blocks">
            <a:extLst>
              <a:ext uri="{FF2B5EF4-FFF2-40B4-BE49-F238E27FC236}">
                <a16:creationId xmlns:a16="http://schemas.microsoft.com/office/drawing/2014/main" id="{2F66E970-5A7D-398D-52D3-308733A0FD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450" y="5159498"/>
            <a:ext cx="2318263" cy="1545508"/>
          </a:xfrm>
          <a:prstGeom prst="rect">
            <a:avLst/>
          </a:prstGeom>
        </p:spPr>
      </p:pic>
      <p:pic>
        <p:nvPicPr>
          <p:cNvPr id="11" name="Picture 10" descr="Close-up of raised hands at office training with speaker out of focus in background">
            <a:extLst>
              <a:ext uri="{FF2B5EF4-FFF2-40B4-BE49-F238E27FC236}">
                <a16:creationId xmlns:a16="http://schemas.microsoft.com/office/drawing/2014/main" id="{2077E5B2-8D6A-372D-3700-70D06357E7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385" y="1488569"/>
            <a:ext cx="2450573" cy="1633715"/>
          </a:xfrm>
          <a:prstGeom prst="rect">
            <a:avLst/>
          </a:prstGeom>
        </p:spPr>
      </p:pic>
    </p:spTree>
    <p:extLst>
      <p:ext uri="{BB962C8B-B14F-4D97-AF65-F5344CB8AC3E}">
        <p14:creationId xmlns:p14="http://schemas.microsoft.com/office/powerpoint/2010/main" val="22585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group of children and a rainbow&#10;&#10;Description automatically generated">
            <a:extLst>
              <a:ext uri="{FF2B5EF4-FFF2-40B4-BE49-F238E27FC236}">
                <a16:creationId xmlns:a16="http://schemas.microsoft.com/office/drawing/2014/main" id="{B1CBE6A9-E735-5994-C0B4-F90E7EFC5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756" y="206693"/>
            <a:ext cx="2022157" cy="202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CF058CD-8203-B83D-F4BB-5E6CA43EE100}"/>
              </a:ext>
            </a:extLst>
          </p:cNvPr>
          <p:cNvSpPr txBox="1"/>
          <p:nvPr/>
        </p:nvSpPr>
        <p:spPr>
          <a:xfrm>
            <a:off x="1106907" y="366623"/>
            <a:ext cx="8354728" cy="6124754"/>
          </a:xfrm>
          <a:prstGeom prst="rect">
            <a:avLst/>
          </a:prstGeom>
          <a:noFill/>
        </p:spPr>
        <p:txBody>
          <a:bodyPr wrap="square">
            <a:spAutoFit/>
          </a:bodyPr>
          <a:lstStyle/>
          <a:p>
            <a:pPr algn="ctr"/>
            <a:r>
              <a:rPr lang="en-US" sz="2500" b="1" i="0" u="none" strike="noStrike" baseline="0" dirty="0">
                <a:solidFill>
                  <a:srgbClr val="000000"/>
                </a:solidFill>
                <a:latin typeface="Calibri" panose="020F0502020204030204" pitchFamily="34" charset="0"/>
              </a:rPr>
              <a:t>Statewide Children’s Resource Coordinators:</a:t>
            </a:r>
          </a:p>
          <a:p>
            <a:pPr algn="ctr"/>
            <a:endParaRPr lang="en-US" sz="2500" b="1" i="0" u="none" strike="noStrike" baseline="0" dirty="0">
              <a:solidFill>
                <a:srgbClr val="000000"/>
              </a:solidFill>
              <a:latin typeface="Calibri" panose="020F0502020204030204" pitchFamily="34" charset="0"/>
            </a:endParaRPr>
          </a:p>
          <a:p>
            <a:pPr algn="ctr"/>
            <a:r>
              <a:rPr lang="en-US" sz="1800" b="1" i="0" u="none" strike="noStrike" baseline="0" dirty="0">
                <a:solidFill>
                  <a:srgbClr val="000000"/>
                </a:solidFill>
                <a:latin typeface="Calibri" panose="020F0502020204030204" pitchFamily="34" charset="0"/>
              </a:rPr>
              <a:t>Hume, Moreland &amp; North Eastern Melbourne  - </a:t>
            </a:r>
            <a:r>
              <a:rPr lang="en-AU" sz="1800" b="0" i="0" u="none" strike="noStrike" baseline="0" dirty="0">
                <a:solidFill>
                  <a:srgbClr val="000000"/>
                </a:solidFill>
                <a:latin typeface="Calibri" panose="020F0502020204030204" pitchFamily="34" charset="0"/>
              </a:rPr>
              <a:t>03 9359 5493 </a:t>
            </a:r>
          </a:p>
          <a:p>
            <a:pPr algn="ctr"/>
            <a:endParaRPr lang="en-AU" sz="1800" b="0" i="0" u="none" strike="noStrike" baseline="0" dirty="0">
              <a:solidFill>
                <a:srgbClr val="000000"/>
              </a:solidFill>
              <a:latin typeface="Calibri" panose="020F0502020204030204" pitchFamily="34" charset="0"/>
            </a:endParaRPr>
          </a:p>
          <a:p>
            <a:pPr algn="ctr"/>
            <a:r>
              <a:rPr lang="en-AU" sz="1800" b="1" i="0" u="none" strike="noStrike" baseline="0" dirty="0" err="1">
                <a:solidFill>
                  <a:srgbClr val="000000"/>
                </a:solidFill>
                <a:latin typeface="Calibri" panose="020F0502020204030204" pitchFamily="34" charset="0"/>
              </a:rPr>
              <a:t>Brimbank</a:t>
            </a:r>
            <a:r>
              <a:rPr lang="en-AU" sz="1800" b="1" i="0" u="none" strike="noStrike" baseline="0" dirty="0">
                <a:solidFill>
                  <a:srgbClr val="000000"/>
                </a:solidFill>
                <a:latin typeface="Calibri" panose="020F0502020204030204" pitchFamily="34" charset="0"/>
              </a:rPr>
              <a:t> Melton &amp; Western Melbourne - </a:t>
            </a:r>
            <a:r>
              <a:rPr lang="en-US" sz="1800" b="0" i="0" u="none" strike="noStrike" baseline="0" dirty="0">
                <a:solidFill>
                  <a:srgbClr val="000000"/>
                </a:solidFill>
                <a:latin typeface="Calibri" panose="020F0502020204030204" pitchFamily="34" charset="0"/>
              </a:rPr>
              <a:t>03 9359 5493 </a:t>
            </a:r>
          </a:p>
          <a:p>
            <a:pPr algn="ctr"/>
            <a:endParaRPr lang="en-US" sz="1800" b="0" i="0" u="none" strike="noStrike" baseline="0" dirty="0">
              <a:solidFill>
                <a:srgbClr val="000000"/>
              </a:solidFill>
              <a:latin typeface="Calibri" panose="020F0502020204030204" pitchFamily="34" charset="0"/>
            </a:endParaRPr>
          </a:p>
          <a:p>
            <a:pPr algn="ctr"/>
            <a:r>
              <a:rPr lang="en-US" sz="1800" b="1" i="0" u="none" strike="noStrike" baseline="0" dirty="0">
                <a:solidFill>
                  <a:srgbClr val="000000"/>
                </a:solidFill>
                <a:latin typeface="Calibri" panose="020F0502020204030204" pitchFamily="34" charset="0"/>
              </a:rPr>
              <a:t>Goulburn Ovens Murray Areas - </a:t>
            </a:r>
            <a:r>
              <a:rPr lang="en-US" sz="1800" b="0" i="0" u="none" strike="noStrike" baseline="0" dirty="0">
                <a:solidFill>
                  <a:srgbClr val="000000"/>
                </a:solidFill>
                <a:latin typeface="Calibri" panose="020F0502020204030204" pitchFamily="34" charset="0"/>
              </a:rPr>
              <a:t>02 6043 7400 or 0458 010 923 </a:t>
            </a:r>
          </a:p>
          <a:p>
            <a:pPr algn="ctr"/>
            <a:endParaRPr lang="en-US" sz="1800" b="0" i="0" u="none" strike="noStrike" baseline="0" dirty="0">
              <a:solidFill>
                <a:srgbClr val="000000"/>
              </a:solidFill>
              <a:latin typeface="Calibri" panose="020F0502020204030204" pitchFamily="34" charset="0"/>
            </a:endParaRPr>
          </a:p>
          <a:p>
            <a:pPr algn="ctr"/>
            <a:r>
              <a:rPr lang="en-US" sz="1800" b="1" i="0" u="none" strike="noStrike" baseline="0" dirty="0">
                <a:solidFill>
                  <a:srgbClr val="000000"/>
                </a:solidFill>
                <a:latin typeface="Calibri" panose="020F0502020204030204" pitchFamily="34" charset="0"/>
              </a:rPr>
              <a:t>Loddon and Mallee Areas  - </a:t>
            </a:r>
            <a:r>
              <a:rPr lang="en-AU" sz="1800" b="0" i="0" u="none" strike="noStrike" baseline="0" dirty="0">
                <a:solidFill>
                  <a:srgbClr val="000000"/>
                </a:solidFill>
                <a:latin typeface="Calibri" panose="020F0502020204030204" pitchFamily="34" charset="0"/>
              </a:rPr>
              <a:t>0407 839 708 </a:t>
            </a:r>
          </a:p>
          <a:p>
            <a:pPr algn="ctr"/>
            <a:endParaRPr lang="en-AU" sz="1800" b="0" i="0" u="none" strike="noStrike" baseline="0" dirty="0">
              <a:solidFill>
                <a:srgbClr val="000000"/>
              </a:solidFill>
              <a:latin typeface="Calibri" panose="020F0502020204030204" pitchFamily="34" charset="0"/>
            </a:endParaRPr>
          </a:p>
          <a:p>
            <a:pPr algn="ctr"/>
            <a:r>
              <a:rPr lang="en-AU" sz="1800" b="1" i="0" u="none" strike="noStrike" baseline="0" dirty="0">
                <a:solidFill>
                  <a:srgbClr val="000000"/>
                </a:solidFill>
                <a:latin typeface="Calibri" panose="020F0502020204030204" pitchFamily="34" charset="0"/>
              </a:rPr>
              <a:t>Inner/Outer Eastern Melbourne  - </a:t>
            </a:r>
            <a:r>
              <a:rPr lang="en-AU" sz="1800" b="0" i="0" u="none" strike="noStrike" baseline="0" dirty="0">
                <a:solidFill>
                  <a:srgbClr val="000000"/>
                </a:solidFill>
                <a:latin typeface="Calibri" panose="020F0502020204030204" pitchFamily="34" charset="0"/>
              </a:rPr>
              <a:t>03 8870 4042 </a:t>
            </a:r>
          </a:p>
          <a:p>
            <a:pPr algn="ctr"/>
            <a:endParaRPr lang="en-AU" sz="1800" b="0" i="0" u="none" strike="noStrike" baseline="0" dirty="0">
              <a:solidFill>
                <a:srgbClr val="000000"/>
              </a:solidFill>
              <a:latin typeface="Calibri" panose="020F0502020204030204" pitchFamily="34" charset="0"/>
            </a:endParaRPr>
          </a:p>
          <a:p>
            <a:pPr algn="ctr"/>
            <a:r>
              <a:rPr lang="en-AU" sz="1800" b="1" i="0" u="none" strike="noStrike" baseline="0" dirty="0">
                <a:solidFill>
                  <a:srgbClr val="000000"/>
                </a:solidFill>
                <a:latin typeface="Calibri" panose="020F0502020204030204" pitchFamily="34" charset="0"/>
              </a:rPr>
              <a:t>Inner/Outer Gippsland Areas - </a:t>
            </a:r>
            <a:r>
              <a:rPr lang="en-US" sz="1800" b="0" i="0" u="none" strike="noStrike" baseline="0" dirty="0">
                <a:solidFill>
                  <a:srgbClr val="000000"/>
                </a:solidFill>
                <a:latin typeface="Calibri" panose="020F0502020204030204" pitchFamily="34" charset="0"/>
              </a:rPr>
              <a:t>03 5144 7777 </a:t>
            </a:r>
          </a:p>
          <a:p>
            <a:pPr algn="ctr"/>
            <a:endParaRPr lang="en-US" sz="1800" b="0" i="0" u="none" strike="noStrike" baseline="0" dirty="0">
              <a:solidFill>
                <a:srgbClr val="000000"/>
              </a:solidFill>
              <a:latin typeface="Calibri" panose="020F0502020204030204" pitchFamily="34" charset="0"/>
            </a:endParaRPr>
          </a:p>
          <a:p>
            <a:pPr algn="ctr"/>
            <a:r>
              <a:rPr lang="en-US" sz="1800" b="1" i="0" u="none" strike="noStrike" baseline="0" dirty="0">
                <a:solidFill>
                  <a:srgbClr val="000000"/>
                </a:solidFill>
                <a:latin typeface="Calibri" panose="020F0502020204030204" pitchFamily="34" charset="0"/>
              </a:rPr>
              <a:t>Central Highlands &amp; Wimmera North West Areas – </a:t>
            </a:r>
            <a:r>
              <a:rPr lang="en-US" sz="1800" i="0" u="none" strike="noStrike" baseline="0" dirty="0">
                <a:solidFill>
                  <a:srgbClr val="000000"/>
                </a:solidFill>
                <a:latin typeface="Calibri" panose="020F0502020204030204" pitchFamily="34" charset="0"/>
              </a:rPr>
              <a:t>0466 474 192</a:t>
            </a:r>
          </a:p>
          <a:p>
            <a:pPr algn="ctr"/>
            <a:endParaRPr lang="en-US" sz="1800" i="0" u="none" strike="noStrike" baseline="0" dirty="0">
              <a:solidFill>
                <a:srgbClr val="000000"/>
              </a:solidFill>
              <a:latin typeface="Calibri" panose="020F0502020204030204" pitchFamily="34" charset="0"/>
            </a:endParaRPr>
          </a:p>
          <a:p>
            <a:pPr algn="ctr"/>
            <a:r>
              <a:rPr lang="en-US" sz="1800" b="1" i="0" u="none" strike="noStrike" baseline="0" dirty="0">
                <a:solidFill>
                  <a:srgbClr val="000000"/>
                </a:solidFill>
                <a:latin typeface="Calibri" panose="020F0502020204030204" pitchFamily="34" charset="0"/>
              </a:rPr>
              <a:t>Barwon &amp; Wimmera South West Areas </a:t>
            </a:r>
            <a:r>
              <a:rPr lang="en-US" b="1" dirty="0">
                <a:solidFill>
                  <a:srgbClr val="000000"/>
                </a:solidFill>
                <a:latin typeface="Calibri" panose="020F0502020204030204" pitchFamily="34" charset="0"/>
              </a:rPr>
              <a:t>- </a:t>
            </a:r>
            <a:r>
              <a:rPr lang="en-AU" sz="1800" b="0" i="0" u="none" strike="noStrike" baseline="0" dirty="0">
                <a:solidFill>
                  <a:srgbClr val="000000"/>
                </a:solidFill>
                <a:latin typeface="Calibri" panose="020F0502020204030204" pitchFamily="34" charset="0"/>
              </a:rPr>
              <a:t>03 5232 5231 </a:t>
            </a:r>
          </a:p>
          <a:p>
            <a:pPr algn="ctr"/>
            <a:endParaRPr lang="en-AU" sz="1800" b="0" i="0" u="none" strike="noStrike" baseline="0" dirty="0">
              <a:solidFill>
                <a:srgbClr val="000000"/>
              </a:solidFill>
              <a:latin typeface="Calibri" panose="020F0502020204030204" pitchFamily="34" charset="0"/>
            </a:endParaRPr>
          </a:p>
          <a:p>
            <a:pPr algn="ctr"/>
            <a:r>
              <a:rPr lang="en-US" sz="1800" b="1" i="0" u="none" strike="noStrike" baseline="0" dirty="0">
                <a:solidFill>
                  <a:srgbClr val="000000"/>
                </a:solidFill>
                <a:latin typeface="Calibri" panose="020F0502020204030204" pitchFamily="34" charset="0"/>
              </a:rPr>
              <a:t>Southern Melbourne – </a:t>
            </a:r>
          </a:p>
          <a:p>
            <a:pPr algn="ctr"/>
            <a:endParaRPr lang="en-US" sz="1800" b="1" i="0" u="none" strike="noStrike" baseline="0" dirty="0">
              <a:solidFill>
                <a:srgbClr val="000000"/>
              </a:solidFill>
              <a:latin typeface="Calibri" panose="020F0502020204030204" pitchFamily="34" charset="0"/>
            </a:endParaRPr>
          </a:p>
          <a:p>
            <a:pPr algn="ctr"/>
            <a:r>
              <a:rPr lang="en-US" sz="1800" b="1" i="0" u="none" strike="noStrike" baseline="0" dirty="0">
                <a:solidFill>
                  <a:srgbClr val="000000"/>
                </a:solidFill>
                <a:latin typeface="Calibri" panose="020F0502020204030204" pitchFamily="34" charset="0"/>
              </a:rPr>
              <a:t> Bayside Peninsula Areas  </a:t>
            </a:r>
            <a:r>
              <a:rPr lang="en-US" dirty="0">
                <a:solidFill>
                  <a:srgbClr val="000000"/>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t>
            </a:r>
            <a:r>
              <a:rPr lang="en-AU" sz="1800" b="0" i="0" u="none" strike="noStrike" baseline="0" dirty="0">
                <a:solidFill>
                  <a:srgbClr val="000000"/>
                </a:solidFill>
                <a:latin typeface="Calibri" panose="020F0502020204030204" pitchFamily="34" charset="0"/>
              </a:rPr>
              <a:t> 0427 451 571</a:t>
            </a:r>
            <a:endParaRPr lang="en-AU" dirty="0"/>
          </a:p>
        </p:txBody>
      </p:sp>
    </p:spTree>
    <p:extLst>
      <p:ext uri="{BB962C8B-B14F-4D97-AF65-F5344CB8AC3E}">
        <p14:creationId xmlns:p14="http://schemas.microsoft.com/office/powerpoint/2010/main" val="3187568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0DE00FA9B1546AAC5B6134CE1800D" ma:contentTypeVersion="17" ma:contentTypeDescription="Create a new document." ma:contentTypeScope="" ma:versionID="48f6177dcc53e2f4b8799f6a9c31402f">
  <xsd:schema xmlns:xsd="http://www.w3.org/2001/XMLSchema" xmlns:xs="http://www.w3.org/2001/XMLSchema" xmlns:p="http://schemas.microsoft.com/office/2006/metadata/properties" xmlns:ns2="b8428449-22d4-42b1-9878-76057358c6ee" xmlns:ns3="9c3fcbb7-6753-44f7-bc38-22828efa9977" targetNamespace="http://schemas.microsoft.com/office/2006/metadata/properties" ma:root="true" ma:fieldsID="d360cb8a5c8b28acd154f14ce5a92ec8" ns2:_="" ns3:_="">
    <xsd:import namespace="b8428449-22d4-42b1-9878-76057358c6ee"/>
    <xsd:import namespace="9c3fcbb7-6753-44f7-bc38-22828efa99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28449-22d4-42b1-9878-76057358c6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1d3230-d5a0-4cb6-a387-ffb732d89a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3fcbb7-6753-44f7-bc38-22828efa997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2e4894-b37a-4922-ac11-cbeaaf1984af}" ma:internalName="TaxCatchAll" ma:showField="CatchAllData" ma:web="9c3fcbb7-6753-44f7-bc38-22828efa99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5A2CA-C471-4F9D-AF2A-D9FADD72DAB0}"/>
</file>

<file path=customXml/itemProps2.xml><?xml version="1.0" encoding="utf-8"?>
<ds:datastoreItem xmlns:ds="http://schemas.openxmlformats.org/officeDocument/2006/customXml" ds:itemID="{4F5BAFF8-417D-45C1-8120-887AA2B2B0DD}"/>
</file>

<file path=docProps/app.xml><?xml version="1.0" encoding="utf-8"?>
<Properties xmlns="http://schemas.openxmlformats.org/officeDocument/2006/extended-properties" xmlns:vt="http://schemas.openxmlformats.org/officeDocument/2006/docPropsVTypes">
  <TotalTime>275</TotalTime>
  <Words>678</Words>
  <Application>Microsoft Office PowerPoint</Application>
  <PresentationFormat>Widescreen</PresentationFormat>
  <Paragraphs>81</Paragraphs>
  <Slides>11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Comic Sans MS</vt:lpstr>
      <vt:lpstr>Playfair Display</vt:lpstr>
      <vt:lpstr>Trebuchet MS</vt:lpstr>
      <vt:lpstr>Viner Hand ITC</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 McGregor</dc:creator>
  <cp:lastModifiedBy>Halime Aldemir</cp:lastModifiedBy>
  <cp:revision>10</cp:revision>
  <dcterms:created xsi:type="dcterms:W3CDTF">2023-12-12T02:43:11Z</dcterms:created>
  <dcterms:modified xsi:type="dcterms:W3CDTF">2023-12-15T03:35:27Z</dcterms:modified>
</cp:coreProperties>
</file>